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1080" r:id="rId2"/>
    <p:sldId id="2147328152" r:id="rId3"/>
    <p:sldId id="2147328199" r:id="rId4"/>
    <p:sldId id="2147328201" r:id="rId5"/>
    <p:sldId id="2147328200" r:id="rId6"/>
    <p:sldId id="2147328192" r:id="rId7"/>
    <p:sldId id="2147328197" r:id="rId8"/>
    <p:sldId id="2147328193" r:id="rId9"/>
    <p:sldId id="2147328194" r:id="rId10"/>
    <p:sldId id="2147328195" r:id="rId11"/>
    <p:sldId id="2147328198" r:id="rId12"/>
    <p:sldId id="2147328196" r:id="rId13"/>
    <p:sldId id="2147328188" r:id="rId14"/>
    <p:sldId id="2147328189" r:id="rId15"/>
    <p:sldId id="2147328190" r:id="rId16"/>
    <p:sldId id="2147328191" r:id="rId17"/>
    <p:sldId id="2147328202" r:id="rId18"/>
    <p:sldId id="214732818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D"/>
    <a:srgbClr val="003366"/>
    <a:srgbClr val="FFFFFF"/>
    <a:srgbClr val="02539C"/>
    <a:srgbClr val="FFCC66"/>
    <a:srgbClr val="F2F2F2"/>
    <a:srgbClr val="E5EDF4"/>
    <a:srgbClr val="73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0" autoAdjust="0"/>
    <p:restoredTop sz="94660"/>
  </p:normalViewPr>
  <p:slideViewPr>
    <p:cSldViewPr snapToGrid="0">
      <p:cViewPr>
        <p:scale>
          <a:sx n="75" d="100"/>
          <a:sy n="75" d="100"/>
        </p:scale>
        <p:origin x="-203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pPr>
            <a:r>
              <a:rPr lang="zh-CN" altLang="zh-CN" sz="1800" b="1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快淬磁粉厂家分布</a:t>
            </a:r>
            <a:endParaRPr lang="zh-CN" altLang="zh-CN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c:rich>
      </c:tx>
      <c:layout>
        <c:manualLayout>
          <c:xMode val="edge"/>
          <c:yMode val="edge"/>
          <c:x val="0.31844151370603369"/>
          <c:y val="0.91509434415210289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0.12498998036556484"/>
                  <c:y val="0.12726924759405076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/>
                      <a:t>四川</a:t>
                    </a:r>
                    <a:r>
                      <a:rPr lang="en-US" altLang="zh-CN" dirty="0" smtClean="0"/>
                      <a:t>,2</a:t>
                    </a:r>
                    <a:endParaRPr lang="zh-CN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zh-CN" altLang="en-US"/>
                      <a:t>浙江</a:t>
                    </a:r>
                    <a:r>
                      <a:rPr lang="en-US" altLang="zh-CN" smtClean="0"/>
                      <a:t>,1</a:t>
                    </a:r>
                    <a:endParaRPr lang="zh-CN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7117705385370618"/>
                  <c:y val="-4.1095880545419627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/>
                      <a:t>天津</a:t>
                    </a:r>
                    <a:r>
                      <a:rPr lang="en-US" altLang="zh-CN" dirty="0" smtClean="0"/>
                      <a:t>,2</a:t>
                    </a:r>
                    <a:endParaRPr lang="zh-CN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606105941224283"/>
                  <c:y val="-0.12441040906472056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江西</a:t>
                    </a:r>
                    <a:r>
                      <a:rPr lang="en-US" altLang="zh-CN" sz="16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,1</a:t>
                    </a:r>
                    <a:endParaRPr lang="zh-CN" alt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217706077228776E-2"/>
                  <c:y val="-0.12826261300670749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河北</a:t>
                    </a:r>
                    <a:r>
                      <a:rPr lang="en-US" altLang="zh-CN" sz="16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,1</a:t>
                    </a:r>
                    <a:endParaRPr lang="zh-CN" alt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5719016865308658E-2"/>
                  <c:y val="-0.125421787977722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内蒙古</a:t>
                    </a:r>
                    <a:r>
                      <a:rPr lang="en-US" altLang="zh-CN" sz="16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,1</a:t>
                    </a:r>
                    <a:endParaRPr lang="zh-CN" alt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872394943697678"/>
                  <c:y val="-0.12495822930670251"/>
                </c:manualLayout>
              </c:layout>
              <c:tx>
                <c:rich>
                  <a:bodyPr/>
                  <a:lstStyle/>
                  <a:p>
                    <a:r>
                      <a: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北京</a:t>
                    </a:r>
                    <a:r>
                      <a:rPr lang="en-US" altLang="zh-CN" smtClean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,1</a:t>
                    </a:r>
                    <a:endParaRPr lang="en-US" altLang="zh-CN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6648853983226389"/>
                  <c:y val="8.347732575094779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/>
                      <a:t>其他</a:t>
                    </a:r>
                    <a:r>
                      <a:rPr lang="en-US" altLang="zh-CN" dirty="0" smtClean="0"/>
                      <a:t>,5</a:t>
                    </a:r>
                    <a:endParaRPr lang="zh-CN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444444444444445"/>
                  <c:y val="8.37554680664916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380905511811029E-2"/>
                  <c:y val="0.105114829396325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Sheet1!$B$2:$B$12</c:f>
              <c:strCache>
                <c:ptCount val="8"/>
                <c:pt idx="0">
                  <c:v>四川</c:v>
                </c:pt>
                <c:pt idx="1">
                  <c:v>浙江</c:v>
                </c:pt>
                <c:pt idx="2">
                  <c:v>天津</c:v>
                </c:pt>
                <c:pt idx="3">
                  <c:v>江西</c:v>
                </c:pt>
                <c:pt idx="4">
                  <c:v>河北</c:v>
                </c:pt>
                <c:pt idx="5">
                  <c:v>内蒙古</c:v>
                </c:pt>
                <c:pt idx="6">
                  <c:v>北京</c:v>
                </c:pt>
                <c:pt idx="7">
                  <c:v>其他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2B111750-69AD-F739-A383-286273BD1F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1C4B47-12C1-8E79-BFF4-C997B1DC5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4663-4030-4B98-9883-667658F76DDA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A4AA1B4-E202-85B1-EEF1-F4EEBFC9D5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BCFD7B0-75F2-03F6-FF8C-BDDB443BF5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EDDB8-0714-4F56-A6CB-A4262E43B1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972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AF980-BFC0-4B74-A904-B731C0656877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1E31-290A-4223-AB79-0293E5B0A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814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106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1787218"/>
            <a:ext cx="8534400" cy="3851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83B8-517D-4E83-AC2A-DAEC70D88578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5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4FC2-6A62-4858-BD69-A77969147086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88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5EBB-1110-4485-A4FC-7B46D1406B97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06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EFD6-DAF7-4E2C-B328-6EAA00018AEB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68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0BF-00D6-4A8A-8F74-DFFC88B919F1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3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4280-9070-40B1-929C-C93A70CA57C5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1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2" y="6400425"/>
            <a:ext cx="12192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1" y="-30478"/>
            <a:ext cx="12192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70" y="145882"/>
            <a:ext cx="7776633" cy="77724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815414" y="1758018"/>
            <a:ext cx="10561173" cy="3851582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680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-1" y="6400426"/>
            <a:ext cx="12192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zh-CN" altLang="en-US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1" y="-30478"/>
            <a:ext cx="12192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70" y="145882"/>
            <a:ext cx="7776633" cy="77724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78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" y="-30478"/>
            <a:ext cx="12192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70" y="145882"/>
            <a:ext cx="7776633" cy="77724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03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2" y="6400425"/>
            <a:ext cx="12192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zh-CN" altLang="en-US" sz="2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544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41FA-7FB0-4FBC-9477-B4CAD860FEA5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6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1AA-91E3-40A1-9F81-ACC666909072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3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FEA9-311E-44B5-8547-E9A7C237CF6C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80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E8EB-0FD5-4227-8D19-97092375857E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6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4CD1-772C-478C-908E-B412CAC14A30}" type="datetime1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0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3287ACF-191B-44BA-A175-A790B0C130F2}"/>
              </a:ext>
            </a:extLst>
          </p:cNvPr>
          <p:cNvSpPr/>
          <p:nvPr/>
        </p:nvSpPr>
        <p:spPr>
          <a:xfrm>
            <a:off x="0" y="1441716"/>
            <a:ext cx="12192000" cy="1835647"/>
          </a:xfrm>
          <a:prstGeom prst="rect">
            <a:avLst/>
          </a:prstGeom>
          <a:solidFill>
            <a:srgbClr val="73A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/>
          <p:nvPr/>
        </p:nvSpPr>
        <p:spPr>
          <a:xfrm>
            <a:off x="1274885" y="1742543"/>
            <a:ext cx="9566029" cy="1089529"/>
          </a:xfrm>
          <a:prstGeom prst="rect">
            <a:avLst/>
          </a:prstGeom>
          <a:noFill/>
          <a:ln w="9525">
            <a:noFill/>
          </a:ln>
          <a:effectLst>
            <a:outerShdw blurRad="25400" dist="38100" dir="5400000" algn="ctr" rotWithShape="0">
              <a:srgbClr val="000000">
                <a:alpha val="60000"/>
              </a:srgbClr>
            </a:outerShdw>
          </a:effec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indent="0" algn="ctr"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4800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快淬钕铁硼磁粉行业现状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10" name="Straight Connector 8"/>
          <p:cNvCxnSpPr>
            <a:cxnSpLocks noChangeShapeType="1"/>
          </p:cNvCxnSpPr>
          <p:nvPr/>
        </p:nvCxnSpPr>
        <p:spPr bwMode="auto">
          <a:xfrm>
            <a:off x="8231" y="1152819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2ED89AD-0222-A69A-A67D-42EF904F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t="20212" r="34" b="8464"/>
          <a:stretch>
            <a:fillRect/>
          </a:stretch>
        </p:blipFill>
        <p:spPr bwMode="auto">
          <a:xfrm>
            <a:off x="0" y="5268714"/>
            <a:ext cx="12200231" cy="15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0A1EDA6-45B5-1646-6D84-CBE9D51E8A22}"/>
              </a:ext>
            </a:extLst>
          </p:cNvPr>
          <p:cNvSpPr txBox="1"/>
          <p:nvPr/>
        </p:nvSpPr>
        <p:spPr>
          <a:xfrm>
            <a:off x="1826121" y="3277363"/>
            <a:ext cx="8666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Times New Roman"/>
              </a:rPr>
              <a:t>成都银河磁体股份有限公司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Times New Roman"/>
              </a:rPr>
              <a:t>总经理 吴志坚</a:t>
            </a:r>
            <a:endParaRPr lang="en-US" altLang="zh-CN" sz="3200" b="1" dirty="0" smtClean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F1B524E-58AE-AC5B-AB08-F206B00A4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929" y="250944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xmlns="" id="{3B7AB769-83A1-E319-D845-B722BA43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生产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装备与制造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现状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02" y="1059915"/>
            <a:ext cx="11712376" cy="48391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快淬炉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：从电弧炉到感应炉的技术升级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66289"/>
            <a:ext cx="2229124" cy="29721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078" y="1626022"/>
            <a:ext cx="11129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1" dirty="0" smtClean="0">
                <a:ea typeface="黑体" panose="02010609060101010101" pitchFamily="49" charset="-122"/>
              </a:rPr>
              <a:t>2020</a:t>
            </a:r>
            <a:r>
              <a:rPr lang="zh-CN" altLang="en-US" sz="2400" b="1" dirty="0">
                <a:ea typeface="黑体" panose="02010609060101010101" pitchFamily="49" charset="-122"/>
              </a:rPr>
              <a:t>年开始，国内的快淬磁粉由电弧炉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生产快速</a:t>
            </a:r>
            <a:r>
              <a:rPr lang="zh-CN" altLang="en-US" sz="2400" b="1" dirty="0">
                <a:ea typeface="黑体" panose="02010609060101010101" pitchFamily="49" charset="-122"/>
              </a:rPr>
              <a:t>过渡到感应炉生产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，感应炉生产磁粉</a:t>
            </a:r>
            <a:r>
              <a:rPr lang="zh-CN" altLang="en-US" sz="2400" b="1" dirty="0">
                <a:ea typeface="黑体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磁性能更高、更稳定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。前面提到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的</a:t>
            </a:r>
            <a:r>
              <a:rPr lang="zh-CN" altLang="zh-CN" sz="2400" b="1" dirty="0">
                <a:ea typeface="黑体" panose="02010609060101010101" pitchFamily="49" charset="-122"/>
              </a:rPr>
              <a:t>快淬炉</a:t>
            </a:r>
            <a:r>
              <a:rPr lang="en-US" altLang="zh-CN" sz="2400" b="1" dirty="0" smtClean="0">
                <a:ea typeface="黑体" panose="02010609060101010101" pitchFamily="49" charset="-122"/>
              </a:rPr>
              <a:t>50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多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台</a:t>
            </a:r>
            <a:r>
              <a:rPr lang="zh-CN" altLang="zh-CN" sz="2400" b="1" dirty="0">
                <a:ea typeface="黑体" panose="02010609060101010101" pitchFamily="49" charset="-122"/>
              </a:rPr>
              <a:t>指的就是感应炉，不包括已经被淘汰的电弧炉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。</a:t>
            </a:r>
            <a:endParaRPr lang="en-US" altLang="zh-CN" sz="2400" b="1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85571" y="6323653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ea typeface="黑体" panose="02010609060101010101" pitchFamily="49" charset="-122"/>
              </a:rPr>
              <a:t>电弧快淬炉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854467" y="6323653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ea typeface="黑体" panose="02010609060101010101" pitchFamily="49" charset="-122"/>
              </a:rPr>
              <a:t>感应快淬炉</a:t>
            </a:r>
            <a:endParaRPr lang="zh-CN" altLang="en-US" dirty="0"/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65" y="3669844"/>
            <a:ext cx="4002047" cy="266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生产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装备与制造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现状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300" y="6356353"/>
            <a:ext cx="2844800" cy="365125"/>
          </a:xfrm>
        </p:spPr>
        <p:txBody>
          <a:bodyPr/>
          <a:lstStyle/>
          <a:p>
            <a:fld id="{101218CE-149D-49E3-8033-D5CD97556C98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02" y="1059915"/>
            <a:ext cx="11712376" cy="48391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快淬炉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：从电弧炉到感应炉的技术升级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265" y="3946194"/>
            <a:ext cx="10987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ea typeface="黑体" panose="02010609060101010101" pitchFamily="49" charset="-122"/>
              </a:rPr>
              <a:t>2020</a:t>
            </a:r>
            <a:r>
              <a:rPr lang="zh-CN" altLang="zh-CN" sz="2400" b="1" dirty="0" smtClean="0">
                <a:solidFill>
                  <a:schemeClr val="accent1"/>
                </a:solidFill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schemeClr val="accent1"/>
                </a:solidFill>
                <a:ea typeface="黑体" panose="02010609060101010101" pitchFamily="49" charset="-122"/>
              </a:rPr>
              <a:t>之后</a:t>
            </a:r>
            <a:r>
              <a:rPr lang="zh-CN" altLang="en-US" sz="2400" b="1" dirty="0" smtClean="0">
                <a:solidFill>
                  <a:schemeClr val="accent1"/>
                </a:solidFill>
                <a:ea typeface="黑体" panose="02010609060101010101" pitchFamily="49" charset="-122"/>
              </a:rPr>
              <a:t>：</a:t>
            </a:r>
            <a:endParaRPr lang="en-US" altLang="zh-CN" sz="2400" b="1" dirty="0" smtClean="0">
              <a:solidFill>
                <a:schemeClr val="accent1"/>
              </a:solidFill>
              <a:ea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SzPct val="80000"/>
              <a:defRPr/>
            </a:pPr>
            <a:r>
              <a:rPr lang="en-US" altLang="zh-CN" sz="2400" b="1" dirty="0" smtClean="0">
                <a:ea typeface="黑体" panose="02010609060101010101" pitchFamily="49" charset="-122"/>
              </a:rPr>
              <a:t>        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设备</a:t>
            </a:r>
            <a:r>
              <a:rPr lang="zh-CN" altLang="zh-CN" sz="2400" b="1" dirty="0">
                <a:ea typeface="黑体" panose="02010609060101010101" pitchFamily="49" charset="-122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质量快速提升</a:t>
            </a:r>
            <a:r>
              <a:rPr lang="zh-CN" altLang="zh-CN" sz="2400" b="1" dirty="0">
                <a:ea typeface="黑体" panose="02010609060101010101" pitchFamily="49" charset="-122"/>
              </a:rPr>
              <a:t>，价格也不断下降，现在价格一般在</a:t>
            </a:r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300-400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万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台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。</a:t>
            </a:r>
            <a:endParaRPr lang="zh-CN" altLang="zh-CN" sz="2400" b="1" dirty="0"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2664" y="5422940"/>
            <a:ext cx="10029836" cy="646331"/>
          </a:xfrm>
          <a:prstGeom prst="rect">
            <a:avLst/>
          </a:prstGeom>
          <a:ln w="38100">
            <a:solidFill>
              <a:srgbClr val="004A8D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buSzPct val="80000"/>
              <a:defRPr/>
            </a:pPr>
            <a:r>
              <a:rPr lang="zh-CN" altLang="zh-CN" sz="2400" b="1" dirty="0" smtClean="0">
                <a:ea typeface="黑体" panose="02010609060101010101" pitchFamily="49" charset="-122"/>
              </a:rPr>
              <a:t>据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了解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有</a:t>
            </a:r>
            <a:r>
              <a:rPr lang="zh-CN" altLang="zh-CN" sz="2400" b="1" dirty="0">
                <a:ea typeface="黑体" panose="02010609060101010101" pitchFamily="49" charset="-122"/>
              </a:rPr>
              <a:t>的磁粉厂家自主制造快淬炉，能把成本控制在</a:t>
            </a:r>
            <a:r>
              <a:rPr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200</a:t>
            </a:r>
            <a:r>
              <a:rPr lang="zh-CN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余万</a:t>
            </a:r>
            <a:r>
              <a:rPr lang="zh-CN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元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台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。</a:t>
            </a:r>
            <a:endParaRPr lang="zh-CN" altLang="zh-CN" sz="2400" b="1" dirty="0"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3490" y="1734330"/>
            <a:ext cx="11191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ea typeface="黑体" panose="02010609060101010101" pitchFamily="49" charset="-122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a typeface="黑体" panose="02010609060101010101" pitchFamily="49" charset="-122"/>
              </a:rPr>
              <a:t>年</a:t>
            </a:r>
            <a:r>
              <a:rPr lang="zh-CN" altLang="en-US" sz="2400" b="1" dirty="0" smtClean="0">
                <a:solidFill>
                  <a:schemeClr val="accent1"/>
                </a:solidFill>
                <a:ea typeface="黑体" panose="02010609060101010101" pitchFamily="49" charset="-122"/>
              </a:rPr>
              <a:t>之前</a:t>
            </a:r>
            <a:r>
              <a:rPr lang="en-US" altLang="zh-CN" sz="2400" b="1" dirty="0" smtClean="0">
                <a:solidFill>
                  <a:schemeClr val="accent1"/>
                </a:solidFill>
                <a:ea typeface="黑体" panose="02010609060101010101" pitchFamily="49" charset="-122"/>
              </a:rPr>
              <a:t>:</a:t>
            </a: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ea typeface="黑体" panose="02010609060101010101" pitchFamily="49" charset="-122"/>
              </a:rPr>
              <a:t>       感应快淬炉设备质量较差，价格高昂（</a:t>
            </a:r>
            <a:r>
              <a:rPr lang="zh-CN" altLang="zh-CN" sz="2400" b="1" dirty="0">
                <a:ea typeface="黑体" panose="02010609060101010101" pitchFamily="49" charset="-122"/>
              </a:rPr>
              <a:t>约在</a:t>
            </a:r>
            <a:r>
              <a:rPr lang="en-US" altLang="zh-CN" sz="2400" b="1" dirty="0">
                <a:ea typeface="黑体" panose="02010609060101010101" pitchFamily="49" charset="-122"/>
              </a:rPr>
              <a:t>600</a:t>
            </a:r>
            <a:r>
              <a:rPr lang="zh-CN" altLang="zh-CN" sz="2400" b="1" dirty="0" smtClean="0">
                <a:ea typeface="黑体" panose="02010609060101010101" pitchFamily="49" charset="-122"/>
              </a:rPr>
              <a:t>万</a:t>
            </a:r>
            <a:r>
              <a:rPr lang="en-US" altLang="zh-CN" sz="2400" b="1" dirty="0" smtClean="0">
                <a:ea typeface="黑体" panose="02010609060101010101" pitchFamily="49" charset="-122"/>
              </a:rPr>
              <a:t>/</a:t>
            </a:r>
            <a:r>
              <a:rPr lang="zh-CN" altLang="en-US" sz="2400" b="1" dirty="0">
                <a:ea typeface="黑体" panose="02010609060101010101" pitchFamily="49" charset="-122"/>
              </a:rPr>
              <a:t>台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）。</a:t>
            </a:r>
            <a:endParaRPr lang="en-US" altLang="zh-CN" sz="2400" b="1" dirty="0" smtClean="0">
              <a:ea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SzPct val="80000"/>
              <a:defRPr/>
            </a:pPr>
            <a:r>
              <a:rPr lang="zh-CN" altLang="en-US" sz="2400" b="1" dirty="0" smtClean="0">
                <a:ea typeface="黑体" panose="02010609060101010101" pitchFamily="49" charset="-122"/>
              </a:rPr>
              <a:t>       调试</a:t>
            </a:r>
            <a:r>
              <a:rPr lang="zh-CN" altLang="en-US" sz="2400" b="1" dirty="0">
                <a:ea typeface="黑体" panose="02010609060101010101" pitchFamily="49" charset="-122"/>
              </a:rPr>
              <a:t>周期长：设备到用户处一般要</a:t>
            </a:r>
            <a:r>
              <a:rPr lang="en-US" altLang="zh-CN" sz="2400" b="1" dirty="0"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ea typeface="黑体" panose="02010609060101010101" pitchFamily="49" charset="-122"/>
              </a:rPr>
              <a:t>年左右的调试才能正常投入使用，投产效率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低。</a:t>
            </a:r>
            <a:endParaRPr lang="en-US" altLang="zh-CN" sz="2400" b="1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1965" y="1683564"/>
            <a:ext cx="7044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 smtClean="0">
                <a:ea typeface="黑体" panose="02010609060101010101" pitchFamily="49" charset="-122"/>
              </a:rPr>
              <a:t>原进口耗材：</a:t>
            </a:r>
            <a:r>
              <a:rPr lang="zh-CN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钼</a:t>
            </a:r>
            <a:r>
              <a:rPr lang="zh-CN" altLang="zh-CN" sz="2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轮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约</a:t>
            </a:r>
            <a:r>
              <a:rPr lang="en-US" altLang="zh-CN" sz="2000" b="1" dirty="0" smtClean="0">
                <a:ea typeface="黑体" panose="02010609060101010101" pitchFamily="49" charset="-122"/>
              </a:rPr>
              <a:t>40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万</a:t>
            </a:r>
            <a:r>
              <a:rPr lang="en-US" altLang="zh-CN" sz="2000" b="1" dirty="0" smtClean="0">
                <a:ea typeface="黑体" panose="02010609060101010101" pitchFamily="49" charset="-122"/>
              </a:rPr>
              <a:t>/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件，</a:t>
            </a:r>
            <a:r>
              <a:rPr lang="zh-CN" altLang="zh-CN" sz="2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合金轮</a:t>
            </a:r>
            <a:r>
              <a:rPr lang="zh-CN" altLang="en-US" sz="2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约</a:t>
            </a:r>
            <a:r>
              <a:rPr lang="en-US" altLang="zh-CN" sz="2000" b="1" dirty="0" smtClean="0">
                <a:ea typeface="黑体" panose="02010609060101010101" pitchFamily="49" charset="-122"/>
              </a:rPr>
              <a:t>90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万</a:t>
            </a:r>
            <a:r>
              <a:rPr lang="en-US" altLang="zh-CN" sz="2000" b="1" dirty="0" smtClean="0">
                <a:ea typeface="黑体" panose="02010609060101010101" pitchFamily="49" charset="-122"/>
              </a:rPr>
              <a:t>/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件；</a:t>
            </a:r>
            <a:endParaRPr lang="en-US" altLang="zh-CN" sz="2000" b="1" dirty="0">
              <a:ea typeface="黑体" panose="02010609060101010101" pitchFamily="49" charset="-122"/>
            </a:endParaRPr>
          </a:p>
          <a:p>
            <a:pPr marL="285750" indent="-28575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 smtClean="0">
                <a:ea typeface="黑体" panose="02010609060101010101" pitchFamily="49" charset="-122"/>
              </a:rPr>
              <a:t>现国产替代：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国产</a:t>
            </a:r>
            <a:r>
              <a:rPr lang="zh-CN" altLang="zh-CN" sz="2000" b="1" dirty="0">
                <a:ea typeface="黑体" panose="02010609060101010101" pitchFamily="49" charset="-122"/>
              </a:rPr>
              <a:t>的合金轮，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价格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约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在</a:t>
            </a:r>
            <a:r>
              <a:rPr lang="en-US" altLang="zh-CN" sz="2000" b="1" dirty="0">
                <a:ea typeface="黑体" panose="02010609060101010101" pitchFamily="49" charset="-122"/>
              </a:rPr>
              <a:t>40</a:t>
            </a:r>
            <a:r>
              <a:rPr lang="zh-CN" altLang="zh-CN" sz="2000" b="1" dirty="0">
                <a:ea typeface="黑体" panose="02010609060101010101" pitchFamily="49" charset="-122"/>
              </a:rPr>
              <a:t>万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左右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。</a:t>
            </a:r>
            <a:endParaRPr lang="en-US" altLang="zh-CN" sz="2000" b="1" dirty="0" smtClean="0">
              <a:ea typeface="黑体" panose="02010609060101010101" pitchFamily="49" charset="-122"/>
            </a:endParaRP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生产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装备与制造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现状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02" y="1059915"/>
            <a:ext cx="11712376" cy="55399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快淬炉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核心耗材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-</a:t>
            </a:r>
            <a:r>
              <a:rPr lang="zh-CN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钼轮</a:t>
            </a:r>
            <a:r>
              <a:rPr lang="zh-CN" altLang="zh-CN" sz="2400" b="1" dirty="0">
                <a:ea typeface="黑体" panose="02010609060101010101" pitchFamily="49" charset="-122"/>
              </a:rPr>
              <a:t>或者</a:t>
            </a:r>
            <a:r>
              <a:rPr lang="zh-CN" altLang="zh-CN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合金轮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国产化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07" y="4079202"/>
            <a:ext cx="11712376" cy="55399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单炉生产效率提升</a:t>
            </a:r>
            <a:endParaRPr lang="en-US" altLang="zh-CN" sz="2400" b="1" dirty="0" smtClean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8201" y="4559673"/>
            <a:ext cx="7006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zh-CN" sz="2000" b="1" dirty="0" smtClean="0">
                <a:ea typeface="黑体" panose="02010609060101010101" pitchFamily="49" charset="-122"/>
              </a:rPr>
              <a:t>快</a:t>
            </a:r>
            <a:r>
              <a:rPr lang="zh-CN" altLang="zh-CN" sz="2000" b="1" dirty="0">
                <a:ea typeface="黑体" panose="02010609060101010101" pitchFamily="49" charset="-122"/>
              </a:rPr>
              <a:t>淬炉单炉生产磁粉的平均时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长从</a:t>
            </a:r>
            <a:r>
              <a:rPr lang="en-US" altLang="zh-CN" sz="2000" b="1" dirty="0">
                <a:ea typeface="黑体" panose="02010609060101010101" pitchFamily="49" charset="-122"/>
              </a:rPr>
              <a:t>2-3</a:t>
            </a:r>
            <a:r>
              <a:rPr lang="zh-CN" altLang="zh-CN" sz="2000" b="1" dirty="0">
                <a:ea typeface="黑体" panose="02010609060101010101" pitchFamily="49" charset="-122"/>
              </a:rPr>
              <a:t>年前的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30-40</a:t>
            </a:r>
            <a:r>
              <a:rPr lang="zh-CN" altLang="zh-CN" sz="2000" b="1" dirty="0">
                <a:ea typeface="黑体" panose="02010609060101010101" pitchFamily="49" charset="-122"/>
              </a:rPr>
              <a:t>小时提升到了现在的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60-70</a:t>
            </a:r>
            <a:r>
              <a:rPr lang="zh-CN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小时</a:t>
            </a:r>
            <a:r>
              <a:rPr lang="zh-CN" altLang="zh-CN" sz="2000" b="1" dirty="0">
                <a:ea typeface="黑体" panose="02010609060101010101" pitchFamily="49" charset="-122"/>
              </a:rPr>
              <a:t>，并且还在不断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延长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，最长单炉生产时长已超过</a:t>
            </a:r>
            <a:r>
              <a:rPr lang="en-US" altLang="zh-CN" sz="2000" b="1" dirty="0" smtClean="0">
                <a:ea typeface="黑体" panose="02010609060101010101" pitchFamily="49" charset="-122"/>
              </a:rPr>
              <a:t>170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小时。</a:t>
            </a:r>
            <a:endParaRPr lang="en-US" altLang="zh-CN" sz="2000" b="1" dirty="0" smtClean="0">
              <a:ea typeface="黑体" panose="02010609060101010101" pitchFamily="49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98" y="4046827"/>
            <a:ext cx="3077402" cy="26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" b="15677"/>
          <a:stretch/>
        </p:blipFill>
        <p:spPr>
          <a:xfrm>
            <a:off x="8174798" y="1149472"/>
            <a:ext cx="3077402" cy="27449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88201" y="2852762"/>
            <a:ext cx="7006399" cy="1015663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zh-CN" sz="2000" b="1" dirty="0">
                <a:ea typeface="黑体" panose="02010609060101010101" pitchFamily="49" charset="-122"/>
              </a:rPr>
              <a:t>极大降低了每生产一吨磁粉的成本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消耗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，国产合金轮生产成本约降低</a:t>
            </a:r>
            <a:r>
              <a:rPr lang="en-US" altLang="zh-CN" sz="2000" b="1" dirty="0" smtClean="0">
                <a:ea typeface="黑体" panose="02010609060101010101" pitchFamily="49" charset="-122"/>
              </a:rPr>
              <a:t>0.11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万元</a:t>
            </a:r>
            <a:r>
              <a:rPr lang="en-US" altLang="zh-CN" sz="2000" b="1" dirty="0" smtClean="0">
                <a:ea typeface="黑体" panose="02010609060101010101" pitchFamily="49" charset="-122"/>
              </a:rPr>
              <a:t>/</a:t>
            </a:r>
            <a:r>
              <a:rPr lang="zh-CN" altLang="en-US" sz="2000" b="1" dirty="0" smtClean="0">
                <a:ea typeface="黑体" panose="02010609060101010101" pitchFamily="49" charset="-122"/>
              </a:rPr>
              <a:t>吨。</a:t>
            </a:r>
            <a:endParaRPr lang="en-US" altLang="zh-CN" sz="2000" b="1" dirty="0"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9985" y="6089227"/>
            <a:ext cx="4055919" cy="495585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zh-CN" sz="2000" b="1" dirty="0">
                <a:ea typeface="黑体" panose="02010609060101010101" pitchFamily="49" charset="-122"/>
              </a:rPr>
              <a:t>这也极大降低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了磁粉</a:t>
            </a:r>
            <a:r>
              <a:rPr lang="zh-CN" altLang="zh-CN" sz="2000" b="1" dirty="0">
                <a:ea typeface="黑体" panose="02010609060101010101" pitchFamily="49" charset="-122"/>
              </a:rPr>
              <a:t>的生产成本。</a:t>
            </a:r>
          </a:p>
        </p:txBody>
      </p:sp>
    </p:spTree>
    <p:extLst>
      <p:ext uri="{BB962C8B-B14F-4D97-AF65-F5344CB8AC3E}">
        <p14:creationId xmlns:p14="http://schemas.microsoft.com/office/powerpoint/2010/main" val="717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核心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工艺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优化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6" y="1059915"/>
            <a:ext cx="11039930" cy="22159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以前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快淬磁粉生产前都需要先将各种金属或合金通过熔炼成铸锭；现在都基本改为“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直熔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”，就是把各种金属或合金在快淬炉里熔炼后直接快淬成粉，省掉了熔炼环节，从而也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大幅降低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了磁粉的生产</a:t>
            </a:r>
            <a:r>
              <a:rPr lang="zh-CN" altLang="zh-CN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成本</a:t>
            </a:r>
            <a:r>
              <a:rPr lang="zh-CN" altLang="en-US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，磁粉成本降低了约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0.12-0.15</a:t>
            </a:r>
            <a:r>
              <a:rPr lang="zh-CN" altLang="en-US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万元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吨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。</a:t>
            </a:r>
            <a:endParaRPr lang="zh-CN" altLang="zh-CN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8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5200"/>
          <a:stretch>
            <a:fillRect/>
          </a:stretch>
        </p:blipFill>
        <p:spPr bwMode="auto">
          <a:xfrm>
            <a:off x="603738" y="3352312"/>
            <a:ext cx="1743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03" y="3532493"/>
            <a:ext cx="1806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/>
          <a:stretch>
            <a:fillRect/>
          </a:stretch>
        </p:blipFill>
        <p:spPr bwMode="auto">
          <a:xfrm>
            <a:off x="3086884" y="3352311"/>
            <a:ext cx="2006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/>
          <a:stretch>
            <a:fillRect/>
          </a:stretch>
        </p:blipFill>
        <p:spPr bwMode="auto">
          <a:xfrm>
            <a:off x="5525284" y="3352311"/>
            <a:ext cx="1838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71" y="3784111"/>
            <a:ext cx="19113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 flipV="1">
            <a:off x="2515394" y="4252424"/>
            <a:ext cx="268288" cy="3175"/>
          </a:xfrm>
          <a:prstGeom prst="straightConnector1">
            <a:avLst/>
          </a:prstGeom>
          <a:ln>
            <a:solidFill>
              <a:srgbClr val="0270C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093484" y="4258535"/>
            <a:ext cx="268288" cy="3175"/>
          </a:xfrm>
          <a:prstGeom prst="straightConnector1">
            <a:avLst/>
          </a:prstGeom>
          <a:ln>
            <a:solidFill>
              <a:srgbClr val="0270C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9829170" y="4230992"/>
            <a:ext cx="268288" cy="3175"/>
          </a:xfrm>
          <a:prstGeom prst="straightConnector1">
            <a:avLst/>
          </a:prstGeom>
          <a:ln>
            <a:solidFill>
              <a:srgbClr val="0270C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7363609" y="4238141"/>
            <a:ext cx="268288" cy="3175"/>
          </a:xfrm>
          <a:prstGeom prst="straightConnector1">
            <a:avLst/>
          </a:prstGeom>
          <a:ln>
            <a:solidFill>
              <a:srgbClr val="0270C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783682" y="3111500"/>
            <a:ext cx="2309802" cy="2286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77382" y="5689600"/>
            <a:ext cx="172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取消熔炼工序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下弧形箭头 15"/>
          <p:cNvSpPr/>
          <p:nvPr/>
        </p:nvSpPr>
        <p:spPr>
          <a:xfrm>
            <a:off x="1587500" y="5194300"/>
            <a:ext cx="5168900" cy="1346200"/>
          </a:xfrm>
          <a:prstGeom prst="curvedUpArrow">
            <a:avLst/>
          </a:prstGeom>
          <a:ln>
            <a:solidFill>
              <a:srgbClr val="00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6652" y="5699155"/>
            <a:ext cx="238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ea typeface="黑体" panose="02010609060101010101" pitchFamily="49" charset="-122"/>
              </a:rPr>
              <a:t>快淬工序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“</a:t>
            </a:r>
            <a:r>
              <a:rPr lang="zh-CN" altLang="zh-CN" sz="20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直熔</a:t>
            </a:r>
            <a:r>
              <a:rPr lang="zh-CN" altLang="zh-CN" sz="2000" b="1" dirty="0" smtClean="0">
                <a:ea typeface="黑体" panose="02010609060101010101" pitchFamily="49" charset="-122"/>
              </a:rPr>
              <a:t>”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45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磁粉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生产成本变化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趋势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82" y="1059915"/>
            <a:ext cx="11095068" cy="166199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由于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装备质量的不断提升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国产合金轮的使用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以及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工艺的改进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，生产一吨磁粉的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成本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年前的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2.5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万左右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下降到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目前的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1.3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左右，有的厂家可能已经下降到了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1.1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左右，并且还在不断下降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2957468"/>
            <a:ext cx="6391275" cy="34575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54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磁粉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牌号的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多样化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32" y="1059915"/>
            <a:ext cx="10944868" cy="22159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年前，磁粉的主要稀土成份是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镨钕和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少量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镧铈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；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目前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是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根据磁体的性能需求来调整配方，大量使用便宜的镧铈替代镨钕，有的磁粉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镨钕含量降到了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1wt.%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以下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，故而磁粉的成本大幅降低。有不少磁体都不应该再叫粘结</a:t>
            </a:r>
            <a:r>
              <a:rPr lang="en-US" altLang="zh-CN" sz="2400" b="1" dirty="0" err="1">
                <a:latin typeface="+mn-lt"/>
                <a:ea typeface="黑体" panose="02010609060101010101" pitchFamily="49" charset="-122"/>
              </a:rPr>
              <a:t>NdFeB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，而应该叫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镧铈铁硼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了。</a:t>
            </a:r>
            <a:endParaRPr lang="en-US" altLang="zh-CN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3609923"/>
            <a:ext cx="86772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磁粉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市场的竞争和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发展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06" y="1288515"/>
            <a:ext cx="10867198" cy="276998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总体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来说，磁粉市场的竞争说不上残酷、血腥，但也相当激烈。因为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实际产能比市场的需求大很多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，各厂商都为了自己的设备得到充分利用，不惜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相互轮番降价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，各厂家都不可能有好的利润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其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制造过程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的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自动化、智能化还会不断提高，成本会进一步降低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，但绝不可能就会有好的利润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81443" y="4270555"/>
            <a:ext cx="10574176" cy="73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zh-CN" sz="3200" b="1" dirty="0">
                <a:solidFill>
                  <a:srgbClr val="00B050"/>
                </a:solidFill>
                <a:ea typeface="黑体" panose="02010609060101010101" pitchFamily="49" charset="-122"/>
              </a:rPr>
              <a:t>因此，不要听信传言，盲目投资，避免给自己带来</a:t>
            </a:r>
            <a:r>
              <a:rPr lang="zh-CN" altLang="zh-CN" sz="3200" b="1" dirty="0" smtClean="0">
                <a:solidFill>
                  <a:srgbClr val="00B050"/>
                </a:solidFill>
                <a:ea typeface="黑体" panose="02010609060101010101" pitchFamily="49" charset="-122"/>
              </a:rPr>
              <a:t>损失</a:t>
            </a:r>
            <a:r>
              <a:rPr lang="zh-CN" altLang="en-US" sz="3200" b="1" dirty="0" smtClean="0">
                <a:solidFill>
                  <a:srgbClr val="00B050"/>
                </a:solidFill>
                <a:ea typeface="黑体" panose="02010609060101010101" pitchFamily="49" charset="-122"/>
              </a:rPr>
              <a:t>。</a:t>
            </a:r>
            <a:endParaRPr lang="zh-CN" altLang="zh-CN" sz="3200" b="1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4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noProof="0" dirty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磁粉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市场的竞争和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发展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4365" y="2977634"/>
            <a:ext cx="10646658" cy="193899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随着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人们对美好生活的向往</a:t>
            </a:r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，汽车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、</a:t>
            </a:r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各种家电等行业所需的微小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电机会越来越多，自然也会给粘结</a:t>
            </a:r>
            <a:r>
              <a:rPr lang="en-US" altLang="zh-CN" sz="2800" b="1" dirty="0" err="1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NdFeB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磁体带来更多的</a:t>
            </a:r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应用，相信快淬</a:t>
            </a:r>
            <a:r>
              <a:rPr lang="en-US" altLang="zh-CN" sz="2800" b="1" dirty="0" err="1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NdFeB</a:t>
            </a:r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磁粉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也会因为</a:t>
            </a:r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磁体应用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的增加而不断增加。</a:t>
            </a:r>
          </a:p>
        </p:txBody>
      </p:sp>
      <p:sp>
        <p:nvSpPr>
          <p:cNvPr id="6" name="矩形 5"/>
          <p:cNvSpPr/>
          <p:nvPr/>
        </p:nvSpPr>
        <p:spPr>
          <a:xfrm>
            <a:off x="694407" y="1645464"/>
            <a:ext cx="95574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磁粉的未来</a:t>
            </a:r>
            <a:r>
              <a:rPr lang="zh-CN" altLang="zh-CN" sz="2800" b="1" dirty="0" smtClean="0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发展</a:t>
            </a:r>
            <a:r>
              <a:rPr lang="zh-CN" altLang="en-US" sz="2800" b="1" dirty="0" smtClean="0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主要</a:t>
            </a:r>
            <a:r>
              <a:rPr lang="zh-CN" altLang="zh-CN" sz="2800" b="1" dirty="0" smtClean="0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取决于</a:t>
            </a:r>
            <a:r>
              <a:rPr lang="zh-CN" altLang="zh-CN" sz="2800" b="1" dirty="0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粘结</a:t>
            </a:r>
            <a:r>
              <a:rPr lang="en-US" altLang="zh-CN" sz="2800" b="1" dirty="0" err="1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NdFeB</a:t>
            </a:r>
            <a:r>
              <a:rPr lang="zh-CN" altLang="zh-CN" sz="2800" b="1" dirty="0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磁体的应用和推广</a:t>
            </a:r>
            <a:r>
              <a:rPr lang="zh-CN" altLang="en-US" sz="2800" b="1" dirty="0">
                <a:solidFill>
                  <a:srgbClr val="C00000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！</a:t>
            </a:r>
            <a:endParaRPr lang="en-US" altLang="zh-CN" sz="2800" b="1" dirty="0">
              <a:solidFill>
                <a:srgbClr val="C00000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" y="2492896"/>
            <a:ext cx="12192000" cy="23391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 defTabSz="1219170">
              <a:defRPr/>
            </a:pPr>
            <a:endParaRPr lang="en-US" altLang="zh-CN" sz="2400" dirty="0">
              <a:solidFill>
                <a:prstClr val="white"/>
              </a:solidFill>
              <a:latin typeface="Times New Roman"/>
              <a:ea typeface="微软雅黑"/>
            </a:endParaRPr>
          </a:p>
          <a:p>
            <a:pPr algn="ctr" defTabSz="1219170">
              <a:defRPr/>
            </a:pPr>
            <a:endParaRPr lang="en-US" altLang="zh-CN" sz="2400" dirty="0">
              <a:solidFill>
                <a:prstClr val="white"/>
              </a:solidFill>
              <a:latin typeface="Times New Roman"/>
              <a:ea typeface="微软雅黑"/>
            </a:endParaRPr>
          </a:p>
          <a:p>
            <a:pPr algn="ctr" defTabSz="1219170">
              <a:defRPr/>
            </a:pPr>
            <a:endParaRPr lang="en-US" altLang="zh-CN" sz="2400" dirty="0">
              <a:solidFill>
                <a:prstClr val="white"/>
              </a:solidFill>
              <a:latin typeface="Times New Roman"/>
              <a:ea typeface="微软雅黑"/>
            </a:endParaRPr>
          </a:p>
          <a:p>
            <a:pPr algn="ctr" defTabSz="1219170">
              <a:defRPr/>
            </a:pPr>
            <a:endParaRPr lang="en-US" altLang="zh-CN" sz="2400" dirty="0">
              <a:solidFill>
                <a:prstClr val="white"/>
              </a:solidFill>
              <a:latin typeface="Times New Roman"/>
              <a:ea typeface="微软雅黑"/>
            </a:endParaRPr>
          </a:p>
          <a:p>
            <a:pPr algn="ctr" defTabSz="1219170">
              <a:defRPr/>
            </a:pPr>
            <a:endParaRPr lang="en-US" altLang="zh-CN" sz="2400" dirty="0">
              <a:solidFill>
                <a:prstClr val="white"/>
              </a:solidFill>
              <a:latin typeface="Times New Roman"/>
              <a:ea typeface="微软雅黑"/>
            </a:endParaRPr>
          </a:p>
          <a:p>
            <a:pPr algn="ctr" defTabSz="1219170">
              <a:defRPr/>
            </a:pPr>
            <a:endParaRPr lang="en-US" altLang="zh-CN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578" y="2940187"/>
            <a:ext cx="12170689" cy="10833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C00000"/>
              </a:buClr>
            </a:pPr>
            <a:r>
              <a:rPr lang="zh-CN" altLang="en-US" sz="4800" b="1" dirty="0">
                <a:solidFill>
                  <a:schemeClr val="bg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谢  谢！</a:t>
            </a:r>
            <a:endParaRPr lang="en-US" altLang="zh-CN" sz="4800" b="1" dirty="0">
              <a:solidFill>
                <a:schemeClr val="bg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432728-0473-8111-2FE2-8FFECE340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BF29AED9-B078-DDB3-0A20-996380FA01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31" y="1152819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68BFEE-2A02-73D4-DF63-2C6DE2FF4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137" y="250944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xmlns="" id="{F28B0F59-B9F8-C888-D854-1CF8A98602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5861" y="1164296"/>
            <a:ext cx="6365631" cy="530762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b="1" kern="0" dirty="0" smtClean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行业背景</a:t>
            </a:r>
            <a:endParaRPr lang="en-US" altLang="zh-CN" b="1" kern="0" dirty="0" smtClean="0">
              <a:solidFill>
                <a:srgbClr val="005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b="1" kern="0" dirty="0" smtClean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行业</a:t>
            </a:r>
            <a:r>
              <a:rPr lang="zh-CN" altLang="zh-CN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产能与市场格局</a:t>
            </a:r>
            <a:endParaRPr lang="en-US" altLang="zh-CN" b="1" kern="0" dirty="0">
              <a:solidFill>
                <a:srgbClr val="005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生产装备与制造现状</a:t>
            </a:r>
            <a:endParaRPr lang="en-US" altLang="zh-CN" b="1" kern="0" dirty="0">
              <a:solidFill>
                <a:srgbClr val="005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核心工艺优化</a:t>
            </a:r>
            <a:endParaRPr lang="en-US" altLang="zh-CN" b="1" kern="0" dirty="0">
              <a:solidFill>
                <a:srgbClr val="005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磁粉生产成本变化趋势</a:t>
            </a:r>
            <a:endParaRPr lang="en-US" altLang="zh-CN" b="1" kern="0" dirty="0">
              <a:solidFill>
                <a:srgbClr val="005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磁粉牌号的多样化</a:t>
            </a:r>
            <a:endParaRPr lang="en-US" altLang="zh-CN" b="1" kern="0" dirty="0">
              <a:solidFill>
                <a:srgbClr val="005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磁粉市场的竞争和发展</a:t>
            </a:r>
            <a:endParaRPr lang="en-US" altLang="zh-CN" b="1" kern="0" dirty="0">
              <a:solidFill>
                <a:srgbClr val="005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C33FCC7-4AE5-5859-46F7-EA6C233D9FC2}"/>
              </a:ext>
            </a:extLst>
          </p:cNvPr>
          <p:cNvSpPr txBox="1"/>
          <p:nvPr/>
        </p:nvSpPr>
        <p:spPr>
          <a:xfrm>
            <a:off x="3577701" y="29816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主要内容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xmlns="" id="{00E59F75-F630-EDCF-A503-9BF69789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29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行业</a:t>
            </a:r>
            <a:r>
              <a:rPr lang="zh-CN" altLang="en-US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背景</a:t>
            </a:r>
            <a:endParaRPr lang="zh-CN" altLang="en-US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02" y="1428215"/>
            <a:ext cx="10860321" cy="38779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20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世纪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年代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初，日本住友特殊金属公司的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佐川真人与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美国通用汽车公司的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J.J. Croat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几乎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同时发现了</a:t>
            </a:r>
            <a:r>
              <a:rPr lang="zh-CN" altLang="en-US" sz="2400" b="1" dirty="0">
                <a:ea typeface="黑体" panose="02010609060101010101" pitchFamily="49" charset="-122"/>
              </a:rPr>
              <a:t>第三代稀土永磁材料</a:t>
            </a:r>
            <a:r>
              <a:rPr lang="en-US" altLang="zh-CN" sz="2400" b="1" dirty="0" smtClean="0">
                <a:ea typeface="黑体" panose="02010609060101010101" pitchFamily="49" charset="-122"/>
              </a:rPr>
              <a:t>—</a:t>
            </a:r>
            <a:r>
              <a:rPr lang="en-US" altLang="zh-CN" sz="2400" b="1" dirty="0"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钕</a:t>
            </a:r>
            <a:r>
              <a:rPr lang="zh-CN" altLang="en-US" sz="2400" b="1" dirty="0">
                <a:ea typeface="黑体" panose="02010609060101010101" pitchFamily="49" charset="-122"/>
              </a:rPr>
              <a:t>铁硼（</a:t>
            </a:r>
            <a:r>
              <a:rPr lang="en-US" altLang="zh-CN" sz="2400" b="1" dirty="0" err="1">
                <a:ea typeface="黑体" panose="02010609060101010101" pitchFamily="49" charset="-122"/>
              </a:rPr>
              <a:t>NdFeB</a:t>
            </a:r>
            <a:r>
              <a:rPr lang="zh-CN" altLang="en-US" sz="2400" b="1" dirty="0">
                <a:ea typeface="黑体" panose="02010609060101010101" pitchFamily="49" charset="-122"/>
              </a:rPr>
              <a:t>） 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住友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金属选择了粉末冶金路线，即通过传统的烧结工艺制造出各向异性的致密磁体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，既是我们所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熟知的烧结钕铁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硼。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通用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汽车则选择了快速凝固技术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400" b="1" dirty="0">
                <a:ea typeface="黑体" panose="02010609060101010101" pitchFamily="49" charset="-122"/>
              </a:rPr>
              <a:t>即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通过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将熔融合金喷射到高速旋转的冷却辊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上快速冷却，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制备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出非晶或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纳米晶结构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的快淬磁粉。通用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汽车随后成立了</a:t>
            </a:r>
            <a:r>
              <a:rPr lang="en-US" altLang="zh-CN" sz="2400" b="1" dirty="0" err="1">
                <a:latin typeface="+mn-lt"/>
                <a:ea typeface="黑体" panose="02010609060101010101" pitchFamily="49" charset="-122"/>
              </a:rPr>
              <a:t>Magnequench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公司，专门致力于</a:t>
            </a:r>
            <a:r>
              <a:rPr lang="zh-CN" altLang="en-US" sz="2400" b="1" dirty="0" smtClean="0">
                <a:solidFill>
                  <a:srgbClr val="C00000"/>
                </a:solidFill>
                <a:latin typeface="+mn-lt"/>
                <a:ea typeface="黑体" panose="02010609060101010101" pitchFamily="49" charset="-122"/>
              </a:rPr>
              <a:t>快淬钕铁硼磁粉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的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商业化 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14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00064" y="1324411"/>
            <a:ext cx="10899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ea typeface="黑体" panose="02010609060101010101" pitchFamily="49" charset="-122"/>
              </a:rPr>
              <a:t>快淬钕铁硼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磁粉的应用</a:t>
            </a:r>
            <a:endParaRPr lang="en-US" altLang="zh-CN" sz="2400" b="1" dirty="0" smtClean="0">
              <a:ea typeface="黑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400" b="1" dirty="0"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ea typeface="黑体" panose="02010609060101010101" pitchFamily="49" charset="-122"/>
              </a:rPr>
              <a:t>       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快淬钕铁硼磁粉几乎同时被用于</a:t>
            </a:r>
            <a:r>
              <a:rPr lang="zh-CN" altLang="en-US" sz="2400" b="1" dirty="0">
                <a:ea typeface="黑体" panose="02010609060101010101" pitchFamily="49" charset="-122"/>
              </a:rPr>
              <a:t>制造</a:t>
            </a:r>
            <a:r>
              <a:rPr lang="zh-CN" altLang="en-US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粘结</a:t>
            </a:r>
            <a:r>
              <a:rPr lang="zh-CN" altLang="en-US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钕铁硼磁体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热压钕铁</a:t>
            </a:r>
            <a:r>
              <a:rPr lang="zh-CN" altLang="en-US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硼磁体，其中绝大多数</a:t>
            </a:r>
            <a:r>
              <a:rPr lang="zh-CN" altLang="en-US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用于</a:t>
            </a:r>
            <a:r>
              <a:rPr lang="zh-CN" altLang="en-US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制造粘接钕铁硼磁体。</a:t>
            </a:r>
            <a:endParaRPr lang="en-US" altLang="zh-CN" sz="2400" b="1" dirty="0" smtClean="0">
              <a:solidFill>
                <a:srgbClr val="C00000"/>
              </a:solidFill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ea typeface="黑体" panose="02010609060101010101" pitchFamily="49" charset="-122"/>
              </a:rPr>
              <a:t>        粘结</a:t>
            </a:r>
            <a:r>
              <a:rPr lang="en-US" altLang="zh-CN" sz="2400" b="1" dirty="0" err="1">
                <a:ea typeface="黑体" panose="02010609060101010101" pitchFamily="49" charset="-122"/>
              </a:rPr>
              <a:t>NdFeB</a:t>
            </a:r>
            <a:r>
              <a:rPr lang="zh-CN" altLang="en-US" sz="2400" b="1" dirty="0">
                <a:ea typeface="黑体" panose="02010609060101010101" pitchFamily="49" charset="-122"/>
              </a:rPr>
              <a:t>磁体主要由压制、注射、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挤出等</a:t>
            </a:r>
            <a:r>
              <a:rPr lang="zh-CN" altLang="en-US" sz="2400" b="1" dirty="0">
                <a:ea typeface="黑体" panose="02010609060101010101" pitchFamily="49" charset="-122"/>
              </a:rPr>
              <a:t>方式成型，其中压制成型是目前的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主要成型方式</a:t>
            </a:r>
            <a:r>
              <a:rPr lang="zh-CN" altLang="en-US" sz="2400" b="1" dirty="0">
                <a:ea typeface="黑体" panose="02010609060101010101" pitchFamily="49" charset="-122"/>
              </a:rPr>
              <a:t>，约占粘结</a:t>
            </a:r>
            <a:r>
              <a:rPr lang="en-US" altLang="zh-CN" sz="2400" b="1" dirty="0" err="1">
                <a:ea typeface="黑体" panose="02010609060101010101" pitchFamily="49" charset="-122"/>
              </a:rPr>
              <a:t>NdFeB</a:t>
            </a:r>
            <a:r>
              <a:rPr lang="zh-CN" altLang="en-US" sz="2400" b="1" dirty="0">
                <a:ea typeface="黑体" panose="02010609060101010101" pitchFamily="49" charset="-122"/>
              </a:rPr>
              <a:t>磁体总量的</a:t>
            </a:r>
            <a:r>
              <a:rPr lang="en-US" altLang="zh-CN" sz="2400" b="1" dirty="0">
                <a:ea typeface="黑体" panose="02010609060101010101" pitchFamily="49" charset="-122"/>
              </a:rPr>
              <a:t>85%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左右；</a:t>
            </a:r>
            <a:r>
              <a:rPr lang="zh-CN" altLang="en-US" sz="2400" b="1" dirty="0">
                <a:ea typeface="黑体" panose="02010609060101010101" pitchFamily="49" charset="-122"/>
              </a:rPr>
              <a:t>注射成型近年来也快速增长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。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ea typeface="黑体" panose="02010609060101010101" pitchFamily="49" charset="-122"/>
              </a:rPr>
              <a:t>        热压钕铁硼磁体则主要由热挤压方式成型，相比烧结钕铁硼磁体性价比较低，目前市场规模较小，主要制造商为日本大同、成都银河和宁波金鸡。</a:t>
            </a:r>
            <a:endParaRPr lang="en-US" altLang="zh-CN" sz="2400" b="1" dirty="0">
              <a:ea typeface="黑体" panose="02010609060101010101" pitchFamily="49" charset="-122"/>
            </a:endParaRPr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六边形 5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行业</a:t>
            </a:r>
            <a:r>
              <a:rPr lang="zh-CN" altLang="en-US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背景</a:t>
            </a:r>
            <a:endParaRPr lang="zh-CN" altLang="en-US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1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行业</a:t>
            </a:r>
            <a:r>
              <a:rPr lang="zh-CN" altLang="en-US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背景</a:t>
            </a:r>
            <a:endParaRPr lang="zh-CN" altLang="en-US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02" y="1326615"/>
            <a:ext cx="10834921" cy="369331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800" b="1" dirty="0" smtClean="0">
                <a:latin typeface="+mn-lt"/>
                <a:ea typeface="黑体" panose="02010609060101010101" pitchFamily="49" charset="-122"/>
              </a:rPr>
              <a:t>在</a:t>
            </a:r>
            <a:r>
              <a:rPr lang="zh-CN" altLang="zh-CN" sz="2800" b="1" dirty="0">
                <a:latin typeface="+mn-lt"/>
                <a:ea typeface="黑体" panose="02010609060101010101" pitchFamily="49" charset="-122"/>
              </a:rPr>
              <a:t>上个世纪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90</a:t>
            </a:r>
            <a:r>
              <a:rPr lang="zh-CN" altLang="zh-CN" sz="2800" b="1" dirty="0">
                <a:latin typeface="+mn-lt"/>
                <a:ea typeface="黑体" panose="02010609060101010101" pitchFamily="49" charset="-122"/>
              </a:rPr>
              <a:t>年代初，国内就有些高校和科研院所</a:t>
            </a:r>
            <a:r>
              <a:rPr lang="zh-CN" altLang="zh-CN" sz="2800" b="1" dirty="0" smtClean="0">
                <a:latin typeface="+mn-lt"/>
                <a:ea typeface="黑体" panose="02010609060101010101" pitchFamily="49" charset="-122"/>
              </a:rPr>
              <a:t>进入</a:t>
            </a:r>
            <a:r>
              <a:rPr lang="zh-CN" altLang="en-US" sz="2800" b="1" dirty="0" smtClean="0">
                <a:latin typeface="+mn-lt"/>
                <a:ea typeface="黑体" panose="02010609060101010101" pitchFamily="49" charset="-122"/>
              </a:rPr>
              <a:t>粘结磁体</a:t>
            </a:r>
            <a:r>
              <a:rPr lang="zh-CN" altLang="zh-CN" sz="2800" b="1" dirty="0" smtClean="0">
                <a:latin typeface="+mn-lt"/>
                <a:ea typeface="黑体" panose="02010609060101010101" pitchFamily="49" charset="-122"/>
              </a:rPr>
              <a:t>领域</a:t>
            </a:r>
            <a:r>
              <a:rPr lang="zh-CN" altLang="zh-CN" sz="2800" b="1" dirty="0">
                <a:latin typeface="+mn-lt"/>
                <a:ea typeface="黑体" panose="02010609060101010101" pitchFamily="49" charset="-122"/>
              </a:rPr>
              <a:t>开展研制和开发，后来就有了像成都银河磁体这样的少数企业开始小批量试制和生产。</a:t>
            </a: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800" b="1" dirty="0" smtClean="0">
                <a:latin typeface="+mn-lt"/>
                <a:ea typeface="黑体" panose="02010609060101010101" pitchFamily="49" charset="-122"/>
              </a:rPr>
              <a:t>当时</a:t>
            </a:r>
            <a:r>
              <a:rPr lang="zh-CN" altLang="en-US" sz="2800" b="1" dirty="0" smtClean="0">
                <a:latin typeface="+mn-lt"/>
                <a:ea typeface="黑体" panose="02010609060101010101" pitchFamily="49" charset="-122"/>
              </a:rPr>
              <a:t>粘结磁体用</a:t>
            </a:r>
            <a:r>
              <a:rPr lang="zh-CN" altLang="zh-CN" sz="2800" b="1" dirty="0" smtClean="0">
                <a:latin typeface="+mn-lt"/>
                <a:ea typeface="黑体" panose="02010609060101010101" pitchFamily="49" charset="-122"/>
              </a:rPr>
              <a:t>磁粉</a:t>
            </a:r>
            <a:r>
              <a:rPr lang="zh-CN" altLang="zh-CN" sz="2800" b="1" dirty="0">
                <a:latin typeface="+mn-lt"/>
                <a:ea typeface="黑体" panose="02010609060101010101" pitchFamily="49" charset="-122"/>
              </a:rPr>
              <a:t>有两种获取渠道</a:t>
            </a:r>
            <a:r>
              <a:rPr lang="zh-CN" altLang="zh-CN" sz="2800" b="1" dirty="0" smtClean="0">
                <a:latin typeface="+mn-lt"/>
                <a:ea typeface="黑体" panose="02010609060101010101" pitchFamily="49" charset="-122"/>
              </a:rPr>
              <a:t>：</a:t>
            </a:r>
            <a:endParaRPr lang="en-US" altLang="zh-CN" sz="2800" b="1" dirty="0" smtClean="0">
              <a:latin typeface="+mn-lt"/>
              <a:ea typeface="黑体" panose="02010609060101010101" pitchFamily="49" charset="-122"/>
            </a:endParaRPr>
          </a:p>
          <a:p>
            <a:pPr lvl="1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一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是从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美国</a:t>
            </a:r>
            <a:r>
              <a:rPr lang="en-US" altLang="zh-CN" sz="2400" b="1" dirty="0" err="1">
                <a:ea typeface="黑体" panose="02010609060101010101" pitchFamily="49" charset="-122"/>
              </a:rPr>
              <a:t>Magnequench</a:t>
            </a:r>
            <a:r>
              <a:rPr lang="zh-CN" altLang="en-US" sz="2400" b="1" dirty="0">
                <a:ea typeface="黑体" panose="02010609060101010101" pitchFamily="49" charset="-122"/>
              </a:rPr>
              <a:t>公司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进口，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包含高、中、低性能范围的</a:t>
            </a:r>
            <a:r>
              <a:rPr lang="zh-CN" altLang="zh-CN" sz="2400" b="1" dirty="0">
                <a:ea typeface="黑体" panose="02010609060101010101" pitchFamily="49" charset="-122"/>
              </a:rPr>
              <a:t>快淬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磁粉；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  <a:p>
            <a:pPr lvl="1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二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是国内少数公司通过电弧炉生产的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中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、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低性能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快淬磁粉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。</a:t>
            </a:r>
            <a:endParaRPr lang="zh-CN" altLang="zh-CN" sz="2400" b="1" dirty="0"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2.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行业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产能与市场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格局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02" y="1059915"/>
            <a:ext cx="11712376" cy="55399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目前磁粉的生产厂家大约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家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据了解近期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还会增加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1-2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家。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06455"/>
              </p:ext>
            </p:extLst>
          </p:nvPr>
        </p:nvGraphicFramePr>
        <p:xfrm>
          <a:off x="4824946" y="1906013"/>
          <a:ext cx="649657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370"/>
                <a:gridCol w="4570407"/>
                <a:gridCol w="119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序号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公司名称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省份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麦格昆磁（天津）有限公司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天津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成都银河磁体股份有限公司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四川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东阳市银海磁业有限公司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浙江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包头市科锐微磁新材料有限责任公司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内蒙古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有研稀土高技术有限责任公司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河北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江西江钨稀有金属新材料股份有限公司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江西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北京三吉利新材料有限公司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北京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四川会凌科技有限公司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四川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天津津海磁业有限公司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天津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…</a:t>
                      </a:r>
                      <a:endParaRPr lang="zh-CN" altLang="en-US" sz="20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…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439954"/>
              </p:ext>
            </p:extLst>
          </p:nvPr>
        </p:nvGraphicFramePr>
        <p:xfrm>
          <a:off x="-203200" y="1613913"/>
          <a:ext cx="5461000" cy="441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48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2.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行业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产能与市场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格局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5244245" y="5072400"/>
            <a:ext cx="226080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4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0401" y="1143326"/>
            <a:ext cx="6907391" cy="5640984"/>
            <a:chOff x="5187950" y="1173306"/>
            <a:chExt cx="6907391" cy="5640984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0" y="1173306"/>
              <a:ext cx="4507751" cy="178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156" y="3112805"/>
              <a:ext cx="4507200" cy="178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5187950" y="1173307"/>
              <a:ext cx="6907391" cy="5640983"/>
              <a:chOff x="5187950" y="1173307"/>
              <a:chExt cx="6907391" cy="5640983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9834541" y="3168705"/>
                <a:ext cx="2260800" cy="1699200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027886" y="3623015"/>
                <a:ext cx="18741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400" b="1">
                    <a:solidFill>
                      <a:srgbClr val="FF0000"/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dirty="0">
                    <a:solidFill>
                      <a:schemeClr val="accent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产</a:t>
                </a:r>
                <a:r>
                  <a:rPr lang="zh-CN" altLang="en-US" dirty="0" smtClean="0">
                    <a:solidFill>
                      <a:schemeClr val="accent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能约</a:t>
                </a:r>
                <a:endParaRPr lang="en-US" altLang="zh-CN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dirty="0">
                    <a:solidFill>
                      <a:schemeClr val="accent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2.3-2.4</a:t>
                </a:r>
                <a:r>
                  <a:rPr lang="zh-CN" altLang="en-US" dirty="0">
                    <a:solidFill>
                      <a:schemeClr val="accent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万吨</a:t>
                </a: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187950" y="1173307"/>
                <a:ext cx="2260806" cy="1698180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87950" y="1606899"/>
                <a:ext cx="2373390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关键设备快淬炉</a:t>
                </a:r>
                <a:endParaRPr lang="en-US" altLang="zh-CN" sz="24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超过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50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台</a:t>
                </a:r>
                <a:endPara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214104" y="5116110"/>
                <a:ext cx="2260806" cy="1698180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14104" y="5549702"/>
                <a:ext cx="2373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030A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2025</a:t>
                </a:r>
                <a:r>
                  <a:rPr lang="zh-CN" altLang="en-US" sz="2400" b="1" dirty="0" smtClean="0">
                    <a:solidFill>
                      <a:srgbClr val="7030A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实际产量</a:t>
                </a:r>
                <a:endParaRPr lang="zh-CN" altLang="en-US" sz="2400" b="1" dirty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7030A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约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1.5</a:t>
                </a:r>
                <a:r>
                  <a:rPr lang="zh-CN" altLang="en-US" sz="2400" b="1" dirty="0">
                    <a:solidFill>
                      <a:srgbClr val="7030A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万吨</a:t>
                </a: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7974943" y="3028967"/>
            <a:ext cx="39249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800" b="1" dirty="0">
                <a:ea typeface="黑体" panose="02010609060101010101" pitchFamily="49" charset="-122"/>
              </a:rPr>
              <a:t>产能</a:t>
            </a:r>
            <a:r>
              <a:rPr lang="zh-CN" altLang="zh-CN" sz="2800" b="1" dirty="0" smtClean="0">
                <a:ea typeface="黑体" panose="02010609060101010101" pitchFamily="49" charset="-122"/>
              </a:rPr>
              <a:t>利用率</a:t>
            </a:r>
            <a:r>
              <a:rPr lang="zh-CN" altLang="en-US" sz="2800" b="1" dirty="0" smtClean="0">
                <a:ea typeface="黑体" panose="02010609060101010101" pitchFamily="49" charset="-122"/>
              </a:rPr>
              <a:t>约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65%</a:t>
            </a:r>
            <a:r>
              <a:rPr lang="zh-CN" altLang="en-US" sz="2800" b="1" dirty="0" smtClean="0">
                <a:ea typeface="黑体" panose="02010609060101010101" pitchFamily="49" charset="-122"/>
              </a:rPr>
              <a:t>；</a:t>
            </a:r>
            <a:endParaRPr lang="en-US" altLang="zh-CN" sz="2800" b="1" dirty="0" smtClean="0">
              <a:ea typeface="黑体" panose="02010609060101010101" pitchFamily="49" charset="-122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800" b="1" dirty="0" smtClean="0">
              <a:ea typeface="黑体" panose="02010609060101010101" pitchFamily="49" charset="-122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800" b="1" dirty="0" smtClean="0">
                <a:ea typeface="黑体" panose="02010609060101010101" pitchFamily="49" charset="-122"/>
              </a:rPr>
              <a:t>产</a:t>
            </a:r>
            <a:r>
              <a:rPr lang="zh-CN" altLang="zh-CN" sz="2800" b="1" dirty="0">
                <a:ea typeface="黑体" panose="02010609060101010101" pitchFamily="49" charset="-122"/>
              </a:rPr>
              <a:t>能相对</a:t>
            </a:r>
            <a:r>
              <a:rPr lang="zh-CN" altLang="zh-CN" sz="2800" b="1" dirty="0" smtClean="0">
                <a:ea typeface="黑体" panose="02010609060101010101" pitchFamily="49" charset="-122"/>
              </a:rPr>
              <a:t>过剩</a:t>
            </a:r>
            <a:r>
              <a:rPr lang="zh-CN" altLang="en-US" sz="2800" b="1" dirty="0" smtClean="0">
                <a:ea typeface="黑体" panose="02010609060101010101" pitchFamily="49" charset="-122"/>
              </a:rPr>
              <a:t>。</a:t>
            </a:r>
            <a:endParaRPr lang="en-US" altLang="zh-CN" sz="2800" b="1" dirty="0">
              <a:ea typeface="黑体" panose="02010609060101010101" pitchFamily="49" charset="-122"/>
            </a:endParaRPr>
          </a:p>
        </p:txBody>
      </p:sp>
      <p:pic>
        <p:nvPicPr>
          <p:cNvPr id="2050" name="Picture 2" descr="E:\银磁磁粉\W.文件\磁粉标准\银磁磁粉生产流程PPT\100目磁粉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86"/>
          <a:stretch/>
        </p:blipFill>
        <p:spPr bwMode="auto">
          <a:xfrm>
            <a:off x="3192742" y="5060730"/>
            <a:ext cx="4507750" cy="18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2.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行业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产能与市场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格局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49278" y="1189979"/>
            <a:ext cx="10641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ea typeface="黑体" panose="02010609060101010101" pitchFamily="49" charset="-122"/>
              </a:rPr>
              <a:t>目前磁粉实际产量前三位是：</a:t>
            </a:r>
            <a:r>
              <a:rPr lang="zh-CN" altLang="zh-CN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天津的</a:t>
            </a:r>
            <a:r>
              <a:rPr lang="zh-CN" altLang="en-US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麦格昆</a:t>
            </a:r>
            <a:r>
              <a:rPr lang="zh-CN" altLang="en-US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磁有限</a:t>
            </a:r>
            <a:r>
              <a:rPr lang="zh-CN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公司</a:t>
            </a:r>
            <a:r>
              <a:rPr lang="zh-CN" altLang="zh-CN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、成都银河磁体和浙江的银海磁</a:t>
            </a:r>
            <a:r>
              <a:rPr lang="zh-CN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业</a:t>
            </a:r>
            <a:r>
              <a:rPr lang="zh-CN" altLang="en-US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，产量占比达到所有快淬磁粉的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60% </a:t>
            </a:r>
            <a:r>
              <a:rPr lang="en-US" altLang="zh-CN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~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70%</a:t>
            </a:r>
            <a:r>
              <a:rPr lang="zh-CN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41091"/>
              </p:ext>
            </p:extLst>
          </p:nvPr>
        </p:nvGraphicFramePr>
        <p:xfrm>
          <a:off x="1270000" y="2980266"/>
          <a:ext cx="9423400" cy="268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5016500"/>
                <a:gridCol w="2844800"/>
              </a:tblGrid>
              <a:tr h="6709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排名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公司名称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年产量（吨）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09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麦格昆磁（天津）有限</a:t>
                      </a:r>
                      <a:r>
                        <a:rPr lang="zh-CN" altLang="zh-CN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公司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5000-6000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09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成都银河磁体股份有限公司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09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东阳市银海磁业有限公司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1200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8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41B73D-EB2E-5996-49A8-50E5569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61EB6FDD-4DDF-8A47-7949-C5E442119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97366"/>
            <a:ext cx="12192000" cy="0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D00554-F118-3311-2E37-8842D931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11" y="193993"/>
            <a:ext cx="1749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77534484-A797-C2B0-614A-FE45D246A7F1}"/>
              </a:ext>
            </a:extLst>
          </p:cNvPr>
          <p:cNvSpPr/>
          <p:nvPr/>
        </p:nvSpPr>
        <p:spPr>
          <a:xfrm>
            <a:off x="192078" y="250944"/>
            <a:ext cx="5722937" cy="577850"/>
          </a:xfrm>
          <a:prstGeom prst="hexagon">
            <a:avLst/>
          </a:prstGeom>
          <a:solidFill>
            <a:srgbClr val="005DA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F83B2B0A-7857-9046-25FB-B8C8B52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65" y="260469"/>
            <a:ext cx="532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等线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生产</a:t>
            </a:r>
            <a:r>
              <a:rPr lang="zh-CN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装备与制造</a:t>
            </a:r>
            <a:r>
              <a:rPr lang="zh-CN" altLang="zh-CN" sz="28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现状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xmlns="" id="{F85C87E2-52C7-3999-7167-07968E6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02" y="1174215"/>
            <a:ext cx="11059730" cy="110799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磁粉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生产的主要设备包括熔炼炉、</a:t>
            </a: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快淬炉</a:t>
            </a:r>
            <a:r>
              <a:rPr lang="zh-CN" altLang="zh-CN" sz="2400" b="1" dirty="0">
                <a:latin typeface="+mn-lt"/>
                <a:ea typeface="黑体" panose="02010609060101010101" pitchFamily="49" charset="-122"/>
              </a:rPr>
              <a:t>和晶化</a:t>
            </a:r>
            <a:r>
              <a:rPr lang="zh-CN" altLang="zh-CN" sz="2400" b="1" dirty="0" smtClean="0">
                <a:latin typeface="+mn-lt"/>
                <a:ea typeface="黑体" panose="02010609060101010101" pitchFamily="49" charset="-122"/>
              </a:rPr>
              <a:t>炉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。快淬磁粉的晶体结构和磁性能主要由快淬工序决定，快淬炉为磁粉生产的最关键设备。</a:t>
            </a:r>
            <a:endParaRPr lang="en-US" altLang="zh-CN" sz="2400" b="1" dirty="0" smtClean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BF558DD2-C3D0-6CA3-8A1D-06E36B89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" b="11435"/>
          <a:stretch/>
        </p:blipFill>
        <p:spPr bwMode="auto">
          <a:xfrm>
            <a:off x="825870" y="2867635"/>
            <a:ext cx="2858409" cy="263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84" y="2835491"/>
            <a:ext cx="4002047" cy="266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01387" y="566138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ea typeface="黑体" panose="02010609060101010101" pitchFamily="49" charset="-122"/>
              </a:rPr>
              <a:t>熔炼炉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69939" y="5717508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ea typeface="黑体" panose="02010609060101010101" pitchFamily="49" charset="-122"/>
              </a:rPr>
              <a:t>快淬炉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391352" y="566695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ea typeface="黑体" panose="02010609060101010101" pitchFamily="49" charset="-122"/>
              </a:rPr>
              <a:t>晶化炉</a:t>
            </a:r>
            <a:endParaRPr lang="zh-CN" altLang="en-US" dirty="0"/>
          </a:p>
        </p:txBody>
      </p:sp>
      <p:pic>
        <p:nvPicPr>
          <p:cNvPr id="1026" name="Picture 2" descr="E:\银磁磁粉\W.文件\磁粉标准\银磁磁粉生产流程PPT\微信图片_20220521144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32" y="2835491"/>
            <a:ext cx="3556800" cy="26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1423</Words>
  <Application>Microsoft Office PowerPoint</Application>
  <PresentationFormat>自定义</PresentationFormat>
  <Paragraphs>157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 Liu</dc:creator>
  <cp:lastModifiedBy>wfy</cp:lastModifiedBy>
  <cp:revision>169</cp:revision>
  <dcterms:created xsi:type="dcterms:W3CDTF">2025-06-14T12:11:46Z</dcterms:created>
  <dcterms:modified xsi:type="dcterms:W3CDTF">2026-05-07T09:37:18Z</dcterms:modified>
</cp:coreProperties>
</file>