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media/image11.svg" ContentType="image/svg+xml"/>
  <Override PartName="/ppt/media/image13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3"/>
    <p:sldId id="262" r:id="rId4"/>
    <p:sldId id="265" r:id="rId5"/>
    <p:sldId id="313" r:id="rId6"/>
    <p:sldId id="317" r:id="rId7"/>
    <p:sldId id="316" r:id="rId8"/>
    <p:sldId id="315" r:id="rId9"/>
    <p:sldId id="335" r:id="rId10"/>
    <p:sldId id="314" r:id="rId11"/>
    <p:sldId id="331" r:id="rId12"/>
    <p:sldId id="332" r:id="rId13"/>
    <p:sldId id="291" r:id="rId14"/>
    <p:sldId id="329" r:id="rId15"/>
    <p:sldId id="330" r:id="rId16"/>
    <p:sldId id="296" r:id="rId17"/>
    <p:sldId id="295" r:id="rId18"/>
    <p:sldId id="298" r:id="rId20"/>
    <p:sldId id="294" r:id="rId21"/>
    <p:sldId id="336" r:id="rId22"/>
    <p:sldId id="292" r:id="rId23"/>
    <p:sldId id="334" r:id="rId24"/>
    <p:sldId id="325" r:id="rId25"/>
    <p:sldId id="290" r:id="rId26"/>
    <p:sldId id="263" r:id="rId27"/>
    <p:sldId id="277" r:id="rId28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4FA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美国受出口管制的重稀土进口量（2024年）</a:t>
            </a:r>
            <a:endParaRPr lang="en-US" b="1" dirty="0">
              <a:solidFill>
                <a:schemeClr val="tx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endParaRPr>
          </a:p>
        </c:rich>
      </c:tx>
      <c:layout>
        <c:manualLayout>
          <c:xMode val="edge"/>
          <c:yMode val="edge"/>
          <c:x val="0.183304086545975"/>
          <c:y val="0.041499330655957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spPr/>
          <c:explosion val="0"/>
          <c:dLbls>
            <c:delete val="1"/>
          </c:dLbls>
          <c:cat>
            <c:strRef>
              <c:f>Sheet2!$B$16:$B$22</c:f>
              <c:strCache>
                <c:ptCount val="7"/>
                <c:pt idx="0">
                  <c:v>Samarium</c:v>
                </c:pt>
                <c:pt idx="1">
                  <c:v>Gadolinium</c:v>
                </c:pt>
                <c:pt idx="2">
                  <c:v>Terbium</c:v>
                </c:pt>
                <c:pt idx="3">
                  <c:v>Dysprosium</c:v>
                </c:pt>
                <c:pt idx="4">
                  <c:v>Lutetium</c:v>
                </c:pt>
                <c:pt idx="5">
                  <c:v>Yttrium</c:v>
                </c:pt>
                <c:pt idx="6">
                  <c:v>Scandium</c:v>
                </c:pt>
              </c:strCache>
            </c:strRef>
          </c:cat>
          <c:val>
            <c:numRef>
              <c:f>Sheet2!$C$16:$C$22</c:f>
            </c:numRef>
          </c:val>
        </c:ser>
        <c:ser>
          <c:idx val="1"/>
          <c:order val="1"/>
          <c:spPr/>
          <c:explosion val="0"/>
          <c:dLbls>
            <c:delete val="1"/>
          </c:dLbls>
          <c:cat>
            <c:strRef>
              <c:f>Sheet2!$B$16:$B$22</c:f>
              <c:strCache>
                <c:ptCount val="7"/>
                <c:pt idx="0">
                  <c:v>Samarium</c:v>
                </c:pt>
                <c:pt idx="1">
                  <c:v>Gadolinium</c:v>
                </c:pt>
                <c:pt idx="2">
                  <c:v>Terbium</c:v>
                </c:pt>
                <c:pt idx="3">
                  <c:v>Dysprosium</c:v>
                </c:pt>
                <c:pt idx="4">
                  <c:v>Lutetium</c:v>
                </c:pt>
                <c:pt idx="5">
                  <c:v>Yttrium</c:v>
                </c:pt>
                <c:pt idx="6">
                  <c:v>Scandium</c:v>
                </c:pt>
              </c:strCache>
            </c:strRef>
          </c:cat>
          <c:val>
            <c:numRef>
              <c:f>Sheet2!$D$16:$D$22</c:f>
            </c:numRef>
          </c:val>
        </c:ser>
        <c:ser>
          <c:idx val="2"/>
          <c:order val="2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Sheet2!$B$16:$B$22</c:f>
              <c:strCache>
                <c:ptCount val="7"/>
                <c:pt idx="0">
                  <c:v>Samarium</c:v>
                </c:pt>
                <c:pt idx="1">
                  <c:v>Gadolinium</c:v>
                </c:pt>
                <c:pt idx="2">
                  <c:v>Terbium</c:v>
                </c:pt>
                <c:pt idx="3">
                  <c:v>Dysprosium</c:v>
                </c:pt>
                <c:pt idx="4">
                  <c:v>Lutetium</c:v>
                </c:pt>
                <c:pt idx="5">
                  <c:v>Yttrium</c:v>
                </c:pt>
                <c:pt idx="6">
                  <c:v>Scandium</c:v>
                </c:pt>
              </c:strCache>
            </c:strRef>
          </c:cat>
          <c:val>
            <c:numRef>
              <c:f>Sheet2!$E$16:$E$22</c:f>
              <c:numCache>
                <c:formatCode>0.00%</c:formatCode>
                <c:ptCount val="7"/>
                <c:pt idx="0">
                  <c:v>0.0260225528791619</c:v>
                </c:pt>
                <c:pt idx="1">
                  <c:v>0.166811236404884</c:v>
                </c:pt>
                <c:pt idx="2">
                  <c:v>0.0053379595649563</c:v>
                </c:pt>
                <c:pt idx="3">
                  <c:v>0.000667244945619537</c:v>
                </c:pt>
                <c:pt idx="4">
                  <c:v>0.0733969440181491</c:v>
                </c:pt>
                <c:pt idx="5">
                  <c:v>0.726963368252486</c:v>
                </c:pt>
                <c:pt idx="6">
                  <c:v>0.000800693934743444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4483517792797"/>
          <c:y val="0.393574297188755"/>
          <c:w val="0.152013854592965"/>
          <c:h val="0.2654618473895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40196fdd-b2f1-41d0-8bf4-6536baadc28e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altLang="en-US"/>
              <a:t>美国镥</a:t>
            </a:r>
            <a:r>
              <a:rPr altLang="en-US"/>
              <a:t>进口</a:t>
            </a:r>
            <a:endParaRPr alt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Sheet1!$B$14</c:f>
              <c:strCache>
                <c:ptCount val="1"/>
                <c:pt idx="0">
                  <c:v>Lu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Sheet1!$C$13:$D$13</c:f>
              <c:strCache>
                <c:ptCount val="2"/>
                <c:pt idx="0">
                  <c:v>04/24  - 04/25</c:v>
                </c:pt>
                <c:pt idx="1">
                  <c:v>04/25 - 04/26</c:v>
                </c:pt>
              </c:strCache>
            </c:strRef>
          </c:cat>
          <c:val>
            <c:numRef>
              <c:f>Sheet1!$C$14:$D$14</c:f>
              <c:numCache>
                <c:formatCode>#,##0.00</c:formatCode>
                <c:ptCount val="2"/>
                <c:pt idx="0">
                  <c:v>59600</c:v>
                </c:pt>
                <c:pt idx="1">
                  <c:v>26250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587119"/>
        <c:axId val="147577999"/>
      </c:barChart>
      <c:catAx>
        <c:axId val="14758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47577999"/>
        <c:crosses val="autoZero"/>
        <c:auto val="1"/>
        <c:lblAlgn val="ctr"/>
        <c:lblOffset val="100"/>
        <c:noMultiLvlLbl val="0"/>
      </c:catAx>
      <c:valAx>
        <c:axId val="147577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altLang="en-US"/>
                  <a:t>公斤</a:t>
                </a:r>
                <a:r>
                  <a:rPr lang="en-US" altLang="zh-CN"/>
                  <a:t>（</a:t>
                </a:r>
                <a:r>
                  <a:rPr lang="en-US" altLang="zh-CN"/>
                  <a:t>kg）</a:t>
                </a:r>
                <a:endParaRPr lang="en-US" alt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47587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648dd073-1946-4a9c-ac4f-f17c13b1aa06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altLang="en-US" baseline="0"/>
              <a:t>美国钇</a:t>
            </a:r>
            <a:r>
              <a:rPr altLang="en-US" baseline="0"/>
              <a:t>进口</a:t>
            </a:r>
            <a:endParaRPr altLang="en-US" baseline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Sheet1!$C$16:$D$16</c:f>
              <c:strCache>
                <c:ptCount val="2"/>
                <c:pt idx="0">
                  <c:v>04/24  - 04/25</c:v>
                </c:pt>
                <c:pt idx="1">
                  <c:v>04/25 - 04/26</c:v>
                </c:pt>
              </c:strCache>
            </c:strRef>
          </c:cat>
          <c:val>
            <c:numRef>
              <c:f>Sheet1!$C$17:$D$17</c:f>
              <c:numCache>
                <c:formatCode>#,##0.00</c:formatCode>
                <c:ptCount val="2"/>
                <c:pt idx="0">
                  <c:v>661350</c:v>
                </c:pt>
                <c:pt idx="1">
                  <c:v>69440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575119"/>
        <c:axId val="147568879"/>
      </c:barChart>
      <c:catAx>
        <c:axId val="14757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47568879"/>
        <c:crosses val="autoZero"/>
        <c:auto val="1"/>
        <c:lblAlgn val="ctr"/>
        <c:lblOffset val="100"/>
        <c:noMultiLvlLbl val="0"/>
      </c:catAx>
      <c:valAx>
        <c:axId val="147568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altLang="en-US"/>
                  <a:t>公斤</a:t>
                </a:r>
                <a:r>
                  <a:rPr lang="en-US" altLang="zh-CN"/>
                  <a:t>（</a:t>
                </a:r>
                <a:r>
                  <a:rPr lang="en-US" altLang="zh-CN"/>
                  <a:t>kg）</a:t>
                </a:r>
                <a:endParaRPr lang="en-US" alt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47575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dfd92ef9-7041-4fdf-9b06-02d570a5891f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altLang="en-US" baseline="0"/>
              <a:t>美国钆</a:t>
            </a:r>
            <a:r>
              <a:rPr altLang="en-US" baseline="0"/>
              <a:t>进口</a:t>
            </a:r>
            <a:endParaRPr altLang="en-US" baseline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Gd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Sheet1!$C$6:$D$6</c:f>
              <c:strCache>
                <c:ptCount val="2"/>
                <c:pt idx="0">
                  <c:v>04/24  - 04/25</c:v>
                </c:pt>
                <c:pt idx="1">
                  <c:v>04/25 - 04/26</c:v>
                </c:pt>
              </c:strCache>
            </c:strRef>
          </c:cat>
          <c:val>
            <c:numRef>
              <c:f>Sheet1!$C$7:$D$7</c:f>
              <c:numCache>
                <c:formatCode>#,##0.00</c:formatCode>
                <c:ptCount val="2"/>
                <c:pt idx="0">
                  <c:v>194000</c:v>
                </c:pt>
                <c:pt idx="1">
                  <c:v>78500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582799"/>
        <c:axId val="147564079"/>
      </c:barChart>
      <c:catAx>
        <c:axId val="147582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47564079"/>
        <c:crosses val="autoZero"/>
        <c:auto val="1"/>
        <c:lblAlgn val="ctr"/>
        <c:lblOffset val="100"/>
        <c:noMultiLvlLbl val="0"/>
      </c:catAx>
      <c:valAx>
        <c:axId val="147564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altLang="en-US"/>
                  <a:t>公斤</a:t>
                </a:r>
                <a:r>
                  <a:rPr lang="en-US" altLang="zh-CN"/>
                  <a:t>（</a:t>
                </a:r>
                <a:r>
                  <a:rPr lang="en-US" altLang="zh-CN"/>
                  <a:t>kg）</a:t>
                </a:r>
                <a:endParaRPr lang="en-US" alt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47582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6ab85aaf-51e7-415c-9ca7-6377a65db4e1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altLang="en-US" baseline="0"/>
              <a:t>美国钐</a:t>
            </a:r>
            <a:r>
              <a:rPr altLang="en-US" baseline="0"/>
              <a:t>进口</a:t>
            </a:r>
            <a:endParaRPr altLang="en-US" baseline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Sm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Sheet1!$C$3:$D$3</c:f>
              <c:strCache>
                <c:ptCount val="2"/>
                <c:pt idx="0">
                  <c:v>04/24  - 04/25</c:v>
                </c:pt>
                <c:pt idx="1">
                  <c:v>04/25 - 04/26</c:v>
                </c:pt>
              </c:strCache>
            </c:strRef>
          </c:cat>
          <c:val>
            <c:numRef>
              <c:f>Sheet1!$C$4:$D$4</c:f>
              <c:numCache>
                <c:formatCode>#,##0.00</c:formatCode>
                <c:ptCount val="2"/>
                <c:pt idx="0">
                  <c:v>24500</c:v>
                </c:pt>
                <c:pt idx="1">
                  <c:v>31000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4907215"/>
        <c:axId val="1854923055"/>
      </c:barChart>
      <c:catAx>
        <c:axId val="1854907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854923055"/>
        <c:crosses val="autoZero"/>
        <c:auto val="1"/>
        <c:lblAlgn val="ctr"/>
        <c:lblOffset val="100"/>
        <c:noMultiLvlLbl val="0"/>
      </c:catAx>
      <c:valAx>
        <c:axId val="1854923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altLang="en-US"/>
                  <a:t>公斤</a:t>
                </a:r>
                <a:r>
                  <a:rPr lang="en-US" altLang="zh-CN"/>
                  <a:t>（</a:t>
                </a:r>
                <a:r>
                  <a:rPr lang="en-US" altLang="zh-CN"/>
                  <a:t>kg）</a:t>
                </a:r>
                <a:endParaRPr lang="en-US" alt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854907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fe823277-9c47-41aa-969f-58c089512b93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Heiti SC Light" panose="02000000000000000000" charset="-122"/>
              </a:defRPr>
            </a:pPr>
            <a:r>
              <a:rPr altLang="en-US" baseline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Heiti SC Light" panose="02000000000000000000" charset="-122"/>
              </a:rPr>
              <a:t>美国铽</a:t>
            </a:r>
            <a:r>
              <a:rPr lang="en-US" altLang="zh-CN" baseline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Heiti SC Light" panose="02000000000000000000" charset="-122"/>
              </a:rPr>
              <a:t>+</a:t>
            </a:r>
            <a:r>
              <a:rPr altLang="en-US" baseline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Heiti SC Light" panose="02000000000000000000" charset="-122"/>
              </a:rPr>
              <a:t>镝进口</a:t>
            </a:r>
            <a:endParaRPr altLang="en-US" baseline="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  <a:sym typeface="Heiti SC Light" panose="02000000000000000000" charset="-122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Sheet1!$C$9</c:f>
              <c:strCache>
                <c:ptCount val="1"/>
                <c:pt idx="0">
                  <c:v>04/24  - 04/25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Sheet1!$B$10:$B$11</c:f>
              <c:strCache>
                <c:ptCount val="2"/>
                <c:pt idx="0">
                  <c:v>Dy</c:v>
                </c:pt>
                <c:pt idx="1">
                  <c:v>Tb</c:v>
                </c:pt>
              </c:strCache>
            </c:strRef>
          </c:cat>
          <c:val>
            <c:numRef>
              <c:f>Sheet1!$C$10:$C$11</c:f>
              <c:numCache>
                <c:formatCode>General</c:formatCode>
                <c:ptCount val="2"/>
                <c:pt idx="0">
                  <c:v>500</c:v>
                </c:pt>
                <c:pt idx="1" c:formatCode="#,##0.00">
                  <c:v>5000</c:v>
                </c:pt>
              </c:numCache>
            </c:numRef>
          </c:val>
        </c:ser>
        <c:ser>
          <c:idx val="1"/>
          <c:order val="1"/>
          <c:tx>
            <c:strRef>
              <c:f>Sheet1!$D$9</c:f>
              <c:strCache>
                <c:ptCount val="1"/>
                <c:pt idx="0">
                  <c:v>04/25 - 04/26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Sheet1!$B$10:$B$11</c:f>
              <c:strCache>
                <c:ptCount val="2"/>
                <c:pt idx="0">
                  <c:v>Dy</c:v>
                </c:pt>
                <c:pt idx="1">
                  <c:v>Tb</c:v>
                </c:pt>
              </c:strCache>
            </c:strRef>
          </c:cat>
          <c:val>
            <c:numRef>
              <c:f>Sheet1!$D$10:$D$11</c:f>
              <c:numCache>
                <c:formatCode>General</c:formatCode>
                <c:ptCount val="2"/>
                <c:pt idx="0">
                  <c:v>3000</c:v>
                </c:pt>
                <c:pt idx="1" c:formatCode="#,##0.00">
                  <c:v>9300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617839"/>
        <c:axId val="147609679"/>
      </c:barChart>
      <c:catAx>
        <c:axId val="147617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Heiti SC Light" panose="02000000000000000000" charset="-122"/>
              </a:defRPr>
            </a:pPr>
          </a:p>
        </c:txPr>
        <c:crossAx val="147609679"/>
        <c:crosses val="autoZero"/>
        <c:auto val="1"/>
        <c:lblAlgn val="ctr"/>
        <c:lblOffset val="100"/>
        <c:noMultiLvlLbl val="0"/>
      </c:catAx>
      <c:valAx>
        <c:axId val="147609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iti SC Light" panose="02000000000000000000" charset="-122"/>
                    <a:ea typeface="Heiti SC Light" panose="02000000000000000000" charset="-122"/>
                    <a:cs typeface="Heiti SC Light" panose="02000000000000000000" charset="-122"/>
                    <a:sym typeface="Heiti SC Light" panose="02000000000000000000" charset="-122"/>
                  </a:defRPr>
                </a:pPr>
                <a:r>
                  <a:rPr altLang="en-US">
                    <a:latin typeface="Heiti SC Light" panose="02000000000000000000" charset="-122"/>
                    <a:ea typeface="Heiti SC Light" panose="02000000000000000000" charset="-122"/>
                    <a:cs typeface="Heiti SC Light" panose="02000000000000000000" charset="-122"/>
                    <a:sym typeface="Heiti SC Light" panose="02000000000000000000" charset="-122"/>
                  </a:rPr>
                  <a:t>公斤</a:t>
                </a:r>
                <a:r>
                  <a:rPr lang="en-US" altLang="zh-CN">
                    <a:latin typeface="Heiti SC Light" panose="02000000000000000000" charset="-122"/>
                    <a:ea typeface="Heiti SC Light" panose="02000000000000000000" charset="-122"/>
                    <a:cs typeface="Heiti SC Light" panose="02000000000000000000" charset="-122"/>
                    <a:sym typeface="Heiti SC Light" panose="02000000000000000000" charset="-122"/>
                  </a:rPr>
                  <a:t>（</a:t>
                </a:r>
                <a:r>
                  <a:rPr lang="en-US" altLang="zh-CN">
                    <a:latin typeface="Heiti SC Light" panose="02000000000000000000" charset="-122"/>
                    <a:ea typeface="Heiti SC Light" panose="02000000000000000000" charset="-122"/>
                    <a:cs typeface="Heiti SC Light" panose="02000000000000000000" charset="-122"/>
                    <a:sym typeface="Heiti SC Light" panose="02000000000000000000" charset="-122"/>
                  </a:rPr>
                  <a:t>kg）</a:t>
                </a:r>
                <a:endParaRPr lang="en-US" altLang="zh-CN">
                  <a:latin typeface="Heiti SC Light" panose="02000000000000000000" charset="-122"/>
                  <a:ea typeface="Heiti SC Light" panose="02000000000000000000" charset="-122"/>
                  <a:cs typeface="Heiti SC Light" panose="02000000000000000000" charset="-122"/>
                  <a:sym typeface="Heiti SC Light" panose="02000000000000000000" charset="-122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Heiti SC Light" panose="02000000000000000000" charset="-122"/>
              </a:defRPr>
            </a:pPr>
          </a:p>
        </c:txPr>
        <c:crossAx val="147617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Heiti SC Light" panose="02000000000000000000" charset="-122"/>
              </a:defRPr>
            </a:pPr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Heiti SC Light" panose="02000000000000000000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  <a:sym typeface="Heiti SC Light" panose="02000000000000000000" charset="-122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364aabb0-d98c-48d0-bb4b-3a321fba8880}"/>
      </c:ext>
    </c:extLst>
  </c:chart>
  <c:spPr>
    <a:noFill/>
    <a:ln>
      <a:noFill/>
    </a:ln>
    <a:effectLst/>
  </c:spPr>
  <c:txPr>
    <a:bodyPr/>
    <a:lstStyle/>
    <a:p>
      <a:pPr>
        <a:defRPr lang="zh-CN">
          <a:latin typeface="Heiti SC Light" panose="02000000000000000000" charset="-122"/>
          <a:ea typeface="Heiti SC Light" panose="02000000000000000000" charset="-122"/>
          <a:cs typeface="Heiti SC Light" panose="02000000000000000000" charset="-122"/>
          <a:sym typeface="Heiti SC Light" panose="02000000000000000000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2FA145-16EF-4193-BF4D-80881B96F90E}" type="doc">
      <dgm:prSet loTypeId="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66EBAF1-3072-4874-A7D2-E25B772ABAE9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latin typeface="Heiti SC Medium" panose="02000000000000000000" charset="-122"/>
              <a:ea typeface="Heiti SC Medium" panose="02000000000000000000" charset="-122"/>
            </a:rPr>
            <a:t>需求概览</a:t>
          </a:r>
          <a:r>
            <a:rPr lang="zh-CN" altLang="en-US" b="1">
              <a:latin typeface="Heiti SC Medium" panose="02000000000000000000" charset="-122"/>
              <a:ea typeface="Heiti SC Medium" panose="02000000000000000000" charset="-122"/>
            </a:rPr>
            <a:t/>
          </a:r>
          <a:endParaRPr lang="zh-CN" altLang="en-US" b="1">
            <a:latin typeface="Heiti SC Medium" panose="02000000000000000000" charset="-122"/>
            <a:ea typeface="Heiti SC Medium" panose="02000000000000000000" charset="-122"/>
          </a:endParaRPr>
        </a:p>
      </dgm:t>
    </dgm:pt>
    <dgm:pt modelId="{C0DD5D85-6DF9-42DC-960C-443AB20FC54A}" cxnId="{4A4D4612-BAA2-4010-B073-7F6B52F744AF}" type="parTrans">
      <dgm:prSet/>
      <dgm:spPr/>
      <dgm:t>
        <a:bodyPr/>
        <a:lstStyle/>
        <a:p>
          <a:endParaRPr lang="en-US"/>
        </a:p>
      </dgm:t>
    </dgm:pt>
    <dgm:pt modelId="{78820199-26D0-43B0-8350-96D01EE03A42}" cxnId="{4A4D4612-BAA2-4010-B073-7F6B52F744AF}" type="sibTrans">
      <dgm:prSet/>
      <dgm:spPr/>
      <dgm:t>
        <a:bodyPr/>
        <a:lstStyle/>
        <a:p>
          <a:endParaRPr lang="en-US"/>
        </a:p>
      </dgm:t>
    </dgm:pt>
    <dgm:pt modelId="{28786414-4354-4BA2-8293-45F3B5946581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latin typeface="Heiti SC Medium" panose="02000000000000000000" charset="-122"/>
              <a:ea typeface="Heiti SC Medium" panose="02000000000000000000" charset="-122"/>
            </a:rPr>
            <a:t>政府举措</a:t>
          </a:r>
          <a:r>
            <a:rPr lang="zh-CN" altLang="en-US" b="1">
              <a:latin typeface="Heiti SC Medium" panose="02000000000000000000" charset="-122"/>
              <a:ea typeface="Heiti SC Medium" panose="02000000000000000000" charset="-122"/>
            </a:rPr>
            <a:t/>
          </a:r>
          <a:endParaRPr lang="zh-CN" altLang="en-US" b="1">
            <a:latin typeface="Heiti SC Medium" panose="02000000000000000000" charset="-122"/>
            <a:ea typeface="Heiti SC Medium" panose="02000000000000000000" charset="-122"/>
          </a:endParaRPr>
        </a:p>
      </dgm:t>
    </dgm:pt>
    <dgm:pt modelId="{2DEE36A8-3305-429C-BF29-70B3F8A386D2}" cxnId="{27EC4003-2AEC-4B98-9FC3-2380305E4BB7}" type="parTrans">
      <dgm:prSet/>
      <dgm:spPr/>
      <dgm:t>
        <a:bodyPr/>
        <a:lstStyle/>
        <a:p>
          <a:endParaRPr lang="en-US"/>
        </a:p>
      </dgm:t>
    </dgm:pt>
    <dgm:pt modelId="{08BDB4B7-9821-444D-9B53-D4ADEC85F6BF}" cxnId="{27EC4003-2AEC-4B98-9FC3-2380305E4BB7}" type="sibTrans">
      <dgm:prSet/>
      <dgm:spPr/>
      <dgm:t>
        <a:bodyPr/>
        <a:lstStyle/>
        <a:p>
          <a:endParaRPr lang="en-US"/>
        </a:p>
      </dgm:t>
    </dgm:pt>
    <dgm:pt modelId="{A1D97653-C202-44F3-85A8-25D00AB9B610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latin typeface="Heiti SC Medium" panose="02000000000000000000" charset="-122"/>
              <a:ea typeface="Heiti SC Medium" panose="02000000000000000000" charset="-122"/>
            </a:rPr>
            <a:t>供应概览</a:t>
          </a:r>
          <a:r>
            <a:rPr lang="zh-CN" altLang="en-US" b="1">
              <a:latin typeface="Heiti SC Medium" panose="02000000000000000000" charset="-122"/>
              <a:ea typeface="Heiti SC Medium" panose="02000000000000000000" charset="-122"/>
            </a:rPr>
            <a:t/>
          </a:r>
          <a:endParaRPr lang="zh-CN" altLang="en-US" b="1">
            <a:latin typeface="Heiti SC Medium" panose="02000000000000000000" charset="-122"/>
            <a:ea typeface="Heiti SC Medium" panose="02000000000000000000" charset="-122"/>
          </a:endParaRPr>
        </a:p>
      </dgm:t>
    </dgm:pt>
    <dgm:pt modelId="{2A0D3A46-9BEF-4937-BEB9-6F04A5ECCA34}" cxnId="{2CF58153-92BB-4930-B563-CEE54A8121D1}" type="parTrans">
      <dgm:prSet/>
      <dgm:spPr/>
      <dgm:t>
        <a:bodyPr/>
        <a:lstStyle/>
        <a:p>
          <a:endParaRPr lang="en-US"/>
        </a:p>
      </dgm:t>
    </dgm:pt>
    <dgm:pt modelId="{8A3992F1-5C00-430B-9FDD-32DC1CBC4AE8}" cxnId="{2CF58153-92BB-4930-B563-CEE54A8121D1}" type="sibTrans">
      <dgm:prSet/>
      <dgm:spPr/>
      <dgm:t>
        <a:bodyPr/>
        <a:lstStyle/>
        <a:p>
          <a:endParaRPr lang="en-US"/>
        </a:p>
      </dgm:t>
    </dgm:pt>
    <dgm:pt modelId="{A6F77DDB-EF63-4EAF-9278-D1A292046343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latin typeface="Heiti SC Medium" panose="02000000000000000000" charset="-122"/>
              <a:ea typeface="Heiti SC Medium" panose="02000000000000000000" charset="-122"/>
            </a:rPr>
            <a:t>结论</a:t>
          </a:r>
          <a:r>
            <a:rPr lang="zh-CN" altLang="en-US" b="1">
              <a:latin typeface="Heiti SC Medium" panose="02000000000000000000" charset="-122"/>
              <a:ea typeface="Heiti SC Medium" panose="02000000000000000000" charset="-122"/>
            </a:rPr>
            <a:t/>
          </a:r>
          <a:endParaRPr lang="zh-CN" altLang="en-US" b="1">
            <a:latin typeface="Heiti SC Medium" panose="02000000000000000000" charset="-122"/>
            <a:ea typeface="Heiti SC Medium" panose="02000000000000000000" charset="-122"/>
          </a:endParaRPr>
        </a:p>
      </dgm:t>
    </dgm:pt>
    <dgm:pt modelId="{2592AF1F-D2E7-479E-A722-5CFFF254A415}" cxnId="{2E09E45F-0BFF-4C26-B40D-C5C01E30CEB7}" type="parTrans">
      <dgm:prSet/>
      <dgm:spPr/>
      <dgm:t>
        <a:bodyPr/>
        <a:lstStyle/>
        <a:p>
          <a:endParaRPr lang="en-US"/>
        </a:p>
      </dgm:t>
    </dgm:pt>
    <dgm:pt modelId="{372A137D-035F-4835-B241-5A193DF06216}" cxnId="{2E09E45F-0BFF-4C26-B40D-C5C01E30CEB7}" type="sibTrans">
      <dgm:prSet/>
      <dgm:spPr/>
      <dgm:t>
        <a:bodyPr/>
        <a:lstStyle/>
        <a:p>
          <a:endParaRPr lang="en-US"/>
        </a:p>
      </dgm:t>
    </dgm:pt>
    <dgm:pt modelId="{8BC67267-7DA1-4A09-A826-441FB345911F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rPr>
            <a:t>GE</a:t>
          </a:r>
          <a:r>
            <a:rPr lang="zh-CN" altLang="en-US" b="1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rPr>
            <a:t>卓别林</a:t>
          </a:r>
          <a:r>
            <a:rPr lang="zh-CN" altLang="en-US" b="1" dirty="0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+mn-ea"/>
            </a:rPr>
            <a:t>有限</a:t>
          </a:r>
          <a:r>
            <a:rPr lang="zh-CN" altLang="en-US" b="1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rPr>
            <a:t>公司简介</a:t>
          </a:r>
          <a:r>
            <a:rPr lang="zh-CN" altLang="en-US" b="1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rPr>
            <a:t/>
          </a:r>
          <a:endParaRPr lang="zh-CN" altLang="en-US" b="1">
            <a:latin typeface="Heiti SC Medium" panose="02000000000000000000" charset="-122"/>
            <a:ea typeface="Heiti SC Medium" panose="02000000000000000000" charset="-122"/>
            <a:cs typeface="Heiti SC Medium" panose="02000000000000000000" charset="-122"/>
          </a:endParaRPr>
        </a:p>
      </dgm:t>
    </dgm:pt>
    <dgm:pt modelId="{4F211D69-CF6F-4D0B-8C9B-D7274A7E26CB}" cxnId="{FFA2CD3A-9E83-4DF6-A7A7-959A799B66C5}" type="parTrans">
      <dgm:prSet/>
      <dgm:spPr/>
      <dgm:t>
        <a:bodyPr/>
        <a:lstStyle/>
        <a:p>
          <a:endParaRPr lang="en-US"/>
        </a:p>
      </dgm:t>
    </dgm:pt>
    <dgm:pt modelId="{8C07722F-A0B9-46FB-B19B-6B7EB7EE7A58}" cxnId="{FFA2CD3A-9E83-4DF6-A7A7-959A799B66C5}" type="sibTrans">
      <dgm:prSet/>
      <dgm:spPr/>
      <dgm:t>
        <a:bodyPr/>
        <a:lstStyle/>
        <a:p>
          <a:endParaRPr lang="en-US"/>
        </a:p>
      </dgm:t>
    </dgm:pt>
    <dgm:pt modelId="{9556A18C-C296-43AE-A0BA-99FA2BBD5877}" type="pres">
      <dgm:prSet presAssocID="{632FA145-16EF-4193-BF4D-80881B96F90E}" presName="linear" presStyleCnt="0">
        <dgm:presLayoutVars>
          <dgm:animLvl val="lvl"/>
          <dgm:resizeHandles val="exact"/>
        </dgm:presLayoutVars>
      </dgm:prSet>
      <dgm:spPr/>
    </dgm:pt>
    <dgm:pt modelId="{8933F5E0-5315-49A5-B6FD-2E78A91F04BA}" type="pres">
      <dgm:prSet presAssocID="{F66EBAF1-3072-4874-A7D2-E25B772ABAE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3591A27-1C3D-45A2-9B03-5EB1F7A30607}" type="pres">
      <dgm:prSet presAssocID="{78820199-26D0-43B0-8350-96D01EE03A42}" presName="spacer" presStyleCnt="0"/>
      <dgm:spPr/>
    </dgm:pt>
    <dgm:pt modelId="{E613345F-AB05-430D-BAE3-B2D334ABB584}" type="pres">
      <dgm:prSet presAssocID="{28786414-4354-4BA2-8293-45F3B594658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27B0517-CC0F-4C89-856C-9E640F416571}" type="pres">
      <dgm:prSet presAssocID="{08BDB4B7-9821-444D-9B53-D4ADEC85F6BF}" presName="spacer" presStyleCnt="0"/>
      <dgm:spPr/>
    </dgm:pt>
    <dgm:pt modelId="{FC845A30-EC44-40CD-B480-2BFEEF44AE36}" type="pres">
      <dgm:prSet presAssocID="{A1D97653-C202-44F3-85A8-25D00AB9B61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227EE46-852F-400D-89E7-109689757419}" type="pres">
      <dgm:prSet presAssocID="{8A3992F1-5C00-430B-9FDD-32DC1CBC4AE8}" presName="spacer" presStyleCnt="0"/>
      <dgm:spPr/>
    </dgm:pt>
    <dgm:pt modelId="{76AD450E-3DAA-4400-8C9D-802BBFD43BCB}" type="pres">
      <dgm:prSet presAssocID="{A6F77DDB-EF63-4EAF-9278-D1A29204634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45F02CC-15AD-4967-8E9E-49B7A786A842}" type="pres">
      <dgm:prSet presAssocID="{372A137D-035F-4835-B241-5A193DF06216}" presName="spacer" presStyleCnt="0"/>
      <dgm:spPr/>
    </dgm:pt>
    <dgm:pt modelId="{276CEF96-D20E-4FC5-8065-E678FFE36587}" type="pres">
      <dgm:prSet presAssocID="{8BC67267-7DA1-4A09-A826-441FB345911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A4D4612-BAA2-4010-B073-7F6B52F744AF}" srcId="{632FA145-16EF-4193-BF4D-80881B96F90E}" destId="{F66EBAF1-3072-4874-A7D2-E25B772ABAE9}" srcOrd="0" destOrd="0" parTransId="{C0DD5D85-6DF9-42DC-960C-443AB20FC54A}" sibTransId="{78820199-26D0-43B0-8350-96D01EE03A42}"/>
    <dgm:cxn modelId="{27EC4003-2AEC-4B98-9FC3-2380305E4BB7}" srcId="{632FA145-16EF-4193-BF4D-80881B96F90E}" destId="{28786414-4354-4BA2-8293-45F3B5946581}" srcOrd="1" destOrd="0" parTransId="{2DEE36A8-3305-429C-BF29-70B3F8A386D2}" sibTransId="{08BDB4B7-9821-444D-9B53-D4ADEC85F6BF}"/>
    <dgm:cxn modelId="{2CF58153-92BB-4930-B563-CEE54A8121D1}" srcId="{632FA145-16EF-4193-BF4D-80881B96F90E}" destId="{A1D97653-C202-44F3-85A8-25D00AB9B610}" srcOrd="2" destOrd="0" parTransId="{2A0D3A46-9BEF-4937-BEB9-6F04A5ECCA34}" sibTransId="{8A3992F1-5C00-430B-9FDD-32DC1CBC4AE8}"/>
    <dgm:cxn modelId="{2E09E45F-0BFF-4C26-B40D-C5C01E30CEB7}" srcId="{632FA145-16EF-4193-BF4D-80881B96F90E}" destId="{A6F77DDB-EF63-4EAF-9278-D1A292046343}" srcOrd="3" destOrd="0" parTransId="{2592AF1F-D2E7-479E-A722-5CFFF254A415}" sibTransId="{372A137D-035F-4835-B241-5A193DF06216}"/>
    <dgm:cxn modelId="{FFA2CD3A-9E83-4DF6-A7A7-959A799B66C5}" srcId="{632FA145-16EF-4193-BF4D-80881B96F90E}" destId="{8BC67267-7DA1-4A09-A826-441FB345911F}" srcOrd="4" destOrd="0" parTransId="{4F211D69-CF6F-4D0B-8C9B-D7274A7E26CB}" sibTransId="{8C07722F-A0B9-46FB-B19B-6B7EB7EE7A58}"/>
    <dgm:cxn modelId="{8E8A305D-7986-4282-84D0-D65C09760D52}" type="presOf" srcId="{632FA145-16EF-4193-BF4D-80881B96F90E}" destId="{9556A18C-C296-43AE-A0BA-99FA2BBD5877}" srcOrd="0" destOrd="0" presId="urn:microsoft.com/office/officeart/2005/8/layout/vList2"/>
    <dgm:cxn modelId="{5079EDA9-7A09-4BB1-A882-B48D2A3E5894}" type="presParOf" srcId="{9556A18C-C296-43AE-A0BA-99FA2BBD5877}" destId="{8933F5E0-5315-49A5-B6FD-2E78A91F04BA}" srcOrd="0" destOrd="0" presId="urn:microsoft.com/office/officeart/2005/8/layout/vList2"/>
    <dgm:cxn modelId="{2D96AB94-A4B6-46B0-BE3F-775B67EDFFAB}" type="presOf" srcId="{F66EBAF1-3072-4874-A7D2-E25B772ABAE9}" destId="{8933F5E0-5315-49A5-B6FD-2E78A91F04BA}" srcOrd="0" destOrd="0" presId="urn:microsoft.com/office/officeart/2005/8/layout/vList2"/>
    <dgm:cxn modelId="{EBF3C748-CA65-48F0-AA15-32B8522F2DDA}" type="presParOf" srcId="{9556A18C-C296-43AE-A0BA-99FA2BBD5877}" destId="{53591A27-1C3D-45A2-9B03-5EB1F7A30607}" srcOrd="1" destOrd="0" presId="urn:microsoft.com/office/officeart/2005/8/layout/vList2"/>
    <dgm:cxn modelId="{610F06D2-0868-4DBD-93EB-F5B18985B0E6}" type="presParOf" srcId="{9556A18C-C296-43AE-A0BA-99FA2BBD5877}" destId="{E613345F-AB05-430D-BAE3-B2D334ABB584}" srcOrd="2" destOrd="0" presId="urn:microsoft.com/office/officeart/2005/8/layout/vList2"/>
    <dgm:cxn modelId="{A4B18122-D8EE-4015-B480-B4C818243CC9}" type="presOf" srcId="{28786414-4354-4BA2-8293-45F3B5946581}" destId="{E613345F-AB05-430D-BAE3-B2D334ABB584}" srcOrd="0" destOrd="0" presId="urn:microsoft.com/office/officeart/2005/8/layout/vList2"/>
    <dgm:cxn modelId="{3F3CA425-1DFF-4A41-956A-BEF7EA0A9394}" type="presParOf" srcId="{9556A18C-C296-43AE-A0BA-99FA2BBD5877}" destId="{127B0517-CC0F-4C89-856C-9E640F416571}" srcOrd="3" destOrd="0" presId="urn:microsoft.com/office/officeart/2005/8/layout/vList2"/>
    <dgm:cxn modelId="{8CE27E57-09D2-4C5F-8A3E-C32FC6CA0056}" type="presParOf" srcId="{9556A18C-C296-43AE-A0BA-99FA2BBD5877}" destId="{FC845A30-EC44-40CD-B480-2BFEEF44AE36}" srcOrd="4" destOrd="0" presId="urn:microsoft.com/office/officeart/2005/8/layout/vList2"/>
    <dgm:cxn modelId="{1788A307-5879-4DDF-BA23-5B18CC553431}" type="presOf" srcId="{A1D97653-C202-44F3-85A8-25D00AB9B610}" destId="{FC845A30-EC44-40CD-B480-2BFEEF44AE36}" srcOrd="0" destOrd="0" presId="urn:microsoft.com/office/officeart/2005/8/layout/vList2"/>
    <dgm:cxn modelId="{0D52A4C3-8DE4-472B-B7C5-43E8D9525280}" type="presParOf" srcId="{9556A18C-C296-43AE-A0BA-99FA2BBD5877}" destId="{3227EE46-852F-400D-89E7-109689757419}" srcOrd="5" destOrd="0" presId="urn:microsoft.com/office/officeart/2005/8/layout/vList2"/>
    <dgm:cxn modelId="{A6F5DE19-BAC2-43A8-A2E4-350B92F040F4}" type="presParOf" srcId="{9556A18C-C296-43AE-A0BA-99FA2BBD5877}" destId="{76AD450E-3DAA-4400-8C9D-802BBFD43BCB}" srcOrd="6" destOrd="0" presId="urn:microsoft.com/office/officeart/2005/8/layout/vList2"/>
    <dgm:cxn modelId="{8D0A839A-AC57-4FD1-9C22-359919DE9469}" type="presOf" srcId="{A6F77DDB-EF63-4EAF-9278-D1A292046343}" destId="{76AD450E-3DAA-4400-8C9D-802BBFD43BCB}" srcOrd="0" destOrd="0" presId="urn:microsoft.com/office/officeart/2005/8/layout/vList2"/>
    <dgm:cxn modelId="{672DB734-0668-46C7-857F-FAD0FBF08626}" type="presParOf" srcId="{9556A18C-C296-43AE-A0BA-99FA2BBD5877}" destId="{145F02CC-15AD-4967-8E9E-49B7A786A842}" srcOrd="7" destOrd="0" presId="urn:microsoft.com/office/officeart/2005/8/layout/vList2"/>
    <dgm:cxn modelId="{C4345DE6-6E18-422F-80FD-DDADBE654F8A}" type="presParOf" srcId="{9556A18C-C296-43AE-A0BA-99FA2BBD5877}" destId="{276CEF96-D20E-4FC5-8065-E678FFE36587}" srcOrd="8" destOrd="0" presId="urn:microsoft.com/office/officeart/2005/8/layout/vList2"/>
    <dgm:cxn modelId="{78D804A7-F226-47D3-8E5F-D0EECAE3441C}" type="presOf" srcId="{8BC67267-7DA1-4A09-A826-441FB345911F}" destId="{276CEF96-D20E-4FC5-8065-E678FFE365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AA14DD-2278-4603-A373-51FBB7461206}" type="doc">
      <dgm:prSet loTypeId="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A3845D-A622-4DD9-A26D-BAF014BEAF15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rPr>
            <a:t>原矿 / 精矿</a:t>
          </a:r>
          <a:r>
            <a:rPr lang="zh-CN" altLang="en-US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rPr>
            <a:t/>
          </a:r>
          <a:endParaRPr lang="zh-CN" altLang="en-US">
            <a:latin typeface="Heiti SC Light" panose="02000000000000000000" charset="-122"/>
            <a:ea typeface="Heiti SC Light" panose="02000000000000000000" charset="-122"/>
            <a:cs typeface="Heiti SC Light" panose="02000000000000000000" charset="-122"/>
          </a:endParaRPr>
        </a:p>
      </dgm:t>
    </dgm:pt>
    <dgm:pt modelId="{EF1231CA-030C-402A-BC4E-4703C15ED99E}" cxnId="{BF5644AE-8EE3-4F24-B10C-201AA1C75ECC}" type="parTrans">
      <dgm:prSet/>
      <dgm:spPr/>
      <dgm:t>
        <a:bodyPr/>
        <a:lstStyle/>
        <a:p>
          <a:endParaRPr lang="en-US"/>
        </a:p>
      </dgm:t>
    </dgm:pt>
    <dgm:pt modelId="{75B04694-E431-47B2-AC85-E173AA2A1CE0}" cxnId="{BF5644AE-8EE3-4F24-B10C-201AA1C75ECC}" type="sibTrans">
      <dgm:prSet/>
      <dgm:spPr/>
      <dgm:t>
        <a:bodyPr/>
        <a:lstStyle/>
        <a:p>
          <a:endParaRPr lang="en-US"/>
        </a:p>
      </dgm:t>
    </dgm:pt>
    <dgm:pt modelId="{8FC22A65-297E-44B2-90CF-786FEBD70A9A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Heiti SC Light" panose="02000000000000000000" charset="-122"/>
              <a:ea typeface="Heiti SC Light" panose="02000000000000000000" charset="-122"/>
            </a:rPr>
            <a:t>回收</a:t>
          </a:r>
          <a:r>
            <a:rPr lang="zh-CN" altLang="en-US">
              <a:latin typeface="Heiti SC Light" panose="02000000000000000000" charset="-122"/>
              <a:ea typeface="Heiti SC Light" panose="02000000000000000000" charset="-122"/>
            </a:rPr>
            <a:t/>
          </a:r>
          <a:endParaRPr lang="zh-CN" altLang="en-US">
            <a:latin typeface="Heiti SC Light" panose="02000000000000000000" charset="-122"/>
            <a:ea typeface="Heiti SC Light" panose="02000000000000000000" charset="-122"/>
          </a:endParaRPr>
        </a:p>
      </dgm:t>
    </dgm:pt>
    <dgm:pt modelId="{4D6884F0-F878-4CA1-B97A-490A364553E5}" cxnId="{D324F9D7-9697-464C-BE17-B47A6EE754AF}" type="parTrans">
      <dgm:prSet/>
      <dgm:spPr/>
      <dgm:t>
        <a:bodyPr/>
        <a:lstStyle/>
        <a:p>
          <a:endParaRPr lang="en-US"/>
        </a:p>
      </dgm:t>
    </dgm:pt>
    <dgm:pt modelId="{DD7FDC8D-0513-483E-B115-7A9116D8F606}" cxnId="{D324F9D7-9697-464C-BE17-B47A6EE754AF}" type="sibTrans">
      <dgm:prSet/>
      <dgm:spPr/>
      <dgm:t>
        <a:bodyPr/>
        <a:lstStyle/>
        <a:p>
          <a:endParaRPr lang="en-US"/>
        </a:p>
      </dgm:t>
    </dgm:pt>
    <dgm:pt modelId="{CB58ABF3-C933-4605-B6EF-15A9504649AF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rPr>
            <a:t>分离 / 高纯稀土氧化物</a:t>
          </a:r>
          <a:r>
            <a:rPr lang="zh-CN" altLang="en-US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rPr>
            <a:t/>
          </a:r>
          <a:endParaRPr lang="zh-CN" altLang="en-US">
            <a:latin typeface="Heiti SC Light" panose="02000000000000000000" charset="-122"/>
            <a:ea typeface="Heiti SC Light" panose="02000000000000000000" charset="-122"/>
            <a:cs typeface="Heiti SC Light" panose="02000000000000000000" charset="-122"/>
          </a:endParaRPr>
        </a:p>
      </dgm:t>
    </dgm:pt>
    <dgm:pt modelId="{588200AC-9D82-4FCF-A512-19C0303C3B95}" cxnId="{9537AAF2-99F5-48C2-B55E-52449DA8A28A}" type="parTrans">
      <dgm:prSet/>
      <dgm:spPr/>
      <dgm:t>
        <a:bodyPr/>
        <a:lstStyle/>
        <a:p>
          <a:endParaRPr lang="en-US"/>
        </a:p>
      </dgm:t>
    </dgm:pt>
    <dgm:pt modelId="{FE8FD6A6-2207-4EA7-943B-E235EDC60F8C}" cxnId="{9537AAF2-99F5-48C2-B55E-52449DA8A28A}" type="sibTrans">
      <dgm:prSet/>
      <dgm:spPr/>
      <dgm:t>
        <a:bodyPr/>
        <a:lstStyle/>
        <a:p>
          <a:endParaRPr lang="en-US"/>
        </a:p>
      </dgm:t>
    </dgm:pt>
    <dgm:pt modelId="{0269C7DC-2122-459F-B69E-0E4F34DD0CF4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Heiti SC Light" panose="02000000000000000000" charset="-122"/>
              <a:ea typeface="Heiti SC Light" panose="02000000000000000000" charset="-122"/>
            </a:rPr>
            <a:t>金属化</a:t>
          </a:r>
          <a:r>
            <a:rPr lang="zh-CN" altLang="en-US">
              <a:latin typeface="Heiti SC Light" panose="02000000000000000000" charset="-122"/>
              <a:ea typeface="Heiti SC Light" panose="02000000000000000000" charset="-122"/>
            </a:rPr>
            <a:t/>
          </a:r>
          <a:endParaRPr lang="zh-CN" altLang="en-US">
            <a:latin typeface="Heiti SC Light" panose="02000000000000000000" charset="-122"/>
            <a:ea typeface="Heiti SC Light" panose="02000000000000000000" charset="-122"/>
          </a:endParaRPr>
        </a:p>
      </dgm:t>
    </dgm:pt>
    <dgm:pt modelId="{FA69071B-EA12-4E44-B26F-28B357FAEAB4}" cxnId="{D90C10A0-4B30-478B-874E-F29F927DC307}" type="parTrans">
      <dgm:prSet/>
      <dgm:spPr/>
      <dgm:t>
        <a:bodyPr/>
        <a:lstStyle/>
        <a:p>
          <a:endParaRPr lang="en-US"/>
        </a:p>
      </dgm:t>
    </dgm:pt>
    <dgm:pt modelId="{A601D2BC-3C05-4A7A-B2E7-595BEB44ECEF}" cxnId="{D90C10A0-4B30-478B-874E-F29F927DC307}" type="sibTrans">
      <dgm:prSet/>
      <dgm:spPr/>
      <dgm:t>
        <a:bodyPr/>
        <a:lstStyle/>
        <a:p>
          <a:endParaRPr lang="en-US"/>
        </a:p>
      </dgm:t>
    </dgm:pt>
    <dgm:pt modelId="{D9536612-62FB-4A82-AB6F-866E36273F20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Heiti SC Light" panose="02000000000000000000" charset="-122"/>
              <a:ea typeface="Heiti SC Light" panose="02000000000000000000" charset="-122"/>
            </a:rPr>
            <a:t>永磁体</a:t>
          </a:r>
          <a:r>
            <a:rPr lang="zh-CN" altLang="en-US">
              <a:latin typeface="Heiti SC Light" panose="02000000000000000000" charset="-122"/>
              <a:ea typeface="Heiti SC Light" panose="02000000000000000000" charset="-122"/>
            </a:rPr>
            <a:t/>
          </a:r>
          <a:endParaRPr lang="zh-CN" altLang="en-US">
            <a:latin typeface="Heiti SC Light" panose="02000000000000000000" charset="-122"/>
            <a:ea typeface="Heiti SC Light" panose="02000000000000000000" charset="-122"/>
          </a:endParaRPr>
        </a:p>
      </dgm:t>
    </dgm:pt>
    <dgm:pt modelId="{87358B55-E91C-480A-97AA-E5610CDDF959}" cxnId="{4E441591-6DB4-4022-8AC7-D3CC36DE5B9C}" type="parTrans">
      <dgm:prSet/>
      <dgm:spPr/>
      <dgm:t>
        <a:bodyPr/>
        <a:lstStyle/>
        <a:p>
          <a:endParaRPr lang="en-US"/>
        </a:p>
      </dgm:t>
    </dgm:pt>
    <dgm:pt modelId="{3E253149-C922-4FFB-8E6C-AF13A9FFD709}" cxnId="{4E441591-6DB4-4022-8AC7-D3CC36DE5B9C}" type="sibTrans">
      <dgm:prSet/>
      <dgm:spPr/>
      <dgm:t>
        <a:bodyPr/>
        <a:lstStyle/>
        <a:p>
          <a:endParaRPr lang="en-US"/>
        </a:p>
      </dgm:t>
    </dgm:pt>
    <dgm:pt modelId="{E4DD04A9-8BA3-4940-93DB-8A849CE6A7A6}" type="pres">
      <dgm:prSet presAssocID="{B5AA14DD-2278-4603-A373-51FBB7461206}" presName="linear" presStyleCnt="0">
        <dgm:presLayoutVars>
          <dgm:animLvl val="lvl"/>
          <dgm:resizeHandles val="exact"/>
        </dgm:presLayoutVars>
      </dgm:prSet>
      <dgm:spPr/>
    </dgm:pt>
    <dgm:pt modelId="{399EE7A4-B80A-4ABC-B822-1126028BF85E}" type="pres">
      <dgm:prSet presAssocID="{0BA3845D-A622-4DD9-A26D-BAF014BEAF1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5E7CF78-DEF8-4DF6-84C5-A09299F202AB}" type="pres">
      <dgm:prSet presAssocID="{75B04694-E431-47B2-AC85-E173AA2A1CE0}" presName="spacer" presStyleCnt="0"/>
      <dgm:spPr/>
    </dgm:pt>
    <dgm:pt modelId="{0FA2DFE2-D436-4B8D-B5D1-3A52B39F14E4}" type="pres">
      <dgm:prSet presAssocID="{8FC22A65-297E-44B2-90CF-786FEBD70A9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3746DA3-19FE-4A52-8879-E451345274E9}" type="pres">
      <dgm:prSet presAssocID="{DD7FDC8D-0513-483E-B115-7A9116D8F606}" presName="spacer" presStyleCnt="0"/>
      <dgm:spPr/>
    </dgm:pt>
    <dgm:pt modelId="{0FD3BAF3-6B77-4F78-ABD9-158AE6FEC1C6}" type="pres">
      <dgm:prSet presAssocID="{CB58ABF3-C933-4605-B6EF-15A9504649A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BC98F2F-3032-4EA3-AE91-6B6F788AFC5C}" type="pres">
      <dgm:prSet presAssocID="{FE8FD6A6-2207-4EA7-943B-E235EDC60F8C}" presName="spacer" presStyleCnt="0"/>
      <dgm:spPr/>
    </dgm:pt>
    <dgm:pt modelId="{BA30DF83-59D5-4A17-A814-F70DC47BF68C}" type="pres">
      <dgm:prSet presAssocID="{0269C7DC-2122-459F-B69E-0E4F34DD0CF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B6DF19A-48BB-471E-B7E9-C36F2B04A0C1}" type="pres">
      <dgm:prSet presAssocID="{A601D2BC-3C05-4A7A-B2E7-595BEB44ECEF}" presName="spacer" presStyleCnt="0"/>
      <dgm:spPr/>
    </dgm:pt>
    <dgm:pt modelId="{BEA89AAB-A743-4E39-B5E9-B76B8A13D77E}" type="pres">
      <dgm:prSet presAssocID="{D9536612-62FB-4A82-AB6F-866E36273F2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F5644AE-8EE3-4F24-B10C-201AA1C75ECC}" srcId="{B5AA14DD-2278-4603-A373-51FBB7461206}" destId="{0BA3845D-A622-4DD9-A26D-BAF014BEAF15}" srcOrd="0" destOrd="0" parTransId="{EF1231CA-030C-402A-BC4E-4703C15ED99E}" sibTransId="{75B04694-E431-47B2-AC85-E173AA2A1CE0}"/>
    <dgm:cxn modelId="{D324F9D7-9697-464C-BE17-B47A6EE754AF}" srcId="{B5AA14DD-2278-4603-A373-51FBB7461206}" destId="{8FC22A65-297E-44B2-90CF-786FEBD70A9A}" srcOrd="1" destOrd="0" parTransId="{4D6884F0-F878-4CA1-B97A-490A364553E5}" sibTransId="{DD7FDC8D-0513-483E-B115-7A9116D8F606}"/>
    <dgm:cxn modelId="{9537AAF2-99F5-48C2-B55E-52449DA8A28A}" srcId="{B5AA14DD-2278-4603-A373-51FBB7461206}" destId="{CB58ABF3-C933-4605-B6EF-15A9504649AF}" srcOrd="2" destOrd="0" parTransId="{588200AC-9D82-4FCF-A512-19C0303C3B95}" sibTransId="{FE8FD6A6-2207-4EA7-943B-E235EDC60F8C}"/>
    <dgm:cxn modelId="{D90C10A0-4B30-478B-874E-F29F927DC307}" srcId="{B5AA14DD-2278-4603-A373-51FBB7461206}" destId="{0269C7DC-2122-459F-B69E-0E4F34DD0CF4}" srcOrd="3" destOrd="0" parTransId="{FA69071B-EA12-4E44-B26F-28B357FAEAB4}" sibTransId="{A601D2BC-3C05-4A7A-B2E7-595BEB44ECEF}"/>
    <dgm:cxn modelId="{4E441591-6DB4-4022-8AC7-D3CC36DE5B9C}" srcId="{B5AA14DD-2278-4603-A373-51FBB7461206}" destId="{D9536612-62FB-4A82-AB6F-866E36273F20}" srcOrd="4" destOrd="0" parTransId="{87358B55-E91C-480A-97AA-E5610CDDF959}" sibTransId="{3E253149-C922-4FFB-8E6C-AF13A9FFD709}"/>
    <dgm:cxn modelId="{110D2676-8984-46BA-99AC-74A42FFDB4EA}" type="presOf" srcId="{B5AA14DD-2278-4603-A373-51FBB7461206}" destId="{E4DD04A9-8BA3-4940-93DB-8A849CE6A7A6}" srcOrd="0" destOrd="0" presId="urn:microsoft.com/office/officeart/2005/8/layout/vList2"/>
    <dgm:cxn modelId="{49D9D934-D6C8-42B0-8958-C6E4E1B32027}" type="presParOf" srcId="{E4DD04A9-8BA3-4940-93DB-8A849CE6A7A6}" destId="{399EE7A4-B80A-4ABC-B822-1126028BF85E}" srcOrd="0" destOrd="0" presId="urn:microsoft.com/office/officeart/2005/8/layout/vList2"/>
    <dgm:cxn modelId="{6149AFBE-207F-460C-B777-6F0EB6094269}" type="presOf" srcId="{0BA3845D-A622-4DD9-A26D-BAF014BEAF15}" destId="{399EE7A4-B80A-4ABC-B822-1126028BF85E}" srcOrd="0" destOrd="0" presId="urn:microsoft.com/office/officeart/2005/8/layout/vList2"/>
    <dgm:cxn modelId="{521856F4-097F-4274-8306-A05B1C01D301}" type="presParOf" srcId="{E4DD04A9-8BA3-4940-93DB-8A849CE6A7A6}" destId="{95E7CF78-DEF8-4DF6-84C5-A09299F202AB}" srcOrd="1" destOrd="0" presId="urn:microsoft.com/office/officeart/2005/8/layout/vList2"/>
    <dgm:cxn modelId="{ED56290D-7BBD-4158-AB90-EBAD08759844}" type="presParOf" srcId="{E4DD04A9-8BA3-4940-93DB-8A849CE6A7A6}" destId="{0FA2DFE2-D436-4B8D-B5D1-3A52B39F14E4}" srcOrd="2" destOrd="0" presId="urn:microsoft.com/office/officeart/2005/8/layout/vList2"/>
    <dgm:cxn modelId="{C8BD2921-DBBC-4BED-A731-A99867FFE722}" type="presOf" srcId="{8FC22A65-297E-44B2-90CF-786FEBD70A9A}" destId="{0FA2DFE2-D436-4B8D-B5D1-3A52B39F14E4}" srcOrd="0" destOrd="0" presId="urn:microsoft.com/office/officeart/2005/8/layout/vList2"/>
    <dgm:cxn modelId="{F4379A32-85A7-4854-BDF3-A386568C0A4E}" type="presParOf" srcId="{E4DD04A9-8BA3-4940-93DB-8A849CE6A7A6}" destId="{E3746DA3-19FE-4A52-8879-E451345274E9}" srcOrd="3" destOrd="0" presId="urn:microsoft.com/office/officeart/2005/8/layout/vList2"/>
    <dgm:cxn modelId="{55F5A1CE-D256-4866-A940-8E833CDDA0CA}" type="presParOf" srcId="{E4DD04A9-8BA3-4940-93DB-8A849CE6A7A6}" destId="{0FD3BAF3-6B77-4F78-ABD9-158AE6FEC1C6}" srcOrd="4" destOrd="0" presId="urn:microsoft.com/office/officeart/2005/8/layout/vList2"/>
    <dgm:cxn modelId="{9CC7A648-1DD0-4A76-9933-B0EDDB378542}" type="presOf" srcId="{CB58ABF3-C933-4605-B6EF-15A9504649AF}" destId="{0FD3BAF3-6B77-4F78-ABD9-158AE6FEC1C6}" srcOrd="0" destOrd="0" presId="urn:microsoft.com/office/officeart/2005/8/layout/vList2"/>
    <dgm:cxn modelId="{B1BD9759-2B4B-4454-8730-E2A66750CF91}" type="presParOf" srcId="{E4DD04A9-8BA3-4940-93DB-8A849CE6A7A6}" destId="{9BC98F2F-3032-4EA3-AE91-6B6F788AFC5C}" srcOrd="5" destOrd="0" presId="urn:microsoft.com/office/officeart/2005/8/layout/vList2"/>
    <dgm:cxn modelId="{D9E5F9B2-A78B-48FD-BFC1-43364C1B5997}" type="presParOf" srcId="{E4DD04A9-8BA3-4940-93DB-8A849CE6A7A6}" destId="{BA30DF83-59D5-4A17-A814-F70DC47BF68C}" srcOrd="6" destOrd="0" presId="urn:microsoft.com/office/officeart/2005/8/layout/vList2"/>
    <dgm:cxn modelId="{2ED322F7-4907-41C2-890D-87DBBC2DAB82}" type="presOf" srcId="{0269C7DC-2122-459F-B69E-0E4F34DD0CF4}" destId="{BA30DF83-59D5-4A17-A814-F70DC47BF68C}" srcOrd="0" destOrd="0" presId="urn:microsoft.com/office/officeart/2005/8/layout/vList2"/>
    <dgm:cxn modelId="{02853A1D-C69A-4234-9A49-2D23E5E04C66}" type="presParOf" srcId="{E4DD04A9-8BA3-4940-93DB-8A849CE6A7A6}" destId="{6B6DF19A-48BB-471E-B7E9-C36F2B04A0C1}" srcOrd="7" destOrd="0" presId="urn:microsoft.com/office/officeart/2005/8/layout/vList2"/>
    <dgm:cxn modelId="{9DC225F1-CA33-4798-8712-57E5D4B9384F}" type="presParOf" srcId="{E4DD04A9-8BA3-4940-93DB-8A849CE6A7A6}" destId="{BEA89AAB-A743-4E39-B5E9-B76B8A13D77E}" srcOrd="8" destOrd="0" presId="urn:microsoft.com/office/officeart/2005/8/layout/vList2"/>
    <dgm:cxn modelId="{40C14229-6311-409B-9669-56BB08C12001}" type="presOf" srcId="{D9536612-62FB-4A82-AB6F-866E36273F20}" destId="{BEA89AAB-A743-4E39-B5E9-B76B8A13D7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628804" cy="4979581"/>
        <a:chOff x="0" y="0"/>
        <a:chExt cx="6628804" cy="4979581"/>
      </a:xfrm>
    </dsp:grpSpPr>
    <dsp:sp modelId="{8933F5E0-5315-49A5-B6FD-2E78A91F04BA}">
      <dsp:nvSpPr>
        <dsp:cNvPr id="3" name="圆角矩形 2"/>
        <dsp:cNvSpPr/>
      </dsp:nvSpPr>
      <dsp:spPr bwMode="white">
        <a:xfrm>
          <a:off x="0" y="1193"/>
          <a:ext cx="6628804" cy="912495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37160" tIns="137160" rIns="137160" bIns="137160" anchor="ctr"/>
        <a:lstStyle>
          <a:lvl1pPr algn="l">
            <a:defRPr sz="36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latin typeface="Heiti SC Medium" panose="02000000000000000000" charset="-122"/>
              <a:ea typeface="Heiti SC Medium" panose="02000000000000000000" charset="-122"/>
            </a:rPr>
            <a:t>需求概览</a:t>
          </a:r>
          <a:endParaRPr lang="zh-CN" altLang="en-US" b="1">
            <a:latin typeface="Heiti SC Medium" panose="02000000000000000000" charset="-122"/>
            <a:ea typeface="Heiti SC Medium" panose="02000000000000000000" charset="-122"/>
          </a:endParaRPr>
        </a:p>
      </dsp:txBody>
      <dsp:txXfrm>
        <a:off x="0" y="1193"/>
        <a:ext cx="6628804" cy="912495"/>
      </dsp:txXfrm>
    </dsp:sp>
    <dsp:sp modelId="{E613345F-AB05-430D-BAE3-B2D334ABB584}">
      <dsp:nvSpPr>
        <dsp:cNvPr id="4" name="圆角矩形 3"/>
        <dsp:cNvSpPr/>
      </dsp:nvSpPr>
      <dsp:spPr bwMode="white">
        <a:xfrm>
          <a:off x="0" y="1017368"/>
          <a:ext cx="6628804" cy="912495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2">
            <a:hueOff val="-375000"/>
            <a:satOff val="-20979"/>
            <a:lumOff val="2157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37160" tIns="137160" rIns="137160" bIns="137160" anchor="ctr"/>
        <a:lstStyle>
          <a:lvl1pPr algn="l">
            <a:defRPr sz="36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latin typeface="Heiti SC Medium" panose="02000000000000000000" charset="-122"/>
              <a:ea typeface="Heiti SC Medium" panose="02000000000000000000" charset="-122"/>
            </a:rPr>
            <a:t>政府举措</a:t>
          </a:r>
          <a:endParaRPr lang="zh-CN" altLang="en-US" b="1">
            <a:latin typeface="Heiti SC Medium" panose="02000000000000000000" charset="-122"/>
            <a:ea typeface="Heiti SC Medium" panose="02000000000000000000" charset="-122"/>
          </a:endParaRPr>
        </a:p>
      </dsp:txBody>
      <dsp:txXfrm>
        <a:off x="0" y="1017368"/>
        <a:ext cx="6628804" cy="912495"/>
      </dsp:txXfrm>
    </dsp:sp>
    <dsp:sp modelId="{FC845A30-EC44-40CD-B480-2BFEEF44AE36}">
      <dsp:nvSpPr>
        <dsp:cNvPr id="5" name="圆角矩形 4"/>
        <dsp:cNvSpPr/>
      </dsp:nvSpPr>
      <dsp:spPr bwMode="white">
        <a:xfrm>
          <a:off x="0" y="2033543"/>
          <a:ext cx="6628804" cy="912495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2">
            <a:hueOff val="-750000"/>
            <a:satOff val="-41960"/>
            <a:lumOff val="4314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37160" tIns="137160" rIns="137160" bIns="137160" anchor="ctr"/>
        <a:lstStyle>
          <a:lvl1pPr algn="l">
            <a:defRPr sz="36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latin typeface="Heiti SC Medium" panose="02000000000000000000" charset="-122"/>
              <a:ea typeface="Heiti SC Medium" panose="02000000000000000000" charset="-122"/>
            </a:rPr>
            <a:t>供应概览</a:t>
          </a:r>
          <a:endParaRPr lang="zh-CN" altLang="en-US" b="1">
            <a:latin typeface="Heiti SC Medium" panose="02000000000000000000" charset="-122"/>
            <a:ea typeface="Heiti SC Medium" panose="02000000000000000000" charset="-122"/>
          </a:endParaRPr>
        </a:p>
      </dsp:txBody>
      <dsp:txXfrm>
        <a:off x="0" y="2033543"/>
        <a:ext cx="6628804" cy="912495"/>
      </dsp:txXfrm>
    </dsp:sp>
    <dsp:sp modelId="{76AD450E-3DAA-4400-8C9D-802BBFD43BCB}">
      <dsp:nvSpPr>
        <dsp:cNvPr id="6" name="圆角矩形 5"/>
        <dsp:cNvSpPr/>
      </dsp:nvSpPr>
      <dsp:spPr bwMode="white">
        <a:xfrm>
          <a:off x="0" y="3049718"/>
          <a:ext cx="6628804" cy="912495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2">
            <a:hueOff val="-1125000"/>
            <a:satOff val="-62940"/>
            <a:lumOff val="6471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37160" tIns="137160" rIns="137160" bIns="137160" anchor="ctr"/>
        <a:lstStyle>
          <a:lvl1pPr algn="l">
            <a:defRPr sz="36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latin typeface="Heiti SC Medium" panose="02000000000000000000" charset="-122"/>
              <a:ea typeface="Heiti SC Medium" panose="02000000000000000000" charset="-122"/>
            </a:rPr>
            <a:t>结论</a:t>
          </a:r>
          <a:endParaRPr lang="zh-CN" altLang="en-US" b="1">
            <a:latin typeface="Heiti SC Medium" panose="02000000000000000000" charset="-122"/>
            <a:ea typeface="Heiti SC Medium" panose="02000000000000000000" charset="-122"/>
          </a:endParaRPr>
        </a:p>
      </dsp:txBody>
      <dsp:txXfrm>
        <a:off x="0" y="3049718"/>
        <a:ext cx="6628804" cy="912495"/>
      </dsp:txXfrm>
    </dsp:sp>
    <dsp:sp modelId="{276CEF96-D20E-4FC5-8065-E678FFE36587}">
      <dsp:nvSpPr>
        <dsp:cNvPr id="7" name="圆角矩形 6"/>
        <dsp:cNvSpPr/>
      </dsp:nvSpPr>
      <dsp:spPr bwMode="white">
        <a:xfrm>
          <a:off x="0" y="4065893"/>
          <a:ext cx="6628804" cy="912495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2">
            <a:hueOff val="-1500000"/>
            <a:satOff val="-83921"/>
            <a:lumOff val="8627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37160" tIns="137160" rIns="137160" bIns="137160" anchor="ctr"/>
        <a:lstStyle>
          <a:lvl1pPr algn="l">
            <a:defRPr sz="36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rPr>
            <a:t>GE</a:t>
          </a:r>
          <a:r>
            <a:rPr lang="zh-CN" altLang="en-US" b="1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rPr>
            <a:t>卓别林</a:t>
          </a:r>
          <a:r>
            <a:rPr lang="zh-CN" altLang="en-US" b="1" dirty="0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+mn-ea"/>
            </a:rPr>
            <a:t>有限</a:t>
          </a:r>
          <a:r>
            <a:rPr lang="zh-CN" altLang="en-US" b="1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rPr>
            <a:t>公司简介</a:t>
          </a:r>
          <a:endParaRPr lang="zh-CN" altLang="en-US" b="1">
            <a:latin typeface="Heiti SC Medium" panose="02000000000000000000" charset="-122"/>
            <a:ea typeface="Heiti SC Medium" panose="02000000000000000000" charset="-122"/>
            <a:cs typeface="Heiti SC Medium" panose="02000000000000000000" charset="-122"/>
          </a:endParaRPr>
        </a:p>
      </dsp:txBody>
      <dsp:txXfrm>
        <a:off x="0" y="4065893"/>
        <a:ext cx="6628804" cy="9124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079066" cy="3178089"/>
        <a:chOff x="0" y="0"/>
        <a:chExt cx="6079066" cy="3178089"/>
      </a:xfrm>
    </dsp:grpSpPr>
    <dsp:sp modelId="{399EE7A4-B80A-4ABC-B822-1126028BF85E}">
      <dsp:nvSpPr>
        <dsp:cNvPr id="3" name="圆角矩形 2"/>
        <dsp:cNvSpPr/>
      </dsp:nvSpPr>
      <dsp:spPr bwMode="white">
        <a:xfrm>
          <a:off x="0" y="68499"/>
          <a:ext cx="6079066" cy="55753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3820" tIns="83820" rIns="83820" bIns="83820" anchor="ctr"/>
        <a:lstStyle>
          <a:lvl1pPr algn="l">
            <a:defRPr sz="22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rPr>
            <a:t>原矿 / 精矿</a:t>
          </a:r>
          <a:endParaRPr lang="zh-CN" altLang="en-US">
            <a:latin typeface="Heiti SC Light" panose="02000000000000000000" charset="-122"/>
            <a:ea typeface="Heiti SC Light" panose="02000000000000000000" charset="-122"/>
            <a:cs typeface="Heiti SC Light" panose="02000000000000000000" charset="-122"/>
          </a:endParaRPr>
        </a:p>
      </dsp:txBody>
      <dsp:txXfrm>
        <a:off x="0" y="68499"/>
        <a:ext cx="6079066" cy="557530"/>
      </dsp:txXfrm>
    </dsp:sp>
    <dsp:sp modelId="{0FA2DFE2-D436-4B8D-B5D1-3A52B39F14E4}">
      <dsp:nvSpPr>
        <dsp:cNvPr id="4" name="圆角矩形 3"/>
        <dsp:cNvSpPr/>
      </dsp:nvSpPr>
      <dsp:spPr bwMode="white">
        <a:xfrm>
          <a:off x="0" y="689389"/>
          <a:ext cx="6079066" cy="55753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3820" tIns="83820" rIns="83820" bIns="83820" anchor="ctr"/>
        <a:lstStyle>
          <a:lvl1pPr algn="l">
            <a:defRPr sz="22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Heiti SC Light" panose="02000000000000000000" charset="-122"/>
              <a:ea typeface="Heiti SC Light" panose="02000000000000000000" charset="-122"/>
            </a:rPr>
            <a:t>回收</a:t>
          </a:r>
          <a:endParaRPr lang="zh-CN" altLang="en-US">
            <a:latin typeface="Heiti SC Light" panose="02000000000000000000" charset="-122"/>
            <a:ea typeface="Heiti SC Light" panose="02000000000000000000" charset="-122"/>
          </a:endParaRPr>
        </a:p>
      </dsp:txBody>
      <dsp:txXfrm>
        <a:off x="0" y="689389"/>
        <a:ext cx="6079066" cy="557530"/>
      </dsp:txXfrm>
    </dsp:sp>
    <dsp:sp modelId="{0FD3BAF3-6B77-4F78-ABD9-158AE6FEC1C6}">
      <dsp:nvSpPr>
        <dsp:cNvPr id="5" name="圆角矩形 4"/>
        <dsp:cNvSpPr/>
      </dsp:nvSpPr>
      <dsp:spPr bwMode="white">
        <a:xfrm>
          <a:off x="0" y="1310280"/>
          <a:ext cx="6079066" cy="55753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3820" tIns="83820" rIns="83820" bIns="83820" anchor="ctr"/>
        <a:lstStyle>
          <a:lvl1pPr algn="l">
            <a:defRPr sz="22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rPr>
            <a:t>分离 / 高纯稀土氧化物</a:t>
          </a:r>
          <a:endParaRPr lang="zh-CN" altLang="en-US">
            <a:latin typeface="Heiti SC Light" panose="02000000000000000000" charset="-122"/>
            <a:ea typeface="Heiti SC Light" panose="02000000000000000000" charset="-122"/>
            <a:cs typeface="Heiti SC Light" panose="02000000000000000000" charset="-122"/>
          </a:endParaRPr>
        </a:p>
      </dsp:txBody>
      <dsp:txXfrm>
        <a:off x="0" y="1310280"/>
        <a:ext cx="6079066" cy="557530"/>
      </dsp:txXfrm>
    </dsp:sp>
    <dsp:sp modelId="{BA30DF83-59D5-4A17-A814-F70DC47BF68C}">
      <dsp:nvSpPr>
        <dsp:cNvPr id="6" name="圆角矩形 5"/>
        <dsp:cNvSpPr/>
      </dsp:nvSpPr>
      <dsp:spPr bwMode="white">
        <a:xfrm>
          <a:off x="0" y="1931170"/>
          <a:ext cx="6079066" cy="55753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3820" tIns="83820" rIns="83820" bIns="83820" anchor="ctr"/>
        <a:lstStyle>
          <a:lvl1pPr algn="l">
            <a:defRPr sz="22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Heiti SC Light" panose="02000000000000000000" charset="-122"/>
              <a:ea typeface="Heiti SC Light" panose="02000000000000000000" charset="-122"/>
            </a:rPr>
            <a:t>金属化</a:t>
          </a:r>
          <a:endParaRPr lang="zh-CN" altLang="en-US">
            <a:latin typeface="Heiti SC Light" panose="02000000000000000000" charset="-122"/>
            <a:ea typeface="Heiti SC Light" panose="02000000000000000000" charset="-122"/>
          </a:endParaRPr>
        </a:p>
      </dsp:txBody>
      <dsp:txXfrm>
        <a:off x="0" y="1931170"/>
        <a:ext cx="6079066" cy="557530"/>
      </dsp:txXfrm>
    </dsp:sp>
    <dsp:sp modelId="{BEA89AAB-A743-4E39-B5E9-B76B8A13D77E}">
      <dsp:nvSpPr>
        <dsp:cNvPr id="7" name="圆角矩形 6"/>
        <dsp:cNvSpPr/>
      </dsp:nvSpPr>
      <dsp:spPr bwMode="white">
        <a:xfrm>
          <a:off x="0" y="2552060"/>
          <a:ext cx="6079066" cy="55753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3820" tIns="83820" rIns="83820" bIns="83820" anchor="ctr"/>
        <a:lstStyle>
          <a:lvl1pPr algn="l">
            <a:defRPr sz="22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latin typeface="Heiti SC Light" panose="02000000000000000000" charset="-122"/>
              <a:ea typeface="Heiti SC Light" panose="02000000000000000000" charset="-122"/>
            </a:rPr>
            <a:t>永磁体</a:t>
          </a:r>
          <a:endParaRPr lang="zh-CN" altLang="en-US">
            <a:latin typeface="Heiti SC Light" panose="02000000000000000000" charset="-122"/>
            <a:ea typeface="Heiti SC Light" panose="02000000000000000000" charset="-122"/>
          </a:endParaRPr>
        </a:p>
      </dsp:txBody>
      <dsp:txXfrm>
        <a:off x="0" y="2552060"/>
        <a:ext cx="6079066" cy="557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00869D3-DA1A-4060-B665-2048C820456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FF447AD-D1B7-44EF-87EA-10EAE2E79FD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MP SEG.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447AD-D1B7-44EF-87EA-10EAE2E79FD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MP Production Update</a:t>
            </a:r>
            <a:endParaRPr lang="en-US" dirty="0"/>
          </a:p>
          <a:p>
            <a:r>
              <a:rPr lang="en-US" dirty="0"/>
              <a:t>Rare Earth Salts Production Update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447AD-D1B7-44EF-87EA-10EAE2E79FD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447AD-D1B7-44EF-87EA-10EAE2E79FD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USA Rare Earths, MP Materials production in Canada, Magnesium Guys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447AD-D1B7-44EF-87EA-10EAE2E79FD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USA Rare Earths, MP Materials production in Canada, Magnesium Guys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447AD-D1B7-44EF-87EA-10EAE2E79FD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Vulcan Materials, POSCO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447AD-D1B7-44EF-87EA-10EAE2E79FD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CEDA-FF3E-42DE-BF04-1FE8F30BFCC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C93B-401E-4018-99B7-8128734717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CEDA-FF3E-42DE-BF04-1FE8F30BFCC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C93B-401E-4018-99B7-8128734717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CEDA-FF3E-42DE-BF04-1FE8F30BFCC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C93B-401E-4018-99B7-812873471710}" type="slidenum">
              <a:rPr lang="en-US" smtClean="0"/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9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9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9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9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CEDA-FF3E-42DE-BF04-1FE8F30BFCC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C93B-401E-4018-99B7-8128734717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CEDA-FF3E-42DE-BF04-1FE8F30BFCC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C93B-401E-4018-99B7-812873471710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9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9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9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9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CEDA-FF3E-42DE-BF04-1FE8F30BFCC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C93B-401E-4018-99B7-8128734717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CEDA-FF3E-42DE-BF04-1FE8F30BFCC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C93B-401E-4018-99B7-8128734717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CEDA-FF3E-42DE-BF04-1FE8F30BFCC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C93B-401E-4018-99B7-8128734717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CEDA-FF3E-42DE-BF04-1FE8F30BFCC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C93B-401E-4018-99B7-8128734717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CEDA-FF3E-42DE-BF04-1FE8F30BFCC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C93B-401E-4018-99B7-8128734717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CEDA-FF3E-42DE-BF04-1FE8F30BFCC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C93B-401E-4018-99B7-8128734717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CEDA-FF3E-42DE-BF04-1FE8F30BFCC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C93B-401E-4018-99B7-8128734717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CEDA-FF3E-42DE-BF04-1FE8F30BFCC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C93B-401E-4018-99B7-8128734717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CEDA-FF3E-42DE-BF04-1FE8F30BFCC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C93B-401E-4018-99B7-8128734717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CEDA-FF3E-42DE-BF04-1FE8F30BFCC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C93B-401E-4018-99B7-8128734717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CEDA-FF3E-42DE-BF04-1FE8F30BFCC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C93B-401E-4018-99B7-8128734717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5CEDA-FF3E-42DE-BF04-1FE8F30BFCC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B1C93B-401E-4018-99B7-81287347171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8" Type="http://schemas.openxmlformats.org/officeDocument/2006/relationships/image" Target="../media/image8.png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3.svg"/><Relationship Id="rId12" Type="http://schemas.openxmlformats.org/officeDocument/2006/relationships/image" Target="../media/image12.png"/><Relationship Id="rId11" Type="http://schemas.openxmlformats.org/officeDocument/2006/relationships/image" Target="../media/image11.svg"/><Relationship Id="rId10" Type="http://schemas.openxmlformats.org/officeDocument/2006/relationships/image" Target="../media/image10.png"/><Relationship Id="rId1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jpeg"/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6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6.jpeg"/><Relationship Id="rId7" Type="http://schemas.openxmlformats.org/officeDocument/2006/relationships/image" Target="../media/image45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tellite view of Earth"/>
          <p:cNvPicPr>
            <a:picLocks noChangeAspect="1"/>
          </p:cNvPicPr>
          <p:nvPr/>
        </p:nvPicPr>
        <p:blipFill>
          <a:blip r:embed="rId1"/>
          <a:srcRect l="20858" r="20142"/>
          <a:stretch>
            <a:fillRect/>
          </a:stretch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7460" y="1056640"/>
            <a:ext cx="4453890" cy="23723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sz="3800">
                <a:latin typeface="Heiti SC Light" panose="02000000000000000000" charset="-122"/>
                <a:ea typeface="Heiti SC Light" panose="02000000000000000000" charset="-122"/>
              </a:rPr>
              <a:t>北美重稀土供应链</a:t>
            </a:r>
            <a:endParaRPr lang="zh-CN" altLang="en-US" sz="3800">
              <a:latin typeface="Heiti SC Light" panose="02000000000000000000" charset="-122"/>
              <a:ea typeface="Heiti SC Light" panose="02000000000000000000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3940" y="4050665"/>
            <a:ext cx="4900930" cy="1096645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美国</a:t>
            </a:r>
            <a:r>
              <a:rPr lang="en-US" altLang="zh-CN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GE</a:t>
            </a:r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卓别林有限公司</a:t>
            </a:r>
            <a:r>
              <a:rPr 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（</a:t>
            </a:r>
            <a:r>
              <a:rPr 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GE Chaplin Inc.</a:t>
            </a:r>
            <a:r>
              <a:rPr 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）</a:t>
            </a:r>
            <a:endParaRPr lang="en-US" dirty="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山伯</a:t>
            </a:r>
            <a:r>
              <a:rPr lang="en-US" altLang="zh-CN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 </a:t>
            </a:r>
            <a:r>
              <a:rPr 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（</a:t>
            </a:r>
            <a:r>
              <a:rPr 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Melvin Hill</a:t>
            </a:r>
            <a:r>
              <a:rPr 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）</a:t>
            </a:r>
            <a:endParaRPr lang="en-US" dirty="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</a:rPr>
              <a:t>美国</a:t>
            </a:r>
            <a:r>
              <a:rPr lang="zh-CN" altLang="en-US" b="1">
                <a:latin typeface="Heiti SC Medium" panose="02000000000000000000" charset="-122"/>
                <a:ea typeface="Heiti SC Medium" panose="02000000000000000000" charset="-122"/>
                <a:sym typeface="+mn-ea"/>
              </a:rPr>
              <a:t>政府举措概览</a:t>
            </a:r>
            <a:endParaRPr lang="zh-CN" altLang="en-US" b="1">
              <a:latin typeface="Heiti SC Medium" panose="02000000000000000000" charset="-122"/>
              <a:ea typeface="Heiti SC Medium" panose="02000000000000000000" charset="-122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特朗普 </a:t>
            </a:r>
            <a:r>
              <a:rPr lang="en-US" altLang="zh-CN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vs </a:t>
            </a:r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拜登：针对同一问题的不同路径</a:t>
            </a:r>
            <a:endParaRPr lang="zh-CN" altLang="en-US" b="1" dirty="0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endParaRPr>
          </a:p>
          <a:p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美国政府资金支持举措</a:t>
            </a:r>
            <a:endParaRPr lang="zh-CN" altLang="en-US" b="1" dirty="0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endParaRPr>
          </a:p>
          <a:p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美国政府政策举措</a:t>
            </a:r>
            <a:endParaRPr lang="zh-CN" altLang="en-US" b="1" dirty="0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734" y="609600"/>
            <a:ext cx="4064438" cy="13208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sz="4000" b="1" dirty="0">
                <a:latin typeface="Heiti SC Medium" panose="02000000000000000000" charset="-122"/>
                <a:ea typeface="Heiti SC Medium" panose="02000000000000000000" charset="-122"/>
                <a:sym typeface="+mn-ea"/>
              </a:rPr>
              <a:t>美国</a:t>
            </a:r>
            <a:r>
              <a:rPr lang="zh-CN" altLang="en-US" sz="4000" b="1">
                <a:latin typeface="Heiti SC Medium" panose="02000000000000000000" charset="-122"/>
                <a:ea typeface="Heiti SC Medium" panose="02000000000000000000" charset="-122"/>
                <a:sym typeface="+mn-ea"/>
              </a:rPr>
              <a:t>政府举措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特朗普 </a:t>
            </a:r>
            <a:r>
              <a:rPr lang="en-US" altLang="zh-CN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vs </a:t>
            </a:r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拜登：针对同一问题的不同路径</a:t>
            </a:r>
            <a:endParaRPr lang="zh-CN" altLang="en-US" b="1" dirty="0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endParaRPr>
          </a:p>
          <a:p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美国政府资金支持举措</a:t>
            </a:r>
            <a:endParaRPr lang="zh-CN" altLang="en-US" b="1" dirty="0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endParaRPr>
          </a:p>
          <a:p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美国政府政策举措</a:t>
            </a:r>
            <a:endParaRPr lang="zh-CN" altLang="en-US" b="1" dirty="0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" r="-2" b="4553"/>
          <a:stretch>
            <a:fillRect/>
          </a:stretch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2" name="Isosceles Triangle 4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美国</a:t>
            </a:r>
            <a:r>
              <a:rPr lang="zh-CN" altLang="en-US" b="1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政府举措</a:t>
            </a:r>
            <a:r>
              <a:rPr lang="en-US" altLang="zh-CN" b="1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：</a:t>
            </a:r>
            <a:br>
              <a:rPr 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</a:br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拜登</a:t>
            </a:r>
            <a:r>
              <a:rPr 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 vs </a:t>
            </a:r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特朗普</a:t>
            </a:r>
            <a:endParaRPr lang="zh-CN" altLang="en-US" b="1" dirty="0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4" y="3636038"/>
            <a:ext cx="6881057" cy="26123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特朗普模式（</a:t>
            </a:r>
            <a:r>
              <a:rPr lang="en-US" altLang="zh-CN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Trump Model）</a:t>
            </a:r>
            <a:endParaRPr lang="en-US" altLang="zh-CN" b="1" dirty="0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endParaRPr>
          </a:p>
          <a:p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以项目融资为核心驱动的结构</a:t>
            </a:r>
            <a:r>
              <a:rPr 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 </a:t>
            </a:r>
            <a:endParaRPr lang="en-US" b="1" dirty="0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endParaRPr>
          </a:p>
          <a:p>
            <a:r>
              <a:rPr 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 </a:t>
            </a:r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主要工具包括：</a:t>
            </a:r>
            <a:endParaRPr lang="zh-CN" altLang="en-US" b="1" dirty="0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endParaRPr>
          </a:p>
          <a:p>
            <a:pPr lvl="1"/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政府贷款（</a:t>
            </a:r>
            <a:r>
              <a:rPr lang="en-US" altLang="zh-CN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OSC）</a:t>
            </a:r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及</a:t>
            </a:r>
            <a:r>
              <a:rPr lang="en-US" altLang="zh-CN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（EXIM）</a:t>
            </a:r>
            <a:endParaRPr lang="en-US" altLang="zh-CN" dirty="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lvl="1"/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股权参与 / 认股权证</a:t>
            </a:r>
            <a:endParaRPr lang="zh-CN" altLang="en-US" dirty="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lvl="1"/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长期承购协议</a:t>
            </a:r>
            <a:r>
              <a:rPr 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 </a:t>
            </a:r>
            <a:endParaRPr lang="en-US" dirty="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lvl="1"/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价格底线机制 / 需求保障</a:t>
            </a:r>
            <a:r>
              <a:rPr 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 </a:t>
            </a:r>
            <a:endParaRPr lang="en-US" dirty="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该模式旨在</a:t>
            </a:r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Light" panose="02000000000000000000" charset="-122"/>
              </a:rPr>
              <a:t>撬动私人债务资本及机构投资资金</a:t>
            </a:r>
            <a:r>
              <a:rPr 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 </a:t>
            </a:r>
            <a:endParaRPr lang="en-US" dirty="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强调</a:t>
            </a:r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资金 → 生产 → 收入</a:t>
            </a:r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之间的直接联动机制</a:t>
            </a:r>
            <a:endParaRPr lang="zh-CN" altLang="en-US" dirty="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endParaRPr lang="en-US" dirty="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</p:txBody>
      </p:sp>
      <p:pic>
        <p:nvPicPr>
          <p:cNvPr id="5" name="图片 4" descr="P21.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175" y="1930400"/>
            <a:ext cx="8263255" cy="14662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428" y="390144"/>
            <a:ext cx="8596668" cy="1320800"/>
          </a:xfrm>
        </p:spPr>
        <p:txBody>
          <a:bodyPr/>
          <a:lstStyle/>
          <a:p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美国</a:t>
            </a:r>
            <a:r>
              <a:rPr lang="zh-CN" altLang="en-US" b="1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政府举措</a:t>
            </a:r>
            <a:r>
              <a:rPr lang="en-US" altLang="zh-CN" b="1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：</a:t>
            </a:r>
            <a:br>
              <a:rPr lang="en-US" dirty="0"/>
            </a:br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</a:rPr>
              <a:t>政府资助</a:t>
            </a:r>
            <a:endParaRPr lang="zh-CN" altLang="en-US" b="1" dirty="0">
              <a:latin typeface="Heiti SC Medium" panose="02000000000000000000" charset="-122"/>
              <a:ea typeface="Heiti SC Medium" panose="02000000000000000000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812" y="1857375"/>
            <a:ext cx="9105900" cy="3829050"/>
          </a:xfrm>
          <a:prstGeom prst="rect">
            <a:avLst/>
          </a:prstGeom>
        </p:spPr>
      </p:pic>
      <p:pic>
        <p:nvPicPr>
          <p:cNvPr id="3" name="图片 2" descr="P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95" y="1857375"/>
            <a:ext cx="9121140" cy="38773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美国</a:t>
            </a:r>
            <a:r>
              <a:rPr lang="zh-CN" altLang="en-US" b="1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政府举措</a:t>
            </a:r>
            <a:r>
              <a:rPr lang="en-US" altLang="zh-CN" b="1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：</a:t>
            </a:r>
            <a:br>
              <a:rPr lang="zh-CN" altLang="en-US" b="1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</a:br>
            <a:r>
              <a:rPr lang="zh-CN" altLang="en-US" b="1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政策</a:t>
            </a:r>
            <a:endParaRPr lang="zh-CN" altLang="en-US" b="1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价格底线与收入支持机制</a:t>
            </a:r>
            <a:endParaRPr lang="zh-CN" altLang="en-US" dirty="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承购协议作为政策工具</a:t>
            </a:r>
            <a:endParaRPr lang="zh-CN" altLang="en-US" dirty="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关税与贸易壁垒</a:t>
            </a:r>
            <a:endParaRPr lang="zh-CN" altLang="en-US" dirty="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“项目金库”（</a:t>
            </a:r>
            <a:r>
              <a:rPr lang="en-US" altLang="zh-CN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Project Vault）/ </a:t>
            </a:r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战略项目优先排序</a:t>
            </a:r>
            <a:endParaRPr lang="zh-CN" altLang="en-US" dirty="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北美生产概览</a:t>
            </a:r>
            <a:r>
              <a:rPr lang="en-US" altLang="zh-CN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：</a:t>
            </a:r>
            <a:br>
              <a:rPr 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</a:br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关键环节</a:t>
            </a:r>
            <a:endParaRPr lang="zh-CN" altLang="en-US" b="1" dirty="0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endParaRPr>
          </a:p>
        </p:txBody>
      </p:sp>
      <p:graphicFrame>
        <p:nvGraphicFramePr>
          <p:cNvPr id="15" name="Content Placeholder 2"/>
          <p:cNvGraphicFramePr>
            <a:graphicFrameLocks noGrp="1"/>
          </p:cNvGraphicFramePr>
          <p:nvPr>
            <p:ph idx="1"/>
          </p:nvPr>
        </p:nvGraphicFramePr>
        <p:xfrm>
          <a:off x="677334" y="2970643"/>
          <a:ext cx="6079066" cy="3178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5" name="Graphic 4" descr="Raw Materials with solid fill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0544" y="2004291"/>
            <a:ext cx="785091" cy="785091"/>
          </a:xfrm>
          <a:prstGeom prst="rect">
            <a:avLst/>
          </a:prstGeom>
        </p:spPr>
      </p:pic>
      <p:pic>
        <p:nvPicPr>
          <p:cNvPr id="7" name="Graphic 6" descr="Factory outlin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17281" y="2004290"/>
            <a:ext cx="785091" cy="785091"/>
          </a:xfrm>
          <a:prstGeom prst="rect">
            <a:avLst/>
          </a:prstGeom>
        </p:spPr>
      </p:pic>
      <p:pic>
        <p:nvPicPr>
          <p:cNvPr id="9" name="Graphic 8" descr="Magnet outlin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80064" y="1973118"/>
            <a:ext cx="914400" cy="914400"/>
          </a:xfrm>
          <a:prstGeom prst="rect">
            <a:avLst/>
          </a:prstGeom>
        </p:spPr>
      </p:pic>
      <p:pic>
        <p:nvPicPr>
          <p:cNvPr id="11" name="Graphic 10" descr="Gold bars outlin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34018" y="1997363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rcRect t="9333" r="355"/>
          <a:stretch>
            <a:fillRect/>
          </a:stretch>
        </p:blipFill>
        <p:spPr>
          <a:xfrm>
            <a:off x="0" y="5438"/>
            <a:ext cx="12192000" cy="68525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供应概览</a:t>
            </a:r>
            <a:r>
              <a:rPr lang="en-US" altLang="zh-CN" b="1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：</a:t>
            </a:r>
            <a:br>
              <a:rPr 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</a:br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回收</a:t>
            </a:r>
            <a:endParaRPr lang="zh-CN" altLang="en-US" b="1" dirty="0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8"/>
            <a:ext cx="8596668" cy="2365507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</a:rPr>
              <a:t>永磁体回收</a:t>
            </a:r>
            <a:endParaRPr lang="zh-CN" altLang="en-US" b="1" dirty="0">
              <a:latin typeface="Heiti SC Medium" panose="02000000000000000000" charset="-122"/>
              <a:ea typeface="Heiti SC Medium" panose="02000000000000000000" charset="-122"/>
            </a:endParaRPr>
          </a:p>
          <a:p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</a:rPr>
              <a:t>其他含稀土废料回收</a:t>
            </a:r>
            <a:endParaRPr lang="zh-CN" altLang="en-US" b="1" dirty="0">
              <a:latin typeface="Heiti SC Medium" panose="02000000000000000000" charset="-122"/>
              <a:ea typeface="Heiti SC Medium" panose="02000000000000000000" charset="-122"/>
            </a:endParaRPr>
          </a:p>
          <a:p>
            <a:pPr lvl="1"/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</a:rPr>
              <a:t>荧光灯粉</a:t>
            </a:r>
            <a:endParaRPr lang="zh-CN" altLang="en-US" b="1" dirty="0">
              <a:latin typeface="Heiti SC Medium" panose="02000000000000000000" charset="-122"/>
              <a:ea typeface="Heiti SC Medium" panose="02000000000000000000" charset="-122"/>
            </a:endParaRPr>
          </a:p>
          <a:p>
            <a:pPr lvl="1"/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</a:rPr>
              <a:t>陶瓷涂层</a:t>
            </a:r>
            <a:endParaRPr lang="zh-CN" altLang="en-US" b="1" dirty="0">
              <a:latin typeface="Heiti SC Medium" panose="02000000000000000000" charset="-122"/>
              <a:ea typeface="Heiti SC Medium" panose="02000000000000000000" charset="-122"/>
            </a:endParaRPr>
          </a:p>
          <a:p>
            <a:pPr lvl="1"/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</a:rPr>
              <a:t>废催化剂</a:t>
            </a:r>
            <a:endParaRPr lang="zh-CN" altLang="en-US" b="1" dirty="0">
              <a:latin typeface="Heiti SC Medium" panose="02000000000000000000" charset="-122"/>
              <a:ea typeface="Heiti SC Medium" panose="02000000000000000000" charset="-122"/>
            </a:endParaRPr>
          </a:p>
          <a:p>
            <a:pPr lvl="1"/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</a:rPr>
              <a:t>其他</a:t>
            </a:r>
            <a:endParaRPr lang="zh-CN" altLang="en-US" b="1" dirty="0">
              <a:latin typeface="Heiti SC Medium" panose="02000000000000000000" charset="-122"/>
              <a:ea typeface="Heiti SC Medium" panose="02000000000000000000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2580" y="3232064"/>
            <a:ext cx="1977088" cy="891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41" y="4741742"/>
            <a:ext cx="1554546" cy="555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66" y="5754724"/>
            <a:ext cx="2382982" cy="5826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306" y="5796905"/>
            <a:ext cx="1416771" cy="719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0854" y="4123230"/>
            <a:ext cx="2235972" cy="12370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8090" y="4214866"/>
            <a:ext cx="2272595" cy="12369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8376" y="812760"/>
            <a:ext cx="914479" cy="914479"/>
          </a:xfrm>
          <a:prstGeom prst="rect">
            <a:avLst/>
          </a:prstGeom>
        </p:spPr>
      </p:pic>
      <p:pic>
        <p:nvPicPr>
          <p:cNvPr id="16" name="Picture 15" descr="A logo with a green and blue design&#10;&#10;AI-generated content may be incorrect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051" y="4092859"/>
            <a:ext cx="1435356" cy="1435356"/>
          </a:xfrm>
          <a:prstGeom prst="rect">
            <a:avLst/>
          </a:prstGeom>
        </p:spPr>
      </p:pic>
      <p:pic>
        <p:nvPicPr>
          <p:cNvPr id="18" name="Picture 17" descr="A blue background with white text&#10;&#10;AI-generated content may be incorrect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26" y="3273811"/>
            <a:ext cx="1102701" cy="825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072" y="3264770"/>
            <a:ext cx="988613" cy="9500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1999" y="5691147"/>
            <a:ext cx="2598869" cy="74253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rcRect t="14028"/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供应概览</a:t>
            </a:r>
            <a:r>
              <a:rPr lang="en-US" altLang="zh-CN" b="1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：</a:t>
            </a:r>
            <a:br>
              <a:rPr 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</a:br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分离</a:t>
            </a:r>
            <a:endParaRPr lang="zh-CN" altLang="en-US" b="1" dirty="0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17558"/>
            <a:ext cx="8596668" cy="3772513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u="sng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已投运</a:t>
            </a:r>
            <a:r>
              <a:rPr lang="en-US" altLang="zh-CN" b="1" u="sng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 </a:t>
            </a:r>
            <a:r>
              <a:rPr lang="en-US" b="1" u="sng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						             1-2</a:t>
            </a:r>
            <a:r>
              <a:rPr lang="zh-CN" altLang="en-US" b="1" u="sng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年</a:t>
            </a:r>
            <a:r>
              <a:rPr lang="en-US" altLang="zh-CN" b="1" u="sng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  </a:t>
            </a:r>
            <a:r>
              <a:rPr lang="en-US" b="1" u="sng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    						   2-3</a:t>
            </a:r>
            <a:r>
              <a:rPr lang="zh-CN" altLang="en-US" b="1" u="sng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年</a:t>
            </a:r>
            <a:endParaRPr lang="en-US" b="1" u="sng" dirty="0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endParaRPr>
          </a:p>
          <a:p>
            <a:pPr marL="0" indent="0">
              <a:buNone/>
            </a:pPr>
            <a:endParaRPr lang="en-US" b="1" dirty="0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endParaRPr>
          </a:p>
          <a:p>
            <a:pPr marL="0" indent="0">
              <a:buNone/>
            </a:pPr>
            <a:endParaRPr lang="en-US" b="1" dirty="0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endParaRPr>
          </a:p>
          <a:p>
            <a:pPr marL="0" indent="0">
              <a:buNone/>
            </a:pPr>
            <a:endParaRPr lang="en-US" b="1" dirty="0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endParaRPr>
          </a:p>
          <a:p>
            <a:pPr marL="0" indent="0">
              <a:buNone/>
            </a:pPr>
            <a:endParaRPr lang="en-US" b="1" dirty="0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58686" y="1143948"/>
            <a:ext cx="786452" cy="7864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767" y="4881366"/>
            <a:ext cx="1253458" cy="6516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728" y="3779094"/>
            <a:ext cx="783927" cy="7839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3330578"/>
            <a:ext cx="1637354" cy="897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229" y="5586225"/>
            <a:ext cx="1163576" cy="6516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2933" y="2783296"/>
            <a:ext cx="1380500" cy="3892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0973" y="3199540"/>
            <a:ext cx="1025256" cy="468200"/>
          </a:xfrm>
          <a:prstGeom prst="rect">
            <a:avLst/>
          </a:prstGeom>
        </p:spPr>
      </p:pic>
      <p:pic>
        <p:nvPicPr>
          <p:cNvPr id="17" name="Picture 16" descr="A black background with white text&#10;&#10;Description automatically generate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39" y="6312020"/>
            <a:ext cx="1163075" cy="3217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365" y="4227610"/>
            <a:ext cx="783926" cy="503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9381" y="4350642"/>
            <a:ext cx="856526" cy="8565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</a:rPr>
              <a:t>免责声明：</a:t>
            </a:r>
            <a:endParaRPr lang="zh-CN" altLang="en-US" dirty="0">
              <a:latin typeface="Heiti SC Light" panose="02000000000000000000" charset="-122"/>
              <a:ea typeface="Heiti SC Light" panose="02000000000000000000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本分析中除历史事实陈述外，所有涉及未来市场发展、政府行动及相关事件的内容均为前瞻性陈述。</a:t>
            </a:r>
            <a:r>
              <a:rPr lang="en-US" altLang="zh-CN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GE</a:t>
            </a:r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卓别林有限公司</a:t>
            </a:r>
            <a:r>
              <a:rPr lang="en-US" altLang="zh-CN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（ GE Chaplin Inc.）</a:t>
            </a:r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认为，此类前瞻性陈述所依据的预期与假设具有合理性，但不构成对未来业绩的保证。由于政府政策变化、新型稀土技术或替代材料的发展，或其他经济环境的变化，实际结果可能与前瞻性陈述存在差异。本报告经</a:t>
            </a:r>
            <a:r>
              <a:rPr lang="en-US" altLang="zh-CN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GE</a:t>
            </a:r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卓别林有限公司</a:t>
            </a:r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授权发布，但不构成投资建议</a:t>
            </a:r>
            <a:r>
              <a:rPr lang="en-US" altLang="zh-CN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。</a:t>
            </a:r>
            <a:r>
              <a:rPr lang="en-US" altLang="zh-CN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GE</a:t>
            </a:r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卓别林有限公司</a:t>
            </a:r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不对因投资稀土行业（包括但不限于大宗商品及上市公司股票）所造成的任何损失承担责任。有意投资稀土行业的个人或机构应寻求具备专业经验人士的建议。本文件的阅读者需自行承担与本市场资料及信息相关的全部责任。</a:t>
            </a:r>
            <a:endParaRPr lang="zh-CN" altLang="en-US" dirty="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endParaRPr lang="en-US" dirty="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rcRect t="26800" r="185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77215" y="1957070"/>
            <a:ext cx="1489710" cy="368300"/>
          </a:xfrm>
          <a:prstGeom prst="rect">
            <a:avLst/>
          </a:prstGeom>
          <a:solidFill>
            <a:srgbClr val="ECF4FA"/>
          </a:solidFill>
        </p:spPr>
        <p:txBody>
          <a:bodyPr wrap="square" rtlCol="0">
            <a:spAutoFit/>
          </a:bodyPr>
          <a:p>
            <a:pPr algn="ctr"/>
            <a:r>
              <a:rPr lang="zh-CN" altLang="en-US" b="1">
                <a:latin typeface="Heiti SC Medium" panose="02000000000000000000" charset="-122"/>
                <a:ea typeface="Heiti SC Medium" panose="02000000000000000000" charset="-122"/>
              </a:rPr>
              <a:t>公司</a:t>
            </a:r>
            <a:endParaRPr lang="zh-CN" altLang="en-US" b="1">
              <a:latin typeface="Heiti SC Medium" panose="02000000000000000000" charset="-122"/>
              <a:ea typeface="Heiti SC Medium" panose="02000000000000000000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供应概览</a:t>
            </a:r>
            <a:r>
              <a:rPr lang="en-US" altLang="zh-CN" b="1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：</a:t>
            </a:r>
            <a:br>
              <a:rPr 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</a:br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金属化</a:t>
            </a:r>
            <a:endParaRPr lang="zh-CN" altLang="en-US" b="1" dirty="0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983902" cy="3880773"/>
          </a:xfrm>
        </p:spPr>
        <p:txBody>
          <a:bodyPr>
            <a:normAutofit lnSpcReduction="20000"/>
          </a:bodyPr>
          <a:lstStyle/>
          <a:p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电解法生产（</a:t>
            </a:r>
            <a:r>
              <a:rPr lang="en-US" altLang="zh-CN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Electrolytic Production）：</a:t>
            </a:r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商业化规模已投运（</a:t>
            </a:r>
            <a:r>
              <a:rPr lang="en-US" altLang="zh-CN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DyFe）</a:t>
            </a:r>
            <a:endParaRPr lang="en-US" altLang="zh-CN" b="1" dirty="0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endParaRPr>
          </a:p>
          <a:p>
            <a:endParaRPr lang="en-US" altLang="zh-CN" b="1" dirty="0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endParaRPr>
          </a:p>
          <a:p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真空感应法（</a:t>
            </a:r>
            <a:r>
              <a:rPr lang="en-US" altLang="zh-CN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Vacuum Induction）：</a:t>
            </a:r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小规模生产已投运（</a:t>
            </a:r>
            <a:r>
              <a:rPr lang="en-US" altLang="zh-CN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Y、Sm、Dy、Tb）</a:t>
            </a:r>
            <a:endParaRPr lang="en-US" altLang="zh-CN" b="1" dirty="0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endParaRPr>
          </a:p>
          <a:p>
            <a:endParaRPr lang="en-US" altLang="zh-CN" b="1" dirty="0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endParaRPr>
          </a:p>
          <a:p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新型工艺（</a:t>
            </a:r>
            <a:r>
              <a:rPr lang="en-US" altLang="zh-CN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Novel Techniques）：</a:t>
            </a:r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处于中试规模运行阶段</a:t>
            </a:r>
            <a:endParaRPr lang="zh-CN" altLang="en-US" b="1" dirty="0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endParaRPr>
          </a:p>
          <a:p>
            <a:endParaRPr lang="en-US" altLang="zh-CN" b="1" dirty="0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endParaRPr>
          </a:p>
          <a:p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高纯稀土金属（升华法，</a:t>
            </a:r>
            <a:r>
              <a:rPr lang="en-US" altLang="zh-CN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High Purity REMs - Sublimed）：</a:t>
            </a:r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研发阶段（</a:t>
            </a:r>
            <a:r>
              <a:rPr lang="en-US" altLang="zh-CN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R&amp;D）</a:t>
            </a:r>
            <a:endParaRPr lang="en-US" altLang="zh-CN" b="1" dirty="0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06106" y="1083439"/>
            <a:ext cx="914479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A map of the united states&#10;&#10;AI-generated content may be incorrect.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783" y="0"/>
            <a:ext cx="1300178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14176" y="459306"/>
            <a:ext cx="13001783" cy="1320800"/>
          </a:xfrm>
          <a:solidFill>
            <a:schemeClr val="bg1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		</a:t>
            </a:r>
            <a:r>
              <a:rPr lang="zh-CN" altLang="en-US" b="1" dirty="0">
                <a:solidFill>
                  <a:schemeClr val="tx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北美生产概览</a:t>
            </a:r>
            <a:r>
              <a:rPr lang="en-US" altLang="zh-CN" b="1" dirty="0">
                <a:solidFill>
                  <a:schemeClr val="tx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：</a:t>
            </a:r>
            <a:br>
              <a:rPr lang="en-US" b="1" dirty="0">
                <a:solidFill>
                  <a:schemeClr val="tx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</a:br>
            <a:r>
              <a:rPr lang="en-US" b="1" dirty="0">
                <a:solidFill>
                  <a:schemeClr val="tx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		</a:t>
            </a:r>
            <a:r>
              <a:rPr lang="zh-CN" altLang="en-US" b="1" dirty="0">
                <a:solidFill>
                  <a:schemeClr val="tx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永磁体</a:t>
            </a:r>
            <a:endParaRPr lang="zh-CN" altLang="en-US" b="1" dirty="0">
              <a:solidFill>
                <a:schemeClr val="tx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426" y="5149269"/>
            <a:ext cx="872580" cy="482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887" y="662466"/>
            <a:ext cx="914479" cy="914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570" y="4145671"/>
            <a:ext cx="557461" cy="5574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26" y="6078290"/>
            <a:ext cx="701395" cy="482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0758" y="2418735"/>
            <a:ext cx="671827" cy="2851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5782" y="4414456"/>
            <a:ext cx="682171" cy="253607"/>
          </a:xfrm>
          <a:prstGeom prst="rect">
            <a:avLst/>
          </a:prstGeom>
        </p:spPr>
      </p:pic>
      <p:pic>
        <p:nvPicPr>
          <p:cNvPr id="18" name="Picture 17" descr="A blue and green logo&#10;&#10;AI-generated content may be incorrect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366" y="4898853"/>
            <a:ext cx="500832" cy="50083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</a:rPr>
              <a:t>结论</a:t>
            </a:r>
            <a:endParaRPr lang="zh-CN" altLang="en-US" dirty="0">
              <a:latin typeface="Heiti SC Light" panose="02000000000000000000" charset="-122"/>
              <a:ea typeface="Heiti SC Light" panose="02000000000000000000" charset="-12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571653"/>
            <a:ext cx="8869002" cy="4464937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</a:rPr>
              <a:t>需求</a:t>
            </a:r>
            <a:r>
              <a:rPr lang="en-US" altLang="zh-CN" b="1" dirty="0">
                <a:latin typeface="Heiti SC Medium" panose="02000000000000000000" charset="-122"/>
                <a:ea typeface="Heiti SC Medium" panose="02000000000000000000" charset="-122"/>
              </a:rPr>
              <a:t>：</a:t>
            </a:r>
            <a:endParaRPr lang="en-US" b="1" dirty="0">
              <a:latin typeface="Heiti SC Medium" panose="02000000000000000000" charset="-122"/>
              <a:ea typeface="Heiti SC Medium" panose="02000000000000000000" charset="-122"/>
            </a:endParaRPr>
          </a:p>
          <a:p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</a:rPr>
              <a:t>供应</a:t>
            </a:r>
            <a:r>
              <a:rPr lang="en-US" altLang="zh-CN" b="1" dirty="0">
                <a:latin typeface="Heiti SC Medium" panose="02000000000000000000" charset="-122"/>
                <a:ea typeface="Heiti SC Medium" panose="02000000000000000000" charset="-122"/>
              </a:rPr>
              <a:t>：</a:t>
            </a:r>
            <a:endParaRPr lang="en-US" b="1" dirty="0">
              <a:latin typeface="Heiti SC Medium" panose="02000000000000000000" charset="-122"/>
              <a:ea typeface="Heiti SC Medium" panose="02000000000000000000" charset="-122"/>
            </a:endParaRPr>
          </a:p>
          <a:p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</a:rPr>
              <a:t>国内发展</a:t>
            </a:r>
            <a:r>
              <a:rPr lang="en-US" altLang="zh-CN" b="1" dirty="0">
                <a:latin typeface="Heiti SC Medium" panose="02000000000000000000" charset="-122"/>
                <a:ea typeface="Heiti SC Medium" panose="02000000000000000000" charset="-122"/>
              </a:rPr>
              <a:t>：</a:t>
            </a:r>
            <a:endParaRPr lang="en-US" altLang="zh-CN" b="1" dirty="0">
              <a:latin typeface="Heiti SC Medium" panose="02000000000000000000" charset="-122"/>
              <a:ea typeface="Heiti SC Medium" panose="02000000000000000000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背景简介</a:t>
            </a:r>
            <a:r>
              <a:rPr lang="en-US" altLang="zh-CN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：G.E.</a:t>
            </a:r>
            <a:r>
              <a:rPr lang="zh-CN" altLang="en-US" b="1" dirty="0"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卓别林有限公司</a:t>
            </a:r>
            <a:endParaRPr lang="zh-CN" altLang="en-US" b="1" dirty="0"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545" y="1814830"/>
            <a:ext cx="8972550" cy="3880485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公司总部位于美国新泽西州弗莱明顿（</a:t>
            </a:r>
            <a:r>
              <a:rPr lang="en-US" altLang="zh-CN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Flemington, NJ）</a:t>
            </a:r>
            <a:endParaRPr lang="en-US" altLang="zh-CN" dirty="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一家私营企业</a:t>
            </a:r>
            <a:endParaRPr lang="zh-CN" altLang="en-US" dirty="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成立于1988年，最初作为制造商代表/销售代理，服务于涂料、油墨、塑料及催化剂等行业。</a:t>
            </a:r>
            <a:endParaRPr lang="zh-CN" altLang="en-US" dirty="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公司于2001年进入稀土领域，业务主要聚焦美国和欧洲市场。</a:t>
            </a:r>
            <a:endParaRPr lang="zh-CN" altLang="en-US" dirty="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2019年在欧洲设立分支机构</a:t>
            </a:r>
            <a:r>
              <a:rPr lang="en-US" altLang="zh-CN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GE Chaplin BV，</a:t>
            </a:r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并完成多种稀土产品的</a:t>
            </a:r>
            <a:r>
              <a:rPr lang="en-US" altLang="zh-CN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REACH</a:t>
            </a:r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注册。</a:t>
            </a:r>
            <a:endParaRPr lang="zh-CN" altLang="en-US" dirty="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endParaRPr lang="en-US" dirty="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4567" y="5047841"/>
            <a:ext cx="1402202" cy="15363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406" y="2576472"/>
            <a:ext cx="7766936" cy="1646302"/>
          </a:xfrm>
        </p:spPr>
        <p:txBody>
          <a:bodyPr/>
          <a:lstStyle/>
          <a:p>
            <a:pPr algn="ctr"/>
            <a:r>
              <a:rPr lang="zh-CN" alt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感谢观看</a:t>
            </a:r>
            <a:r>
              <a:rPr 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!</a:t>
            </a:r>
            <a:br>
              <a:rPr lang="en-US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</a:br>
            <a:endParaRPr lang="en-US" dirty="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zh-CN" altLang="en-US" sz="4400" b="1">
                <a:latin typeface="Heiti SC Medium" panose="02000000000000000000" charset="-122"/>
                <a:ea typeface="Heiti SC Medium" panose="02000000000000000000" charset="-122"/>
              </a:rPr>
              <a:t>报告摘要</a:t>
            </a:r>
            <a:endParaRPr lang="zh-CN" altLang="en-US" sz="4400" b="1">
              <a:latin typeface="Heiti SC Medium" panose="02000000000000000000" charset="-122"/>
              <a:ea typeface="Heiti SC Medium" panose="02000000000000000000" charset="-122"/>
            </a:endParaRP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2700" y="-1651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2700" y="-1651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10000"/>
              </a:lnSpc>
            </a:pPr>
            <a:endParaRPr lang="en-US"/>
          </a:p>
        </p:txBody>
      </p:sp>
      <p:sp>
        <p:nvSpPr>
          <p:cNvPr id="14" name="Isosceles Tri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4647427" y="-1651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19" y="627592"/>
            <a:ext cx="4203045" cy="1375608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>
                <a:solidFill>
                  <a:schemeClr val="bg1"/>
                </a:solidFill>
                <a:latin typeface="Heiti SC Light" panose="02000000000000000000" charset="-122"/>
                <a:ea typeface="Heiti SC Light" panose="02000000000000000000" charset="-122"/>
              </a:rPr>
              <a:t>需求概览</a:t>
            </a:r>
            <a:endParaRPr lang="zh-CN" altLang="en-US">
              <a:solidFill>
                <a:schemeClr val="bg1"/>
              </a:solidFill>
              <a:latin typeface="Heiti SC Light" panose="02000000000000000000" charset="-122"/>
              <a:ea typeface="Heiti SC Light" panose="02000000000000000000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405" y="2144395"/>
            <a:ext cx="4852670" cy="343979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CN" altLang="en-US">
                <a:solidFill>
                  <a:schemeClr val="bg1"/>
                </a:solidFill>
              </a:rPr>
              <a:t>进口数据方法论</a:t>
            </a:r>
            <a:endParaRPr lang="zh-CN" altLang="en-US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solidFill>
                  <a:schemeClr val="bg1"/>
                </a:solidFill>
              </a:rPr>
              <a:t>数据来源：海运进口数据库</a:t>
            </a:r>
            <a:endParaRPr lang="zh-CN" altLang="en-US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solidFill>
                  <a:schemeClr val="bg1"/>
                </a:solidFill>
              </a:rPr>
              <a:t>涉及海关编码：</a:t>
            </a:r>
            <a:r>
              <a:rPr lang="en-US" altLang="zh-CN">
                <a:solidFill>
                  <a:schemeClr val="bg1"/>
                </a:solidFill>
              </a:rPr>
              <a:t>HS 2805.30、2846.90</a:t>
            </a:r>
            <a:endParaRPr lang="en-US" altLang="zh-CN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solidFill>
                  <a:schemeClr val="bg1"/>
                </a:solidFill>
              </a:rPr>
              <a:t>通过提单（</a:t>
            </a:r>
            <a:r>
              <a:rPr lang="en-US" altLang="zh-CN">
                <a:solidFill>
                  <a:schemeClr val="bg1"/>
                </a:solidFill>
              </a:rPr>
              <a:t>B/L）</a:t>
            </a:r>
            <a:r>
              <a:rPr lang="zh-CN" altLang="en-US">
                <a:solidFill>
                  <a:schemeClr val="bg1"/>
                </a:solidFill>
              </a:rPr>
              <a:t>检索，对所有单项稀土氧化物及金属进行交叉核对</a:t>
            </a:r>
            <a:endParaRPr lang="zh-CN" altLang="en-US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solidFill>
                  <a:schemeClr val="bg1"/>
                </a:solidFill>
              </a:rPr>
              <a:t>与亚洲金属（</a:t>
            </a:r>
            <a:r>
              <a:rPr lang="en-US" altLang="zh-CN">
                <a:solidFill>
                  <a:schemeClr val="bg1"/>
                </a:solidFill>
              </a:rPr>
              <a:t>AM）</a:t>
            </a:r>
            <a:r>
              <a:rPr lang="zh-CN" altLang="en-US">
                <a:solidFill>
                  <a:schemeClr val="bg1"/>
                </a:solidFill>
              </a:rPr>
              <a:t>出口数据进行交叉验证</a:t>
            </a:r>
            <a:endParaRPr lang="zh-CN" altLang="en-US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solidFill>
                  <a:schemeClr val="bg1"/>
                </a:solidFill>
              </a:rPr>
              <a:t>按行业标准规格对总稀土氧化物（</a:t>
            </a:r>
            <a:r>
              <a:rPr lang="en-US" altLang="zh-CN">
                <a:solidFill>
                  <a:schemeClr val="bg1"/>
                </a:solidFill>
              </a:rPr>
              <a:t>TREO）</a:t>
            </a:r>
            <a:r>
              <a:rPr lang="zh-CN" altLang="en-US">
                <a:solidFill>
                  <a:schemeClr val="bg1"/>
                </a:solidFill>
              </a:rPr>
              <a:t>含量进行校正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Isosceles Tri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1742996" y="399669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10000"/>
              </a:lnSpc>
            </a:pP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5797551" y="1355090"/>
          <a:ext cx="5438774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1115040" y="3202305"/>
            <a:ext cx="391160" cy="1310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13000"/>
              </a:lnSpc>
            </a:pPr>
            <a:r>
              <a:rPr lang="zh-CN" altLang="en-US" sz="1000" b="1"/>
              <a:t>钐</a:t>
            </a:r>
            <a:endParaRPr lang="zh-CN" altLang="en-US" sz="1000" b="1"/>
          </a:p>
          <a:p>
            <a:pPr indent="0" fontAlgn="auto">
              <a:lnSpc>
                <a:spcPct val="113000"/>
              </a:lnSpc>
            </a:pPr>
            <a:r>
              <a:rPr lang="zh-CN" altLang="en-US" sz="1000" b="1"/>
              <a:t>钆</a:t>
            </a:r>
            <a:endParaRPr lang="zh-CN" altLang="en-US" sz="1000" b="1"/>
          </a:p>
          <a:p>
            <a:pPr indent="0" fontAlgn="auto">
              <a:lnSpc>
                <a:spcPct val="113000"/>
              </a:lnSpc>
            </a:pPr>
            <a:r>
              <a:rPr lang="zh-CN" altLang="en-US" sz="1000" b="1"/>
              <a:t>铽</a:t>
            </a:r>
            <a:endParaRPr lang="zh-CN" altLang="en-US" sz="1000" b="1"/>
          </a:p>
          <a:p>
            <a:pPr indent="0" fontAlgn="auto">
              <a:lnSpc>
                <a:spcPct val="113000"/>
              </a:lnSpc>
            </a:pPr>
            <a:r>
              <a:rPr lang="zh-CN" altLang="en-US" sz="1000" b="1"/>
              <a:t>镝</a:t>
            </a:r>
            <a:endParaRPr lang="zh-CN" altLang="en-US" sz="1000" b="1"/>
          </a:p>
          <a:p>
            <a:pPr indent="0" fontAlgn="auto">
              <a:lnSpc>
                <a:spcPct val="113000"/>
              </a:lnSpc>
            </a:pPr>
            <a:r>
              <a:rPr lang="zh-CN" altLang="en-US" sz="1000" b="1"/>
              <a:t>镥</a:t>
            </a:r>
            <a:endParaRPr lang="zh-CN" altLang="en-US" sz="1000" b="1"/>
          </a:p>
          <a:p>
            <a:pPr indent="0" fontAlgn="auto">
              <a:lnSpc>
                <a:spcPct val="113000"/>
              </a:lnSpc>
            </a:pPr>
            <a:r>
              <a:rPr lang="zh-CN" altLang="en-US" sz="1000" b="1"/>
              <a:t>钇</a:t>
            </a:r>
            <a:endParaRPr lang="zh-CN" altLang="en-US" sz="1000" b="1"/>
          </a:p>
          <a:p>
            <a:pPr indent="0" fontAlgn="auto">
              <a:lnSpc>
                <a:spcPct val="113000"/>
              </a:lnSpc>
            </a:pPr>
            <a:r>
              <a:rPr lang="zh-CN" altLang="en-US" sz="1000" b="1"/>
              <a:t>钪</a:t>
            </a:r>
            <a:endParaRPr lang="zh-CN" altLang="en-US" sz="10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>
            <a:grpSpLocks noGrp="1" noRot="1" noChangeAspect="1" noMove="1" noResize="1" noUngrp="1"/>
          </p:cNvGrpSpPr>
          <p:nvPr/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sz="4400" b="1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需求概览</a:t>
            </a:r>
            <a:r>
              <a:rPr lang="en-US" altLang="zh-CN" sz="4400" b="1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：</a:t>
            </a:r>
            <a:br>
              <a:rPr lang="en-US" sz="4400" b="1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</a:br>
            <a:r>
              <a:rPr lang="zh-CN" altLang="en-US" sz="4400" b="1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镥</a:t>
            </a:r>
            <a:r>
              <a:rPr lang="en-US" altLang="zh-CN" sz="4400" b="1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（</a:t>
            </a:r>
            <a:r>
              <a:rPr lang="en-US" sz="4400" b="1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Lutetium）</a:t>
            </a:r>
            <a:endParaRPr lang="en-US" altLang="zh-CN" sz="4400" b="1">
              <a:solidFill>
                <a:schemeClr val="bg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endParaRPr>
          </a:p>
        </p:txBody>
      </p:sp>
      <p:sp useBgFill="1"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2"/>
          <p:cNvGraphicFramePr/>
          <p:nvPr/>
        </p:nvGraphicFramePr>
        <p:xfrm>
          <a:off x="2830049" y="163736"/>
          <a:ext cx="6057089" cy="436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>
            <a:grpSpLocks noGrp="1" noRot="1" noChangeAspect="1" noMove="1" noResize="1" noUngrp="1"/>
          </p:cNvGrpSpPr>
          <p:nvPr/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sz="4400" b="1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需求概览</a:t>
            </a:r>
            <a:r>
              <a:rPr lang="en-US" altLang="zh-CN" sz="4400" b="1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：</a:t>
            </a:r>
            <a:br>
              <a:rPr lang="en-US" sz="4400" b="1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</a:br>
            <a:r>
              <a:rPr lang="zh-CN" altLang="en-US" sz="4400" b="1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钇</a:t>
            </a:r>
            <a:r>
              <a:rPr lang="en-US" altLang="zh-CN" sz="4400" b="1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（</a:t>
            </a:r>
            <a:r>
              <a:rPr lang="en-US" sz="4400" b="1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Yttrium</a:t>
            </a:r>
            <a:r>
              <a:rPr lang="en-US" altLang="zh-CN" sz="4400" b="1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）</a:t>
            </a:r>
            <a:endParaRPr lang="en-US" sz="4400" b="1">
              <a:solidFill>
                <a:schemeClr val="bg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endParaRPr>
          </a:p>
        </p:txBody>
      </p:sp>
      <p:sp useBgFill="1"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2"/>
          <p:cNvGraphicFramePr/>
          <p:nvPr/>
        </p:nvGraphicFramePr>
        <p:xfrm>
          <a:off x="3044757" y="214009"/>
          <a:ext cx="5738599" cy="435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>
            <a:grpSpLocks noGrp="1" noRot="1" noChangeAspect="1" noMove="1" noResize="1" noUngrp="1"/>
          </p:cNvGrpSpPr>
          <p:nvPr/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sz="4400" b="1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需求概览</a:t>
            </a:r>
            <a:r>
              <a:rPr lang="en-US" altLang="zh-CN" sz="4400" b="1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：</a:t>
            </a:r>
            <a:br>
              <a:rPr lang="en-US" sz="4400" b="1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</a:br>
            <a:r>
              <a:rPr lang="zh-CN" altLang="en-US" sz="4400" b="1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钆</a:t>
            </a:r>
            <a:r>
              <a:rPr lang="en-US" altLang="zh-CN" sz="4400" b="1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（</a:t>
            </a:r>
            <a:r>
              <a:rPr lang="en-US" sz="4400" b="1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Gadolinium</a:t>
            </a:r>
            <a:r>
              <a:rPr lang="en-US" altLang="zh-CN" sz="4400" b="1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）</a:t>
            </a:r>
            <a:endParaRPr lang="en-US" sz="4400" b="1">
              <a:solidFill>
                <a:schemeClr val="bg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endParaRPr>
          </a:p>
        </p:txBody>
      </p:sp>
      <p:sp useBgFill="1"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2"/>
          <p:cNvGraphicFramePr/>
          <p:nvPr/>
        </p:nvGraphicFramePr>
        <p:xfrm>
          <a:off x="2879387" y="214009"/>
          <a:ext cx="5814941" cy="435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>
            <a:grpSpLocks noGrp="1" noRot="1" noChangeAspect="1" noMove="1" noResize="1" noUngrp="1"/>
          </p:cNvGrpSpPr>
          <p:nvPr/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sz="4400" b="1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需求概览</a:t>
            </a:r>
            <a:r>
              <a:rPr lang="en-US" altLang="zh-CN" sz="4400" b="1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：</a:t>
            </a:r>
            <a:br>
              <a:rPr lang="en-US" sz="4400" b="1" dirty="0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</a:br>
            <a:r>
              <a:rPr lang="zh-CN" altLang="en-US" sz="4400" b="1" dirty="0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钐</a:t>
            </a:r>
            <a:r>
              <a:rPr lang="en-US" altLang="zh-CN" sz="4400" b="1" dirty="0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（</a:t>
            </a:r>
            <a:r>
              <a:rPr lang="en-US" sz="4400" b="1" dirty="0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Samarium</a:t>
            </a:r>
            <a:r>
              <a:rPr lang="en-US" altLang="zh-CN" sz="4400" b="1" dirty="0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）</a:t>
            </a:r>
            <a:endParaRPr lang="en-US" sz="4400" b="1" dirty="0">
              <a:solidFill>
                <a:schemeClr val="bg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endParaRPr>
          </a:p>
        </p:txBody>
      </p:sp>
      <p:sp useBgFill="1"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2977939" y="223446"/>
          <a:ext cx="5924145" cy="425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>
            <a:grpSpLocks noGrp="1" noRot="1" noChangeAspect="1" noMove="1" noResize="1" noUngrp="1"/>
          </p:cNvGrpSpPr>
          <p:nvPr/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sz="4400" b="1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需求概览</a:t>
            </a:r>
            <a:r>
              <a:rPr lang="en-US" altLang="zh-CN" sz="4400" b="1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：</a:t>
            </a:r>
            <a:br>
              <a:rPr lang="en-US" sz="4400" b="1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</a:br>
            <a:r>
              <a:rPr lang="zh-CN" altLang="en-US" sz="4400" b="1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铽+镝</a:t>
            </a:r>
            <a:r>
              <a:rPr lang="en-US" altLang="zh-CN" sz="4400" b="1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（</a:t>
            </a:r>
            <a:r>
              <a:rPr lang="en-US" sz="4400" b="1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  <a:sym typeface="+mn-ea"/>
              </a:rPr>
              <a:t>Terbium + Dysprosium</a:t>
            </a:r>
            <a:r>
              <a:rPr lang="en-US" altLang="zh-CN" sz="4400" b="1">
                <a:solidFill>
                  <a:schemeClr val="bg1"/>
                </a:solidFill>
                <a:latin typeface="Heiti SC Medium" panose="02000000000000000000" charset="-122"/>
                <a:ea typeface="Heiti SC Medium" panose="02000000000000000000" charset="-122"/>
                <a:cs typeface="Heiti SC Medium" panose="02000000000000000000" charset="-122"/>
              </a:rPr>
              <a:t>）</a:t>
            </a:r>
            <a:endParaRPr lang="en-US" sz="4400" b="1">
              <a:solidFill>
                <a:schemeClr val="bg1"/>
              </a:solidFill>
              <a:latin typeface="Heiti SC Medium" panose="02000000000000000000" charset="-122"/>
              <a:ea typeface="Heiti SC Medium" panose="02000000000000000000" charset="-122"/>
              <a:cs typeface="Heiti SC Medium" panose="02000000000000000000" charset="-122"/>
            </a:endParaRPr>
          </a:p>
        </p:txBody>
      </p:sp>
      <p:sp useBgFill="1"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2"/>
          <p:cNvGraphicFramePr/>
          <p:nvPr/>
        </p:nvGraphicFramePr>
        <p:xfrm>
          <a:off x="3017924" y="166630"/>
          <a:ext cx="5745770" cy="4405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0</TotalTime>
  <Words>1401</Words>
  <Application>WPS 演示</Application>
  <PresentationFormat>Widescreen</PresentationFormat>
  <Paragraphs>125</Paragraphs>
  <Slides>25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8" baseType="lpstr">
      <vt:lpstr>Arial</vt:lpstr>
      <vt:lpstr>宋体</vt:lpstr>
      <vt:lpstr>Wingdings</vt:lpstr>
      <vt:lpstr>Wingdings 3</vt:lpstr>
      <vt:lpstr>Arial</vt:lpstr>
      <vt:lpstr>Trebuchet MS</vt:lpstr>
      <vt:lpstr>微软雅黑</vt:lpstr>
      <vt:lpstr>汉仪旗黑</vt:lpstr>
      <vt:lpstr>Aptos</vt:lpstr>
      <vt:lpstr>Helvetica Neue</vt:lpstr>
      <vt:lpstr>Calibri</vt:lpstr>
      <vt:lpstr>汉仪书宋二KW</vt:lpstr>
      <vt:lpstr>等线</vt:lpstr>
      <vt:lpstr>汉仪中等线KW</vt:lpstr>
      <vt:lpstr>华文新魏</vt:lpstr>
      <vt:lpstr>苹方-简</vt:lpstr>
      <vt:lpstr>宋体</vt:lpstr>
      <vt:lpstr>Arial Unicode MS</vt:lpstr>
      <vt:lpstr>方正姚体</vt:lpstr>
      <vt:lpstr>书宋-简</vt:lpstr>
      <vt:lpstr>Heiti SC Light</vt:lpstr>
      <vt:lpstr>Heiti SC Medium</vt:lpstr>
      <vt:lpstr>Facet</vt:lpstr>
      <vt:lpstr>North American Heavy Rare Earth Supply Chain</vt:lpstr>
      <vt:lpstr>Disclaimer</vt:lpstr>
      <vt:lpstr>Summary Of Presentation</vt:lpstr>
      <vt:lpstr>Demand Overview</vt:lpstr>
      <vt:lpstr>Demand Overview Lutetium</vt:lpstr>
      <vt:lpstr>Demand Overview Yttrium</vt:lpstr>
      <vt:lpstr>Demand Overview Gadolinium</vt:lpstr>
      <vt:lpstr>Demand Overview Samarium</vt:lpstr>
      <vt:lpstr>Demand Overview Terbium + Dysprosium</vt:lpstr>
      <vt:lpstr>US Government Initiatives Overview</vt:lpstr>
      <vt:lpstr>US Government Initiatives </vt:lpstr>
      <vt:lpstr>US Government Initiatives Biden vs Trump</vt:lpstr>
      <vt:lpstr>US Government Initiatives Funding</vt:lpstr>
      <vt:lpstr>US Government Initiatives Policy</vt:lpstr>
      <vt:lpstr>North American Production Overview: Key Sections</vt:lpstr>
      <vt:lpstr>PowerPoint 演示文稿</vt:lpstr>
      <vt:lpstr>Supply Overview: Recycling</vt:lpstr>
      <vt:lpstr>PowerPoint 演示文稿</vt:lpstr>
      <vt:lpstr>Supply Overview Separation</vt:lpstr>
      <vt:lpstr>PowerPoint 演示文稿</vt:lpstr>
      <vt:lpstr>Supply Overview Metallization</vt:lpstr>
      <vt:lpstr>		North American Production Overview 		Permanent Magnet</vt:lpstr>
      <vt:lpstr>Conclusions</vt:lpstr>
      <vt:lpstr>Introduction: G.E. Chaplin, Inc. Background</vt:lpstr>
      <vt:lpstr>Thank you!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 Rare Earth market and Trumponomics</dc:title>
  <dc:creator>Melvin Hill</dc:creator>
  <cp:lastModifiedBy>大智</cp:lastModifiedBy>
  <cp:revision>179</cp:revision>
  <cp:lastPrinted>2026-05-06T01:02:26Z</cp:lastPrinted>
  <dcterms:created xsi:type="dcterms:W3CDTF">2026-05-06T01:02:26Z</dcterms:created>
  <dcterms:modified xsi:type="dcterms:W3CDTF">2026-05-06T01:02:26Z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2052-12.1.25869.25869</vt:lpwstr>
  </property>
  <property fmtid="{D5CDD505-2E9C-101B-9397-08002B2CF9AE}" pid="3" name="ICV">
    <vt:lpwstr>133F23033418294B4FB0F969D43707D7_42</vt:lpwstr>
  </property>
</Properties>
</file>