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3.xml" ContentType="application/vnd.openxmlformats-officedocument.presentationml.slideLayout+xml"/>
  <Override PartName="/ppt/theme/theme3.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heme/theme4.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3.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4.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5.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4"/>
  </p:notesMasterIdLst>
  <p:sldIdLst>
    <p:sldId id="257" r:id="rId4"/>
    <p:sldId id="258" r:id="rId5"/>
    <p:sldId id="305" r:id="rId6"/>
    <p:sldId id="260" r:id="rId7"/>
    <p:sldId id="291" r:id="rId8"/>
    <p:sldId id="294" r:id="rId9"/>
    <p:sldId id="295" r:id="rId10"/>
    <p:sldId id="262" r:id="rId11"/>
    <p:sldId id="263" r:id="rId12"/>
    <p:sldId id="265" r:id="rId13"/>
    <p:sldId id="266" r:id="rId14"/>
    <p:sldId id="267" r:id="rId15"/>
    <p:sldId id="296" r:id="rId16"/>
    <p:sldId id="297" r:id="rId17"/>
    <p:sldId id="298" r:id="rId18"/>
    <p:sldId id="299" r:id="rId19"/>
    <p:sldId id="274" r:id="rId20"/>
    <p:sldId id="275" r:id="rId21"/>
    <p:sldId id="279" r:id="rId22"/>
    <p:sldId id="283" r:id="rId23"/>
    <p:sldId id="300" r:id="rId24"/>
    <p:sldId id="301" r:id="rId25"/>
    <p:sldId id="302" r:id="rId26"/>
    <p:sldId id="285" r:id="rId27"/>
    <p:sldId id="316" r:id="rId28"/>
    <p:sldId id="317" r:id="rId29"/>
    <p:sldId id="314" r:id="rId30"/>
    <p:sldId id="287" r:id="rId31"/>
    <p:sldId id="304" r:id="rId32"/>
    <p:sldId id="315"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6" userDrawn="1">
          <p15:clr>
            <a:srgbClr val="A4A3A4"/>
          </p15:clr>
        </p15:guide>
        <p15:guide id="2" pos="38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83810881" name="WPS_1679281038" initials="W" lastIdx="1" clrIdx="2"/>
  <p:cmAuthor id="1" name="hb" initials="h" lastIdx="0" clrIdx="0"/>
  <p:cmAuthor id="2" name="zhu" initials="z" lastIdx="1" clrIdx="1"/>
  <p:cmAuthor id="3" name="作者" initials="作" lastIdx="0" clrIdx="2"/>
  <p:cmAuthor id="4" name="wangzhen" initials="w" lastIdx="1" clrIdx="2"/>
  <p:cmAuthor id="5" name="wxf" initials="w" lastIdx="13"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FFCC"/>
    <a:srgbClr val="FF00FF"/>
    <a:srgbClr val="FF9999"/>
    <a:srgbClr val="FFFF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88" d="100"/>
          <a:sy n="88" d="100"/>
        </p:scale>
        <p:origin x="306" y="78"/>
      </p:cViewPr>
      <p:guideLst>
        <p:guide orient="horz" pos="2046"/>
        <p:guide pos="389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2026/5/4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25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2.xml"/><Relationship Id="rId5" Type="http://schemas.openxmlformats.org/officeDocument/2006/relationships/tags" Target="../tags/tag7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2.xml"/><Relationship Id="rId5" Type="http://schemas.openxmlformats.org/officeDocument/2006/relationships/tags" Target="../tags/tag76.xml"/><Relationship Id="rId4" Type="http://schemas.openxmlformats.org/officeDocument/2006/relationships/tags" Target="../tags/tag7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2.xml"/><Relationship Id="rId5" Type="http://schemas.openxmlformats.org/officeDocument/2006/relationships/tags" Target="../tags/tag81.xml"/><Relationship Id="rId4" Type="http://schemas.openxmlformats.org/officeDocument/2006/relationships/tags" Target="../tags/tag8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Master" Target="../slideMasters/slideMaster2.xml"/><Relationship Id="rId4" Type="http://schemas.openxmlformats.org/officeDocument/2006/relationships/tags" Target="../tags/tag9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slideMaster" Target="../slideMasters/slideMaster2.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Master" Target="../slideMasters/slideMaster2.xml"/><Relationship Id="rId5" Type="http://schemas.openxmlformats.org/officeDocument/2006/relationships/tags" Target="../tags/tag119.xml"/><Relationship Id="rId4" Type="http://schemas.openxmlformats.org/officeDocument/2006/relationships/tags" Target="../tags/tag11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2.xml"/><Relationship Id="rId5" Type="http://schemas.openxmlformats.org/officeDocument/2006/relationships/tags" Target="../tags/tag124.xml"/><Relationship Id="rId4" Type="http://schemas.openxmlformats.org/officeDocument/2006/relationships/tags" Target="../tags/tag12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1.jpe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Master" Target="../slideMasters/slideMaster3.xml"/><Relationship Id="rId5" Type="http://schemas.openxmlformats.org/officeDocument/2006/relationships/tags" Target="../tags/tag135.xml"/><Relationship Id="rId4" Type="http://schemas.openxmlformats.org/officeDocument/2006/relationships/tags" Target="../tags/tag13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2026/5/4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2026/5/4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2026/5/4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custDataLst>
              <p:tags r:id="rId1"/>
            </p:custDataLst>
          </p:nvPr>
        </p:nvSpPr>
        <p:spPr/>
        <p:txBody>
          <a:body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
        <p:nvSpPr>
          <p:cNvPr id="5" name="页脚占位符 4"/>
          <p:cNvSpPr>
            <a:spLocks noGrp="1"/>
          </p:cNvSpPr>
          <p:nvPr>
            <p:ph type="ftr" sz="quarter" idx="11"/>
            <p:custDataLst>
              <p:tags r:id="rId2"/>
            </p:custDataLst>
          </p:nvPr>
        </p:nvSpPr>
        <p:spPr/>
        <p:txBody>
          <a:bodyPr/>
          <a:lstStyle/>
          <a:p>
            <a:pPr lvl="0"/>
            <a:endParaRPr>
              <a:ea typeface="宋体" panose="02010600030101010101" pitchFamily="2" charset="-122"/>
              <a:sym typeface="Calibri" panose="020F0502020204030204" charset="0"/>
            </a:endParaRPr>
          </a:p>
        </p:txBody>
      </p:sp>
      <p:sp>
        <p:nvSpPr>
          <p:cNvPr id="4" name="日期占位符 3"/>
          <p:cNvSpPr>
            <a:spLocks noGrp="1"/>
          </p:cNvSpPr>
          <p:nvPr>
            <p:ph type="dt" sz="half" idx="10"/>
            <p:custDataLst>
              <p:tags r:id="rId3"/>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3" name="副标题 2"/>
          <p:cNvSpPr>
            <a:spLocks noGrp="1"/>
          </p:cNvSpPr>
          <p:nvPr>
            <p:ph type="subTitle" idx="1"/>
            <p:custDataLst>
              <p:tags r:id="rId4"/>
            </p:custDataLst>
          </p:nvPr>
        </p:nvSpPr>
        <p:spPr>
          <a:xfrm>
            <a:off x="1524000" y="3602372"/>
            <a:ext cx="9144000" cy="165591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2235"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8235" indent="0" algn="ctr">
              <a:buNone/>
              <a:defRPr sz="1600"/>
            </a:lvl9pPr>
          </a:lstStyle>
          <a:p>
            <a:r>
              <a:rPr lang="zh-CN" altLang="en-US"/>
              <a:t>单击此处编辑母版副标题样式</a:t>
            </a:r>
          </a:p>
        </p:txBody>
      </p:sp>
      <p:sp>
        <p:nvSpPr>
          <p:cNvPr id="2" name="标题 1"/>
          <p:cNvSpPr>
            <a:spLocks noGrp="1"/>
          </p:cNvSpPr>
          <p:nvPr>
            <p:ph type="ctrTitle"/>
            <p:custDataLst>
              <p:tags r:id="rId5"/>
            </p:custDataLst>
          </p:nvPr>
        </p:nvSpPr>
        <p:spPr>
          <a:xfrm>
            <a:off x="1524000" y="1122467"/>
            <a:ext cx="9144000" cy="2387821"/>
          </a:xfrm>
          <a:prstGeom prst="rect">
            <a:avLst/>
          </a:prstGeom>
        </p:spPr>
        <p:txBody>
          <a:bodyPr anchor="b"/>
          <a:lstStyle>
            <a:lvl1pPr algn="ctr">
              <a:defRPr sz="6000"/>
            </a:lvl1p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7081" y="274904"/>
            <a:ext cx="8227457" cy="1142788"/>
          </a:xfrm>
          <a:prstGeom prst="rect">
            <a:avLst/>
          </a:prstGeom>
        </p:spPr>
        <p:txBody>
          <a:bodyPr/>
          <a:lstStyle/>
          <a:p>
            <a:r>
              <a:rPr lang="zh-CN" altLang="en-US"/>
              <a:t>单击此处编辑母版标题样式</a:t>
            </a:r>
          </a:p>
        </p:txBody>
      </p:sp>
      <p:sp>
        <p:nvSpPr>
          <p:cNvPr id="3" name="内容占位符 2"/>
          <p:cNvSpPr>
            <a:spLocks noGrp="1"/>
          </p:cNvSpPr>
          <p:nvPr>
            <p:ph idx="1"/>
            <p:custDataLst>
              <p:tags r:id="rId2"/>
            </p:custDataLst>
          </p:nvPr>
        </p:nvSpPr>
        <p:spPr>
          <a:xfrm>
            <a:off x="457081" y="1599904"/>
            <a:ext cx="8227457" cy="452544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5" name="页脚占位符 4"/>
          <p:cNvSpPr>
            <a:spLocks noGrp="1"/>
          </p:cNvSpPr>
          <p:nvPr>
            <p:ph type="ftr" sz="quarter" idx="11"/>
            <p:custDataLst>
              <p:tags r:id="rId4"/>
            </p:custDataLst>
          </p:nvPr>
        </p:nvSpPr>
        <p:spPr/>
        <p:txBody>
          <a:bodyPr/>
          <a:lstStyle/>
          <a:p>
            <a:pPr lvl="0"/>
            <a:endParaRPr>
              <a:ea typeface="宋体" panose="02010600030101010101" pitchFamily="2" charset="-122"/>
              <a:sym typeface="Calibri" panose="020F0502020204030204" charset="0"/>
            </a:endParaRPr>
          </a:p>
        </p:txBody>
      </p:sp>
      <p:sp>
        <p:nvSpPr>
          <p:cNvPr id="6" name="灯片编号占位符 5"/>
          <p:cNvSpPr>
            <a:spLocks noGrp="1"/>
          </p:cNvSpPr>
          <p:nvPr>
            <p:ph type="sldNum" sz="quarter" idx="12"/>
            <p:custDataLst>
              <p:tags r:id="rId5"/>
            </p:custDataLst>
          </p:nvPr>
        </p:nvSpPr>
        <p:spPr/>
        <p:txBody>
          <a:body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0" y="1709896"/>
            <a:ext cx="10515600" cy="2853001"/>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1850" y="4589888"/>
            <a:ext cx="10515600" cy="1500326"/>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2235"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5" name="页脚占位符 4"/>
          <p:cNvSpPr>
            <a:spLocks noGrp="1"/>
          </p:cNvSpPr>
          <p:nvPr>
            <p:ph type="ftr" sz="quarter" idx="11"/>
            <p:custDataLst>
              <p:tags r:id="rId4"/>
            </p:custDataLst>
          </p:nvPr>
        </p:nvSpPr>
        <p:spPr/>
        <p:txBody>
          <a:bodyPr/>
          <a:lstStyle/>
          <a:p>
            <a:pPr lvl="0"/>
            <a:endParaRPr>
              <a:ea typeface="宋体" panose="02010600030101010101" pitchFamily="2" charset="-122"/>
              <a:sym typeface="Calibri" panose="020F0502020204030204" charset="0"/>
            </a:endParaRPr>
          </a:p>
        </p:txBody>
      </p:sp>
      <p:sp>
        <p:nvSpPr>
          <p:cNvPr id="6" name="灯片编号占位符 5"/>
          <p:cNvSpPr>
            <a:spLocks noGrp="1"/>
          </p:cNvSpPr>
          <p:nvPr>
            <p:ph type="sldNum" sz="quarter" idx="12"/>
            <p:custDataLst>
              <p:tags r:id="rId5"/>
            </p:custDataLst>
          </p:nvPr>
        </p:nvSpPr>
        <p:spPr/>
        <p:txBody>
          <a:body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7081" y="274904"/>
            <a:ext cx="8227457" cy="1142788"/>
          </a:xfrm>
          <a:prstGeom prst="rect">
            <a:avLst/>
          </a:prstGeom>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794"/>
            <a:ext cx="5181600" cy="43517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172200" y="1825794"/>
            <a:ext cx="5181600" cy="43517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6" name="页脚占位符 5"/>
          <p:cNvSpPr>
            <a:spLocks noGrp="1"/>
          </p:cNvSpPr>
          <p:nvPr>
            <p:ph type="ftr" sz="quarter" idx="11"/>
            <p:custDataLst>
              <p:tags r:id="rId5"/>
            </p:custDataLst>
          </p:nvPr>
        </p:nvSpPr>
        <p:spPr/>
        <p:txBody>
          <a:bodyPr/>
          <a:lstStyle/>
          <a:p>
            <a:pPr lvl="0"/>
            <a:endParaRPr>
              <a:ea typeface="宋体" panose="02010600030101010101" pitchFamily="2" charset="-122"/>
              <a:sym typeface="Calibri" panose="020F0502020204030204" charset="0"/>
            </a:endParaRPr>
          </a:p>
        </p:txBody>
      </p:sp>
      <p:sp>
        <p:nvSpPr>
          <p:cNvPr id="7" name="灯片编号占位符 6"/>
          <p:cNvSpPr>
            <a:spLocks noGrp="1"/>
          </p:cNvSpPr>
          <p:nvPr>
            <p:ph type="sldNum" sz="quarter" idx="12"/>
            <p:custDataLst>
              <p:tags r:id="rId6"/>
            </p:custDataLst>
          </p:nvPr>
        </p:nvSpPr>
        <p:spPr/>
        <p:txBody>
          <a:body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58"/>
            <a:ext cx="10515600" cy="1325686"/>
          </a:xfrm>
          <a:prstGeom prst="rect">
            <a:avLst/>
          </a:prstGeom>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a:xfrm>
            <a:off x="1186774" y="1778603"/>
            <a:ext cx="4873574" cy="823988"/>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2235"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8235" indent="0">
              <a:buNone/>
              <a:defRPr sz="1800"/>
            </a:lvl9pPr>
          </a:lstStyle>
          <a:p>
            <a:pPr lvl="0"/>
            <a:r>
              <a:rPr lang="zh-CN" altLang="en-US"/>
              <a:t>单击此处编辑母版文本样式</a:t>
            </a:r>
          </a:p>
        </p:txBody>
      </p:sp>
      <p:sp>
        <p:nvSpPr>
          <p:cNvPr id="4" name="内容占位符 3"/>
          <p:cNvSpPr>
            <a:spLocks noGrp="1"/>
          </p:cNvSpPr>
          <p:nvPr>
            <p:ph sz="half" idx="2"/>
            <p:custDataLst>
              <p:tags r:id="rId3"/>
            </p:custDataLst>
          </p:nvPr>
        </p:nvSpPr>
        <p:spPr>
          <a:xfrm>
            <a:off x="1186774" y="2665625"/>
            <a:ext cx="4873574" cy="352461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custDataLst>
              <p:tags r:id="rId4"/>
            </p:custDataLst>
          </p:nvPr>
        </p:nvSpPr>
        <p:spPr>
          <a:xfrm>
            <a:off x="6256938" y="1778603"/>
            <a:ext cx="4897576" cy="823988"/>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2235"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8235" indent="0">
              <a:buNone/>
              <a:defRPr sz="1800"/>
            </a:lvl9pPr>
          </a:lstStyle>
          <a:p>
            <a:pPr lvl="0"/>
            <a:r>
              <a:rPr lang="zh-CN" altLang="en-US"/>
              <a:t>单击此处编辑母版文本样式</a:t>
            </a:r>
          </a:p>
        </p:txBody>
      </p:sp>
      <p:sp>
        <p:nvSpPr>
          <p:cNvPr id="6" name="内容占位符 5"/>
          <p:cNvSpPr>
            <a:spLocks noGrp="1"/>
          </p:cNvSpPr>
          <p:nvPr>
            <p:ph sz="quarter" idx="4"/>
            <p:custDataLst>
              <p:tags r:id="rId5"/>
            </p:custDataLst>
          </p:nvPr>
        </p:nvSpPr>
        <p:spPr>
          <a:xfrm>
            <a:off x="6256938" y="2665625"/>
            <a:ext cx="4897576" cy="352461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8" name="页脚占位符 7"/>
          <p:cNvSpPr>
            <a:spLocks noGrp="1"/>
          </p:cNvSpPr>
          <p:nvPr>
            <p:ph type="ftr" sz="quarter" idx="11"/>
            <p:custDataLst>
              <p:tags r:id="rId7"/>
            </p:custDataLst>
          </p:nvPr>
        </p:nvSpPr>
        <p:spPr/>
        <p:txBody>
          <a:bodyPr/>
          <a:lstStyle/>
          <a:p>
            <a:pPr lvl="0"/>
            <a:endParaRPr>
              <a:ea typeface="宋体" panose="02010600030101010101" pitchFamily="2" charset="-122"/>
              <a:sym typeface="Calibri" panose="020F0502020204030204" charset="0"/>
            </a:endParaRPr>
          </a:p>
        </p:txBody>
      </p:sp>
      <p:sp>
        <p:nvSpPr>
          <p:cNvPr id="9" name="灯片编号占位符 8"/>
          <p:cNvSpPr>
            <a:spLocks noGrp="1"/>
          </p:cNvSpPr>
          <p:nvPr>
            <p:ph type="sldNum" sz="quarter" idx="12"/>
            <p:custDataLst>
              <p:tags r:id="rId8"/>
            </p:custDataLst>
          </p:nvPr>
        </p:nvSpPr>
        <p:spPr/>
        <p:txBody>
          <a:body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7081" y="274904"/>
            <a:ext cx="8227457" cy="1142788"/>
          </a:xfrm>
          <a:prstGeom prst="rect">
            <a:avLst/>
          </a:prstGeom>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4" name="页脚占位符 3"/>
          <p:cNvSpPr>
            <a:spLocks noGrp="1"/>
          </p:cNvSpPr>
          <p:nvPr>
            <p:ph type="ftr" sz="quarter" idx="11"/>
            <p:custDataLst>
              <p:tags r:id="rId3"/>
            </p:custDataLst>
          </p:nvPr>
        </p:nvSpPr>
        <p:spPr/>
        <p:txBody>
          <a:bodyPr/>
          <a:lstStyle/>
          <a:p>
            <a:pPr lvl="0"/>
            <a:endParaRPr>
              <a:ea typeface="宋体" panose="02010600030101010101" pitchFamily="2" charset="-122"/>
              <a:sym typeface="Calibri" panose="020F0502020204030204" charset="0"/>
            </a:endParaRPr>
          </a:p>
        </p:txBody>
      </p:sp>
      <p:sp>
        <p:nvSpPr>
          <p:cNvPr id="5" name="灯片编号占位符 4"/>
          <p:cNvSpPr>
            <a:spLocks noGrp="1"/>
          </p:cNvSpPr>
          <p:nvPr>
            <p:ph type="sldNum" sz="quarter" idx="12"/>
            <p:custDataLst>
              <p:tags r:id="rId4"/>
            </p:custDataLst>
          </p:nvPr>
        </p:nvSpPr>
        <p:spPr/>
        <p:txBody>
          <a:body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3" name="页脚占位符 2"/>
          <p:cNvSpPr>
            <a:spLocks noGrp="1"/>
          </p:cNvSpPr>
          <p:nvPr>
            <p:ph type="ftr" sz="quarter" idx="11"/>
            <p:custDataLst>
              <p:tags r:id="rId2"/>
            </p:custDataLst>
          </p:nvPr>
        </p:nvSpPr>
        <p:spPr/>
        <p:txBody>
          <a:bodyPr/>
          <a:lstStyle/>
          <a:p>
            <a:pPr lvl="0"/>
            <a:endParaRPr>
              <a:ea typeface="宋体" panose="02010600030101010101" pitchFamily="2" charset="-122"/>
              <a:sym typeface="Calibri" panose="020F0502020204030204" charset="0"/>
            </a:endParaRPr>
          </a:p>
        </p:txBody>
      </p:sp>
      <p:sp>
        <p:nvSpPr>
          <p:cNvPr id="4" name="灯片编号占位符 3"/>
          <p:cNvSpPr>
            <a:spLocks noGrp="1"/>
          </p:cNvSpPr>
          <p:nvPr>
            <p:ph type="sldNum" sz="quarter" idx="12"/>
            <p:custDataLst>
              <p:tags r:id="rId3"/>
            </p:custDataLst>
          </p:nvPr>
        </p:nvSpPr>
        <p:spPr/>
        <p:txBody>
          <a:body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42"/>
            <a:ext cx="3932237" cy="1600349"/>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custDataLst>
              <p:tags r:id="rId2"/>
            </p:custDataLst>
          </p:nvPr>
        </p:nvSpPr>
        <p:spPr>
          <a:xfrm>
            <a:off x="5183188" y="987516"/>
            <a:ext cx="6172200" cy="48740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custDataLst>
              <p:tags r:id="rId3"/>
            </p:custDataLst>
          </p:nvPr>
        </p:nvSpPr>
        <p:spPr>
          <a:xfrm>
            <a:off x="839788" y="2057591"/>
            <a:ext cx="3932237" cy="3811941"/>
          </a:xfrm>
          <a:prstGeom prst="rect">
            <a:avLst/>
          </a:prstGeom>
        </p:spPr>
        <p:txBody>
          <a:bodyPr/>
          <a:lstStyle>
            <a:lvl1pPr marL="0" indent="0">
              <a:buNone/>
              <a:defRPr sz="1600"/>
            </a:lvl1pPr>
            <a:lvl2pPr marL="457200" indent="0">
              <a:buNone/>
              <a:defRPr sz="1400"/>
            </a:lvl2pPr>
            <a:lvl3pPr marL="914400" indent="0">
              <a:buNone/>
              <a:defRPr sz="1200"/>
            </a:lvl3pPr>
            <a:lvl4pPr marL="1372235"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8235"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6" name="页脚占位符 5"/>
          <p:cNvSpPr>
            <a:spLocks noGrp="1"/>
          </p:cNvSpPr>
          <p:nvPr>
            <p:ph type="ftr" sz="quarter" idx="11"/>
            <p:custDataLst>
              <p:tags r:id="rId5"/>
            </p:custDataLst>
          </p:nvPr>
        </p:nvSpPr>
        <p:spPr/>
        <p:txBody>
          <a:bodyPr/>
          <a:lstStyle/>
          <a:p>
            <a:pPr lvl="0"/>
            <a:endParaRPr>
              <a:ea typeface="宋体" panose="02010600030101010101" pitchFamily="2" charset="-122"/>
              <a:sym typeface="Calibri" panose="020F0502020204030204" charset="0"/>
            </a:endParaRPr>
          </a:p>
        </p:txBody>
      </p:sp>
      <p:sp>
        <p:nvSpPr>
          <p:cNvPr id="7" name="灯片编号占位符 6"/>
          <p:cNvSpPr>
            <a:spLocks noGrp="1"/>
          </p:cNvSpPr>
          <p:nvPr>
            <p:ph type="sldNum" sz="quarter" idx="12"/>
            <p:custDataLst>
              <p:tags r:id="rId6"/>
            </p:custDataLst>
          </p:nvPr>
        </p:nvSpPr>
        <p:spPr/>
        <p:txBody>
          <a:body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42"/>
            <a:ext cx="4165349" cy="1600349"/>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2"/>
            </p:custDataLst>
          </p:nvPr>
        </p:nvSpPr>
        <p:spPr>
          <a:xfrm>
            <a:off x="5183188" y="457243"/>
            <a:ext cx="6172200" cy="5404350"/>
          </a:xfrm>
          <a:prstGeom prst="rect">
            <a:avLst/>
          </a:prstGeom>
        </p:spPr>
        <p:txBody>
          <a:bodyPr/>
          <a:lstStyle>
            <a:lvl1pPr marL="0" indent="0">
              <a:buNone/>
              <a:defRPr sz="3200"/>
            </a:lvl1pPr>
            <a:lvl2pPr marL="457200" indent="0">
              <a:buNone/>
              <a:defRPr sz="2800"/>
            </a:lvl2pPr>
            <a:lvl3pPr marL="914400" indent="0">
              <a:buNone/>
              <a:defRPr sz="2400"/>
            </a:lvl3pPr>
            <a:lvl4pPr marL="1372235"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8235" indent="0">
              <a:buNone/>
              <a:defRPr sz="2000"/>
            </a:lvl9pPr>
          </a:lstStyle>
          <a:p>
            <a:endParaRPr lang="zh-CN" altLang="en-US"/>
          </a:p>
        </p:txBody>
      </p:sp>
      <p:sp>
        <p:nvSpPr>
          <p:cNvPr id="4" name="文本占位符 3"/>
          <p:cNvSpPr>
            <a:spLocks noGrp="1"/>
          </p:cNvSpPr>
          <p:nvPr>
            <p:ph type="body" sz="half" idx="2"/>
            <p:custDataLst>
              <p:tags r:id="rId3"/>
            </p:custDataLst>
          </p:nvPr>
        </p:nvSpPr>
        <p:spPr>
          <a:xfrm>
            <a:off x="839788" y="2057591"/>
            <a:ext cx="4165349" cy="3811941"/>
          </a:xfrm>
          <a:prstGeom prst="rect">
            <a:avLst/>
          </a:prstGeom>
        </p:spPr>
        <p:txBody>
          <a:bodyPr/>
          <a:lstStyle>
            <a:lvl1pPr marL="0" indent="0">
              <a:buNone/>
              <a:defRPr sz="2000"/>
            </a:lvl1pPr>
            <a:lvl2pPr marL="457200" indent="0">
              <a:buNone/>
              <a:defRPr sz="1800"/>
            </a:lvl2pPr>
            <a:lvl3pPr marL="914400" indent="0">
              <a:buNone/>
              <a:defRPr sz="1600"/>
            </a:lvl3pPr>
            <a:lvl4pPr marL="1372235"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8235" indent="0">
              <a:buNone/>
              <a:defRPr sz="14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6" name="页脚占位符 5"/>
          <p:cNvSpPr>
            <a:spLocks noGrp="1"/>
          </p:cNvSpPr>
          <p:nvPr>
            <p:ph type="ftr" sz="quarter" idx="11"/>
            <p:custDataLst>
              <p:tags r:id="rId5"/>
            </p:custDataLst>
          </p:nvPr>
        </p:nvSpPr>
        <p:spPr/>
        <p:txBody>
          <a:bodyPr/>
          <a:lstStyle/>
          <a:p>
            <a:pPr lvl="0"/>
            <a:endParaRPr>
              <a:ea typeface="宋体" panose="02010600030101010101" pitchFamily="2" charset="-122"/>
              <a:sym typeface="Calibri" panose="020F0502020204030204" charset="0"/>
            </a:endParaRPr>
          </a:p>
        </p:txBody>
      </p:sp>
      <p:sp>
        <p:nvSpPr>
          <p:cNvPr id="7" name="灯片编号占位符 6"/>
          <p:cNvSpPr>
            <a:spLocks noGrp="1"/>
          </p:cNvSpPr>
          <p:nvPr>
            <p:ph type="sldNum" sz="quarter" idx="12"/>
            <p:custDataLst>
              <p:tags r:id="rId6"/>
            </p:custDataLst>
          </p:nvPr>
        </p:nvSpPr>
        <p:spPr/>
        <p:txBody>
          <a:body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7081" y="274904"/>
            <a:ext cx="8227457" cy="1142788"/>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457081" y="1599904"/>
            <a:ext cx="8227457" cy="452544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5" name="页脚占位符 4"/>
          <p:cNvSpPr>
            <a:spLocks noGrp="1"/>
          </p:cNvSpPr>
          <p:nvPr>
            <p:ph type="ftr" sz="quarter" idx="11"/>
            <p:custDataLst>
              <p:tags r:id="rId4"/>
            </p:custDataLst>
          </p:nvPr>
        </p:nvSpPr>
        <p:spPr/>
        <p:txBody>
          <a:bodyPr/>
          <a:lstStyle/>
          <a:p>
            <a:pPr lvl="0"/>
            <a:endParaRPr>
              <a:ea typeface="宋体" panose="02010600030101010101" pitchFamily="2" charset="-122"/>
              <a:sym typeface="Calibri" panose="020F0502020204030204" charset="0"/>
            </a:endParaRPr>
          </a:p>
        </p:txBody>
      </p:sp>
      <p:sp>
        <p:nvSpPr>
          <p:cNvPr id="6" name="灯片编号占位符 5"/>
          <p:cNvSpPr>
            <a:spLocks noGrp="1"/>
          </p:cNvSpPr>
          <p:nvPr>
            <p:ph type="sldNum" sz="quarter" idx="12"/>
            <p:custDataLst>
              <p:tags r:id="rId5"/>
            </p:custDataLst>
          </p:nvPr>
        </p:nvSpPr>
        <p:spPr/>
        <p:txBody>
          <a:body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8724900" y="365158"/>
            <a:ext cx="2628900" cy="581237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365158"/>
            <a:ext cx="7734300" cy="581237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5" name="页脚占位符 4"/>
          <p:cNvSpPr>
            <a:spLocks noGrp="1"/>
          </p:cNvSpPr>
          <p:nvPr>
            <p:ph type="ftr" sz="quarter" idx="11"/>
            <p:custDataLst>
              <p:tags r:id="rId4"/>
            </p:custDataLst>
          </p:nvPr>
        </p:nvSpPr>
        <p:spPr/>
        <p:txBody>
          <a:bodyPr/>
          <a:lstStyle/>
          <a:p>
            <a:pPr lvl="0"/>
            <a:endParaRPr>
              <a:ea typeface="宋体" panose="02010600030101010101" pitchFamily="2" charset="-122"/>
              <a:sym typeface="Calibri" panose="020F0502020204030204" charset="0"/>
            </a:endParaRPr>
          </a:p>
        </p:txBody>
      </p:sp>
      <p:sp>
        <p:nvSpPr>
          <p:cNvPr id="6" name="灯片编号占位符 5"/>
          <p:cNvSpPr>
            <a:spLocks noGrp="1"/>
          </p:cNvSpPr>
          <p:nvPr>
            <p:ph type="sldNum" sz="quarter" idx="12"/>
            <p:custDataLst>
              <p:tags r:id="rId5"/>
            </p:custDataLst>
          </p:nvPr>
        </p:nvSpPr>
        <p:spPr/>
        <p:txBody>
          <a:body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7"/>
          <a:stretch>
            <a:fillRect/>
          </a:stretch>
        </a:blipFill>
        <a:effectLst/>
      </p:bgPr>
    </p:bg>
    <p:spTree>
      <p:nvGrpSpPr>
        <p:cNvPr id="1" name=""/>
        <p:cNvGrpSpPr/>
        <p:nvPr/>
      </p:nvGrpSpPr>
      <p:grpSpPr>
        <a:xfrm>
          <a:off x="0" y="0"/>
          <a:ext cx="0" cy="0"/>
          <a:chOff x="0" y="0"/>
          <a:chExt cx="0" cy="0"/>
        </a:xfrm>
      </p:grpSpPr>
      <p:sp>
        <p:nvSpPr>
          <p:cNvPr id="11" name="灯片编号占位符 6"/>
          <p:cNvSpPr>
            <a:spLocks noGrp="1"/>
          </p:cNvSpPr>
          <p:nvPr>
            <p:ph type="sldNum" sz="quarter" idx="12"/>
            <p:custDataLst>
              <p:tags r:id="rId1"/>
            </p:custDataLst>
          </p:nvPr>
        </p:nvSpPr>
        <p:spPr/>
        <p:txBody>
          <a:bodyPr wrap="square">
            <a:normAutofit/>
          </a:bodyPr>
          <a:lstStyle/>
          <a:p>
            <a:fld id="{BE5F26B5-172A-4DC2-B0B7-181CFC56B87C}" type="slidenum">
              <a:rPr lang="zh-CN" altLang="en-US" smtClean="0"/>
              <a:t>‹#›</a:t>
            </a:fld>
            <a:endParaRPr lang="zh-CN" altLang="en-US"/>
          </a:p>
        </p:txBody>
      </p:sp>
      <p:sp>
        <p:nvSpPr>
          <p:cNvPr id="10" name="页脚占位符 5"/>
          <p:cNvSpPr>
            <a:spLocks noGrp="1"/>
          </p:cNvSpPr>
          <p:nvPr>
            <p:ph type="ftr" sz="quarter" idx="11"/>
            <p:custDataLst>
              <p:tags r:id="rId2"/>
            </p:custDataLst>
          </p:nvPr>
        </p:nvSpPr>
        <p:spPr/>
        <p:txBody>
          <a:bodyPr/>
          <a:lstStyle/>
          <a:p>
            <a:endParaRPr lang="zh-CN" altLang="en-US"/>
          </a:p>
        </p:txBody>
      </p:sp>
      <p:sp>
        <p:nvSpPr>
          <p:cNvPr id="9" name="日期占位符 4"/>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t>2026/5/4</a:t>
            </a:fld>
            <a:endParaRPr lang="zh-CN" altLang="en-US"/>
          </a:p>
        </p:txBody>
      </p:sp>
      <p:sp>
        <p:nvSpPr>
          <p:cNvPr id="8" name="节编号 3"/>
          <p:cNvSpPr>
            <a:spLocks noGrp="1"/>
          </p:cNvSpPr>
          <p:nvPr>
            <p:ph type="body" sz="quarter" idx="13" hasCustomPrompt="1"/>
            <p:custDataLst>
              <p:tags r:id="rId4"/>
            </p:custDataLst>
          </p:nvPr>
        </p:nvSpPr>
        <p:spPr>
          <a:xfrm>
            <a:off x="2903855" y="1968500"/>
            <a:ext cx="6384290" cy="1007745"/>
          </a:xfrm>
        </p:spPr>
        <p:txBody>
          <a:bodyPr wrap="none" anchor="b" anchorCtr="0">
            <a:noAutofit/>
          </a:bodyPr>
          <a:lstStyle>
            <a:lvl1pPr marL="0" indent="0" algn="ctr">
              <a:buNone/>
              <a:defRPr sz="6000" b="1">
                <a:solidFill>
                  <a:schemeClr val="accent1"/>
                </a:solidFill>
              </a:defRPr>
            </a:lvl1pPr>
          </a:lstStyle>
          <a:p>
            <a:pPr lvl="0"/>
            <a:r>
              <a:rPr lang="zh-CN" altLang="en-US" dirty="0"/>
              <a:t>节编号</a:t>
            </a:r>
          </a:p>
        </p:txBody>
      </p:sp>
      <p:sp>
        <p:nvSpPr>
          <p:cNvPr id="7" name="标题 6"/>
          <p:cNvSpPr>
            <a:spLocks noGrp="1"/>
          </p:cNvSpPr>
          <p:nvPr>
            <p:ph type="title" hasCustomPrompt="1"/>
            <p:custDataLst>
              <p:tags r:id="rId5"/>
            </p:custDataLst>
          </p:nvPr>
        </p:nvSpPr>
        <p:spPr>
          <a:xfrm>
            <a:off x="2906395" y="3159125"/>
            <a:ext cx="6384290" cy="1051560"/>
          </a:xfrm>
        </p:spPr>
        <p:txBody>
          <a:bodyPr wrap="square" anchor="t" anchorCtr="0">
            <a:normAutofit/>
          </a:bodyPr>
          <a:lstStyle>
            <a:lvl1pPr algn="ctr">
              <a:defRPr sz="5400">
                <a:solidFill>
                  <a:schemeClr val="tx1"/>
                </a:solidFill>
              </a:defRPr>
            </a:lvl1pPr>
          </a:lstStyle>
          <a:p>
            <a:r>
              <a:rPr lang="zh-CN" altLang="en-US" dirty="0"/>
              <a:t>单击编辑母版标题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2026/5/4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2026/5/4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2026/5/4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2026/5/4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2026/5/4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2026/5/4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5.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2026/5/4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6"/>
          <a:stretch>
            <a:fillRect/>
          </a:stretch>
        </a:blipFill>
        <a:effectLst/>
      </p:bgPr>
    </p:bg>
    <p:spTree>
      <p:nvGrpSpPr>
        <p:cNvPr id="1" name=""/>
        <p:cNvGrpSpPr/>
        <p:nvPr/>
      </p:nvGrpSpPr>
      <p:grpSpPr>
        <a:xfrm>
          <a:off x="0" y="0"/>
          <a:ext cx="0" cy="0"/>
          <a:chOff x="0" y="0"/>
          <a:chExt cx="0" cy="0"/>
        </a:xfrm>
      </p:grpSpPr>
      <p:sp>
        <p:nvSpPr>
          <p:cNvPr id="1026" name="日期占位符 1"/>
          <p:cNvSpPr>
            <a:spLocks noGrp="1"/>
          </p:cNvSpPr>
          <p:nvPr>
            <p:ph type="dt" sz="half" idx="2"/>
            <p:custDataLst>
              <p:tags r:id="rId13"/>
            </p:custDataLst>
          </p:nvPr>
        </p:nvSpPr>
        <p:spPr>
          <a:xfrm>
            <a:off x="609441" y="6356761"/>
            <a:ext cx="2845647" cy="365057"/>
          </a:xfrm>
          <a:prstGeom prst="rect">
            <a:avLst/>
          </a:prstGeom>
          <a:noFill/>
          <a:ln w="9525">
            <a:noFill/>
          </a:ln>
        </p:spPr>
        <p:txBody>
          <a:bodyPr vert="horz" wrap="square" anchor="t" anchorCtr="0"/>
          <a:lstStyle>
            <a:lvl1pPr>
              <a:buFont typeface="Arial" panose="020B0604020202020204" pitchFamily="34" charset="0"/>
              <a:defRPr sz="1800">
                <a:latin typeface="Calibri" panose="020F0502020204030204" charset="0"/>
              </a:defRPr>
            </a:lvl1pPr>
          </a:lstStyle>
          <a:p>
            <a:pPr lvl="0"/>
            <a:fld id="{BB962C8B-B14F-4D97-AF65-F5344CB8AC3E}" type="datetime1">
              <a:rPr lang="zh-CN" altLang="en-US" dirty="0">
                <a:ea typeface="宋体" panose="02010600030101010101" pitchFamily="2" charset="-122"/>
                <a:sym typeface="Calibri" panose="020F0502020204030204" charset="0"/>
              </a:rPr>
              <a:t>2026/5/4</a:t>
            </a:fld>
            <a:endParaRPr lang="zh-CN" altLang="en-US" dirty="0">
              <a:ea typeface="宋体" panose="02010600030101010101" pitchFamily="2" charset="-122"/>
              <a:sym typeface="Calibri" panose="020F0502020204030204" charset="0"/>
            </a:endParaRPr>
          </a:p>
        </p:txBody>
      </p:sp>
      <p:sp>
        <p:nvSpPr>
          <p:cNvPr id="1027" name="页脚占位符 2"/>
          <p:cNvSpPr>
            <a:spLocks noGrp="1"/>
          </p:cNvSpPr>
          <p:nvPr>
            <p:ph type="ftr" sz="quarter" idx="3"/>
            <p:custDataLst>
              <p:tags r:id="rId14"/>
            </p:custDataLst>
          </p:nvPr>
        </p:nvSpPr>
        <p:spPr>
          <a:xfrm>
            <a:off x="4166103" y="6356761"/>
            <a:ext cx="3859795" cy="365057"/>
          </a:xfrm>
          <a:prstGeom prst="rect">
            <a:avLst/>
          </a:prstGeom>
          <a:noFill/>
          <a:ln w="9525">
            <a:noFill/>
          </a:ln>
        </p:spPr>
        <p:txBody>
          <a:bodyPr vert="horz" wrap="square" anchor="t" anchorCtr="0"/>
          <a:lstStyle>
            <a:lvl1pPr>
              <a:buFont typeface="Arial" panose="020B0604020202020204" pitchFamily="34" charset="0"/>
              <a:defRPr sz="1800">
                <a:latin typeface="Calibri" panose="020F0502020204030204" charset="0"/>
              </a:defRPr>
            </a:lvl1pPr>
          </a:lstStyle>
          <a:p>
            <a:pPr lvl="0"/>
            <a:endParaRPr>
              <a:ea typeface="宋体" panose="02010600030101010101" pitchFamily="2" charset="-122"/>
              <a:sym typeface="Calibri" panose="020F0502020204030204" charset="0"/>
            </a:endParaRPr>
          </a:p>
        </p:txBody>
      </p:sp>
      <p:sp>
        <p:nvSpPr>
          <p:cNvPr id="1028" name="灯片编号占位符 3"/>
          <p:cNvSpPr>
            <a:spLocks noGrp="1"/>
          </p:cNvSpPr>
          <p:nvPr>
            <p:ph type="sldNum" sz="quarter" idx="4"/>
            <p:custDataLst>
              <p:tags r:id="rId15"/>
            </p:custDataLst>
          </p:nvPr>
        </p:nvSpPr>
        <p:spPr>
          <a:xfrm>
            <a:off x="8736913" y="6356761"/>
            <a:ext cx="2845646" cy="365057"/>
          </a:xfrm>
          <a:prstGeom prst="rect">
            <a:avLst/>
          </a:prstGeom>
          <a:noFill/>
          <a:ln w="9525">
            <a:noFill/>
          </a:ln>
        </p:spPr>
        <p:txBody>
          <a:bodyPr vert="horz" wrap="square" anchor="t" anchorCtr="0"/>
          <a:lstStyle>
            <a:lvl1pPr>
              <a:buFont typeface="Arial" panose="020B0604020202020204" pitchFamily="34" charset="0"/>
              <a:defRPr sz="1800"/>
            </a:lvl1pPr>
          </a:lstStyle>
          <a:p>
            <a:pPr lvl="0"/>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1087755" lvl="0" indent="-1087755" algn="ctr" defTabSz="0" eaLnBrk="0" fontAlgn="base" latinLnBrk="0" hangingPunct="0">
        <a:lnSpc>
          <a:spcPct val="100000"/>
        </a:lnSpc>
        <a:spcBef>
          <a:spcPct val="0"/>
        </a:spcBef>
        <a:spcAft>
          <a:spcPct val="0"/>
        </a:spcAft>
        <a:buNone/>
        <a:defRPr sz="5200" kern="1200">
          <a:solidFill>
            <a:schemeClr val="tx1"/>
          </a:solidFill>
          <a:latin typeface="+mj-lt"/>
          <a:ea typeface="+mj-ea"/>
          <a:cs typeface="+mj-cs"/>
          <a:sym typeface="Calibri" panose="020F0502020204030204" charset="0"/>
        </a:defRPr>
      </a:lvl1pPr>
    </p:titleStyle>
    <p:bodyStyle>
      <a:lvl1pPr marL="408305" lvl="0" indent="-408305" algn="l" defTabSz="1087755" eaLnBrk="0" fontAlgn="base" latinLnBrk="0" hangingPunct="0">
        <a:lnSpc>
          <a:spcPct val="100000"/>
        </a:lnSpc>
        <a:spcBef>
          <a:spcPct val="20000"/>
        </a:spcBef>
        <a:spcAft>
          <a:spcPct val="0"/>
        </a:spcAft>
        <a:buFont typeface="Arial" panose="020B0604020202020204" pitchFamily="34" charset="0"/>
        <a:buChar char="•"/>
        <a:defRPr sz="3800" kern="1200">
          <a:solidFill>
            <a:schemeClr val="tx1"/>
          </a:solidFill>
          <a:latin typeface="+mn-lt"/>
          <a:ea typeface="+mn-ea"/>
          <a:cs typeface="+mn-cs"/>
          <a:sym typeface="Calibri" panose="020F0502020204030204" charset="0"/>
        </a:defRPr>
      </a:lvl1pPr>
      <a:lvl2pPr marL="884555" lvl="1" indent="-338455" algn="l" defTabSz="1087755" eaLnBrk="0" fontAlgn="base" latinLnBrk="0" hangingPunct="0">
        <a:lnSpc>
          <a:spcPct val="100000"/>
        </a:lnSpc>
        <a:spcBef>
          <a:spcPct val="20000"/>
        </a:spcBef>
        <a:spcAft>
          <a:spcPct val="0"/>
        </a:spcAft>
        <a:buFont typeface="Arial" panose="020B0604020202020204" pitchFamily="34" charset="0"/>
        <a:buChar char="–"/>
        <a:defRPr sz="3300" kern="1200">
          <a:solidFill>
            <a:schemeClr val="tx1"/>
          </a:solidFill>
          <a:latin typeface="Calibri" panose="020F0502020204030204" charset="0"/>
          <a:ea typeface="宋体" panose="02010600030101010101" pitchFamily="2" charset="-122"/>
          <a:cs typeface="+mn-cs"/>
          <a:sym typeface="Calibri" panose="020F0502020204030204" charset="0"/>
        </a:defRPr>
      </a:lvl2pPr>
      <a:lvl3pPr marL="1360805" lvl="2" indent="-271780" algn="l" defTabSz="1087755" eaLnBrk="0" fontAlgn="base" latinLnBrk="0" hangingPunct="0">
        <a:lnSpc>
          <a:spcPct val="100000"/>
        </a:lnSpc>
        <a:spcBef>
          <a:spcPct val="20000"/>
        </a:spcBef>
        <a:spcAft>
          <a:spcPct val="0"/>
        </a:spcAft>
        <a:buFont typeface="Arial" panose="020B0604020202020204" pitchFamily="34" charset="0"/>
        <a:buChar char="•"/>
        <a:defRPr sz="2900" kern="1200">
          <a:solidFill>
            <a:schemeClr val="tx1"/>
          </a:solidFill>
          <a:latin typeface="Calibri" panose="020F0502020204030204" charset="0"/>
          <a:ea typeface="宋体" panose="02010600030101010101" pitchFamily="2" charset="-122"/>
          <a:cs typeface="+mn-cs"/>
          <a:sym typeface="Calibri" panose="020F0502020204030204" charset="0"/>
        </a:defRPr>
      </a:lvl3pPr>
      <a:lvl4pPr marL="1904365" lvl="3" indent="-269875"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4pPr>
      <a:lvl5pPr marL="2449195" lvl="4" indent="-271780"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5pPr>
      <a:lvl6pPr marL="2513965" lvl="5" indent="-228600"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6pPr>
      <a:lvl7pPr marL="2971165" lvl="6" indent="-228600"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7pPr>
      <a:lvl8pPr marL="3428365" lvl="7" indent="-228600"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8pPr>
      <a:lvl9pPr marL="3885565" lvl="8" indent="-228600" algn="l" defTabSz="1087755"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9pPr>
    </p:bodyStyle>
    <p:otherStyle>
      <a:lvl1pPr marL="0" lvl="0" indent="0" algn="l" defTabSz="1087755" eaLnBrk="1" fontAlgn="base" latinLnBrk="0" hangingPunct="1">
        <a:lnSpc>
          <a:spcPct val="100000"/>
        </a:lnSpc>
        <a:spcBef>
          <a:spcPct val="0"/>
        </a:spcBef>
        <a:spcAft>
          <a:spcPct val="0"/>
        </a:spcAft>
        <a:buFont typeface="Arial" panose="020B0604020202020204" pitchFamily="34" charset="0"/>
        <a:buNone/>
        <a:defRPr sz="2100" b="0" i="0" kern="1200" baseline="0">
          <a:solidFill>
            <a:schemeClr val="tx1"/>
          </a:solidFill>
          <a:latin typeface="+mn-lt"/>
          <a:ea typeface="+mn-ea"/>
          <a:cs typeface="+mn-cs"/>
        </a:defRPr>
      </a:lvl1pPr>
      <a:lvl2pPr marL="542925" lvl="1" indent="-85725"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2pPr>
      <a:lvl3pPr marL="1087755" lvl="2" indent="-173355"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3pPr>
      <a:lvl4pPr marL="1631950" lvl="3" indent="-26035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4pPr>
      <a:lvl5pPr marL="2176145" lvl="4" indent="-34798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5pPr>
      <a:lvl6pPr marL="2285365" lvl="5" indent="-34798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6pPr>
      <a:lvl7pPr marL="2742565" lvl="6" indent="-34798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7pPr>
      <a:lvl8pPr marL="3199765" lvl="7" indent="-34798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8pPr>
      <a:lvl9pPr marL="3656965" lvl="8" indent="-347980" algn="l" defTabSz="1087755" eaLnBrk="0" fontAlgn="base" latinLnBrk="0" hangingPunct="0">
        <a:lnSpc>
          <a:spcPct val="100000"/>
        </a:lnSpc>
        <a:spcBef>
          <a:spcPct val="0"/>
        </a:spcBef>
        <a:spcAft>
          <a:spcPct val="0"/>
        </a:spcAft>
        <a:buFont typeface="Arial" panose="020B0604020202020204" pitchFamily="34" charset="0"/>
        <a:buNone/>
        <a:defRPr sz="2100" b="0" i="0" kern="1200" baseline="0">
          <a:solidFill>
            <a:schemeClr val="tx1"/>
          </a:solidFill>
          <a:latin typeface="Calibri" panose="020F050202020403020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2026/5/4</a:t>
            </a:fld>
            <a:endParaRPr lang="zh-CN" altLang="en-US"/>
          </a:p>
        </p:txBody>
      </p:sp>
      <p:sp>
        <p:nvSpPr>
          <p:cNvPr id="5" name="页脚占位符 4"/>
          <p:cNvSpPr>
            <a:spLocks noGrp="1"/>
          </p:cNvSpPr>
          <p:nvPr>
            <p:ph type="ftr" sz="quarter" idx="3"/>
            <p:custDataLst>
              <p:tags r:id="rId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3"/>
    </p:custData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10" Type="http://schemas.openxmlformats.org/officeDocument/2006/relationships/image" Target="../media/image2.jpeg"/><Relationship Id="rId4" Type="http://schemas.openxmlformats.org/officeDocument/2006/relationships/tags" Target="../tags/tag139.xml"/><Relationship Id="rId9"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slideLayout" Target="../slideLayouts/slideLayout14.xml"/><Relationship Id="rId4" Type="http://schemas.openxmlformats.org/officeDocument/2006/relationships/tags" Target="../tags/tag20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s>
</file>

<file path=ppt/slides/_rels/slide12.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Layout" Target="../slideLayouts/slideLayout12.xml"/><Relationship Id="rId4" Type="http://schemas.openxmlformats.org/officeDocument/2006/relationships/tags" Target="../tags/tag214.xml"/></Relationships>
</file>

<file path=ppt/slides/_rels/slide13.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slideLayout" Target="../slideLayouts/slideLayout12.xml"/><Relationship Id="rId4" Type="http://schemas.openxmlformats.org/officeDocument/2006/relationships/tags" Target="../tags/tag218.xml"/></Relationships>
</file>

<file path=ppt/slides/_rels/slide14.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9"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8.jpeg"/><Relationship Id="rId5" Type="http://schemas.openxmlformats.org/officeDocument/2006/relationships/slideLayout" Target="../slideLayouts/slideLayout12.xml"/><Relationship Id="rId4" Type="http://schemas.openxmlformats.org/officeDocument/2006/relationships/tags" Target="../tags/tag230.xml"/></Relationships>
</file>

<file path=ppt/slides/_rels/slide16.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10.jpe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9.jpeg"/><Relationship Id="rId5" Type="http://schemas.openxmlformats.org/officeDocument/2006/relationships/slideLayout" Target="../slideLayouts/slideLayout12.xml"/><Relationship Id="rId4" Type="http://schemas.openxmlformats.org/officeDocument/2006/relationships/tags" Target="../tags/tag234.xml"/></Relationships>
</file>

<file path=ppt/slides/_rels/slide17.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slideLayout" Target="../slideLayouts/slideLayout14.xml"/><Relationship Id="rId4" Type="http://schemas.openxmlformats.org/officeDocument/2006/relationships/tags" Target="../tags/tag238.xml"/></Relationships>
</file>

<file path=ppt/slides/_rels/slide18.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5" Type="http://schemas.openxmlformats.org/officeDocument/2006/relationships/image" Target="../media/image11.jpeg"/><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12.xml"/><Relationship Id="rId5" Type="http://schemas.openxmlformats.org/officeDocument/2006/relationships/tags" Target="../tags/tag148.xml"/><Relationship Id="rId4" Type="http://schemas.openxmlformats.org/officeDocument/2006/relationships/tags" Target="../tags/tag147.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47.xml"/><Relationship Id="rId7" Type="http://schemas.openxmlformats.org/officeDocument/2006/relationships/tags" Target="../tags/tag251.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s/_rels/slide21.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slideLayout" Target="../slideLayouts/slideLayout12.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60.xml"/><Relationship Id="rId7" Type="http://schemas.openxmlformats.org/officeDocument/2006/relationships/tags" Target="../tags/tag264.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s>
</file>

<file path=ppt/slides/_rels/slide23.xml.rels><?xml version="1.0" encoding="UTF-8" standalone="yes"?>
<Relationships xmlns="http://schemas.openxmlformats.org/package/2006/relationships"><Relationship Id="rId3" Type="http://schemas.openxmlformats.org/officeDocument/2006/relationships/tags" Target="../tags/tag267.xml"/><Relationship Id="rId7" Type="http://schemas.openxmlformats.org/officeDocument/2006/relationships/slideLayout" Target="../slideLayouts/slideLayout12.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s>
</file>

<file path=ppt/slides/_rels/slide24.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slideLayout" Target="../slideLayouts/slideLayout12.xml"/><Relationship Id="rId5" Type="http://schemas.openxmlformats.org/officeDocument/2006/relationships/tags" Target="../tags/tag275.xml"/><Relationship Id="rId4" Type="http://schemas.openxmlformats.org/officeDocument/2006/relationships/tags" Target="../tags/tag274.xml"/></Relationships>
</file>

<file path=ppt/slides/_rels/slide25.xml.rels><?xml version="1.0" encoding="UTF-8" standalone="yes"?>
<Relationships xmlns="http://schemas.openxmlformats.org/package/2006/relationships"><Relationship Id="rId8" Type="http://schemas.openxmlformats.org/officeDocument/2006/relationships/tags" Target="../tags/tag283.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notesSlide" Target="../notesSlides/notesSlide4.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slideLayout" Target="../slideLayouts/slideLayout12.xml"/><Relationship Id="rId5" Type="http://schemas.openxmlformats.org/officeDocument/2006/relationships/tags" Target="../tags/tag280.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s>
</file>

<file path=ppt/slides/_rels/slide26.xml.rels><?xml version="1.0" encoding="UTF-8" standalone="yes"?>
<Relationships xmlns="http://schemas.openxmlformats.org/package/2006/relationships"><Relationship Id="rId8" Type="http://schemas.openxmlformats.org/officeDocument/2006/relationships/tags" Target="../tags/tag293.xml"/><Relationship Id="rId13" Type="http://schemas.openxmlformats.org/officeDocument/2006/relationships/notesSlide" Target="../notesSlides/notesSlide5.xml"/><Relationship Id="rId3" Type="http://schemas.openxmlformats.org/officeDocument/2006/relationships/tags" Target="../tags/tag288.xml"/><Relationship Id="rId7" Type="http://schemas.openxmlformats.org/officeDocument/2006/relationships/tags" Target="../tags/tag292.xml"/><Relationship Id="rId12" Type="http://schemas.openxmlformats.org/officeDocument/2006/relationships/slideLayout" Target="../slideLayouts/slideLayout12.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tags" Target="../tags/tag296.xml"/><Relationship Id="rId5" Type="http://schemas.openxmlformats.org/officeDocument/2006/relationships/tags" Target="../tags/tag290.xml"/><Relationship Id="rId10" Type="http://schemas.openxmlformats.org/officeDocument/2006/relationships/tags" Target="../tags/tag295.xml"/><Relationship Id="rId4" Type="http://schemas.openxmlformats.org/officeDocument/2006/relationships/tags" Target="../tags/tag289.xml"/><Relationship Id="rId9" Type="http://schemas.openxmlformats.org/officeDocument/2006/relationships/tags" Target="../tags/tag294.xml"/></Relationships>
</file>

<file path=ppt/slides/_rels/slide27.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5" Type="http://schemas.openxmlformats.org/officeDocument/2006/relationships/slideLayout" Target="../slideLayouts/slideLayout14.xml"/><Relationship Id="rId4" Type="http://schemas.openxmlformats.org/officeDocument/2006/relationships/tags" Target="../tags/tag300.xml"/></Relationships>
</file>

<file path=ppt/slides/_rels/slide28.xml.rels><?xml version="1.0" encoding="UTF-8" standalone="yes"?>
<Relationships xmlns="http://schemas.openxmlformats.org/package/2006/relationships"><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 Id="rId4"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jpeg"/><Relationship Id="rId5" Type="http://schemas.openxmlformats.org/officeDocument/2006/relationships/slideLayout" Target="../slideLayouts/slideLayout23.xml"/><Relationship Id="rId4" Type="http://schemas.openxmlformats.org/officeDocument/2006/relationships/tags" Target="../tags/tag152.xml"/></Relationships>
</file>

<file path=ppt/slides/_rels/slide30.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10" Type="http://schemas.openxmlformats.org/officeDocument/2006/relationships/image" Target="../media/image2.jpeg"/><Relationship Id="rId4" Type="http://schemas.openxmlformats.org/officeDocument/2006/relationships/tags" Target="../tags/tag310.xml"/><Relationship Id="rId9"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image" Target="../media/image1.jpeg"/><Relationship Id="rId5" Type="http://schemas.openxmlformats.org/officeDocument/2006/relationships/tags" Target="../tags/tag157.xml"/><Relationship Id="rId10" Type="http://schemas.openxmlformats.org/officeDocument/2006/relationships/notesSlide" Target="../notesSlides/notesSlide1.xml"/><Relationship Id="rId4" Type="http://schemas.openxmlformats.org/officeDocument/2006/relationships/tags" Target="../tags/tag156.xml"/><Relationship Id="rId9"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63.xml"/><Relationship Id="rId7" Type="http://schemas.openxmlformats.org/officeDocument/2006/relationships/slideLayout" Target="../slideLayouts/slideLayout12.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10" Type="http://schemas.openxmlformats.org/officeDocument/2006/relationships/image" Target="../media/image3.jpeg"/><Relationship Id="rId4" Type="http://schemas.openxmlformats.org/officeDocument/2006/relationships/tags" Target="../tags/tag164.xml"/><Relationship Id="rId9"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tags" Target="../tags/tag174.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image" Target="../media/image1.jpeg"/><Relationship Id="rId5" Type="http://schemas.openxmlformats.org/officeDocument/2006/relationships/tags" Target="../tags/tag171.xml"/><Relationship Id="rId10" Type="http://schemas.openxmlformats.org/officeDocument/2006/relationships/slideLayout" Target="../slideLayouts/slideLayout12.xml"/><Relationship Id="rId4" Type="http://schemas.openxmlformats.org/officeDocument/2006/relationships/tags" Target="../tags/tag170.xml"/><Relationship Id="rId9" Type="http://schemas.openxmlformats.org/officeDocument/2006/relationships/tags" Target="../tags/tag17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5.png"/><Relationship Id="rId5" Type="http://schemas.openxmlformats.org/officeDocument/2006/relationships/tags" Target="../tags/tag180.xml"/><Relationship Id="rId10" Type="http://schemas.openxmlformats.org/officeDocument/2006/relationships/image" Target="../media/image4.jpeg"/><Relationship Id="rId4" Type="http://schemas.openxmlformats.org/officeDocument/2006/relationships/tags" Target="../tags/tag179.xml"/><Relationship Id="rId9"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10" Type="http://schemas.openxmlformats.org/officeDocument/2006/relationships/image" Target="../media/image6.png"/><Relationship Id="rId4" Type="http://schemas.openxmlformats.org/officeDocument/2006/relationships/tags" Target="../tags/tag186.xml"/><Relationship Id="rId9"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image" Target="../media/image7.jpeg"/><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image" Target="../media/image1.jpe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slideLayout" Target="../slideLayouts/slideLayout12.xml"/><Relationship Id="rId5" Type="http://schemas.openxmlformats.org/officeDocument/2006/relationships/tags" Target="../tags/tag19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8"/>
          <p:cNvSpPr/>
          <p:nvPr>
            <p:custDataLst>
              <p:tags r:id="rId2"/>
            </p:custDataLst>
          </p:nvPr>
        </p:nvSpPr>
        <p:spPr>
          <a:xfrm>
            <a:off x="1" y="-68897"/>
            <a:ext cx="12192000" cy="6856412"/>
          </a:xfrm>
          <a:prstGeom prst="rect">
            <a:avLst/>
          </a:prstGeom>
          <a:solidFill>
            <a:schemeClr val="bg1"/>
          </a:solidFill>
          <a:ln w="9525">
            <a:noFill/>
          </a:ln>
        </p:spPr>
        <p:txBody>
          <a:bodyPr anchor="ctr" anchorCtr="0"/>
          <a:lstStyle/>
          <a:p>
            <a:pPr algn="ctr"/>
            <a:endParaRPr sz="2100">
              <a:solidFill>
                <a:srgbClr val="FFFFFF"/>
              </a:solidFill>
              <a:latin typeface="Calibri" panose="020F0502020204030204" charset="0"/>
              <a:ea typeface="宋体" panose="02010600030101010101" pitchFamily="2" charset="-122"/>
              <a:sym typeface="Calibri" panose="020F0502020204030204" charset="0"/>
            </a:endParaRPr>
          </a:p>
        </p:txBody>
      </p:sp>
      <p:pic>
        <p:nvPicPr>
          <p:cNvPr id="5123" name="Picture 4" descr="C:\Documents and Settings\Administrator\桌面\PPT配图\公司宣传PPT图片\240490-1306030Q53886.jpg"/>
          <p:cNvPicPr>
            <a:picLocks noChangeAspect="1"/>
          </p:cNvPicPr>
          <p:nvPr>
            <p:custDataLst>
              <p:tags r:id="rId3"/>
            </p:custDataLst>
          </p:nvPr>
        </p:nvPicPr>
        <p:blipFill>
          <a:blip r:embed="rId10"/>
          <a:stretch>
            <a:fillRect/>
          </a:stretch>
        </p:blipFill>
        <p:spPr>
          <a:xfrm>
            <a:off x="-184150" y="904240"/>
            <a:ext cx="4739640" cy="5184775"/>
          </a:xfrm>
          <a:prstGeom prst="rect">
            <a:avLst/>
          </a:prstGeom>
          <a:noFill/>
          <a:ln w="9525">
            <a:noFill/>
          </a:ln>
        </p:spPr>
      </p:pic>
      <p:sp>
        <p:nvSpPr>
          <p:cNvPr id="5124" name="矩形 19"/>
          <p:cNvSpPr/>
          <p:nvPr>
            <p:custDataLst>
              <p:tags r:id="rId4"/>
            </p:custDataLst>
          </p:nvPr>
        </p:nvSpPr>
        <p:spPr>
          <a:xfrm>
            <a:off x="-117474" y="6149340"/>
            <a:ext cx="12592050" cy="709613"/>
          </a:xfrm>
          <a:custGeom>
            <a:avLst/>
            <a:gdLst>
              <a:gd name="txL" fmla="*/ 0 w 12601575"/>
              <a:gd name="txT" fmla="*/ 0 h 708882"/>
              <a:gd name="txR" fmla="*/ 12601575 w 12601575"/>
              <a:gd name="txB" fmla="*/ 708882 h 708882"/>
            </a:gdLst>
            <a:ahLst/>
            <a:cxnLst>
              <a:cxn ang="0">
                <a:pos x="0" y="338553"/>
              </a:cxn>
              <a:cxn ang="0">
                <a:pos x="1199841" y="431319"/>
              </a:cxn>
              <a:cxn ang="0">
                <a:pos x="2312945" y="490343"/>
              </a:cxn>
              <a:cxn ang="0">
                <a:pos x="4871640" y="460830"/>
              </a:cxn>
              <a:cxn ang="0">
                <a:pos x="10928664" y="3400"/>
              </a:cxn>
              <a:cxn ang="0">
                <a:pos x="12550887" y="72952"/>
              </a:cxn>
              <a:cxn ang="0">
                <a:pos x="12247313" y="720670"/>
              </a:cxn>
              <a:cxn ang="0">
                <a:pos x="101186" y="720670"/>
              </a:cxn>
              <a:cxn ang="0">
                <a:pos x="0" y="338553"/>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5125" name="TextBox 28"/>
          <p:cNvSpPr/>
          <p:nvPr>
            <p:custDataLst>
              <p:tags r:id="rId5"/>
            </p:custDataLst>
          </p:nvPr>
        </p:nvSpPr>
        <p:spPr>
          <a:xfrm>
            <a:off x="6226176" y="4201478"/>
            <a:ext cx="4775200" cy="460375"/>
          </a:xfrm>
          <a:prstGeom prst="rect">
            <a:avLst/>
          </a:prstGeom>
          <a:noFill/>
          <a:ln w="9525">
            <a:noFill/>
          </a:ln>
        </p:spPr>
        <p:txBody>
          <a:bodyPr wrap="none" anchor="t" anchorCtr="0">
            <a:spAutoFit/>
          </a:bodyPr>
          <a:lstStyle/>
          <a:p>
            <a:r>
              <a:rPr lang="zh-CN" altLang="en-US" sz="2400" b="1" dirty="0">
                <a:solidFill>
                  <a:schemeClr val="tx1"/>
                </a:solidFill>
                <a:latin typeface="楷体_GB2312" charset="-122"/>
                <a:ea typeface="楷体_GB2312" charset="-122"/>
                <a:sym typeface="楷体_GB2312" charset="-122"/>
              </a:rPr>
              <a:t>中国自然资源经济研究院  李瑞军</a:t>
            </a:r>
          </a:p>
        </p:txBody>
      </p:sp>
      <p:sp>
        <p:nvSpPr>
          <p:cNvPr id="5126" name="TextBox 30"/>
          <p:cNvSpPr/>
          <p:nvPr>
            <p:custDataLst>
              <p:tags r:id="rId6"/>
            </p:custDataLst>
          </p:nvPr>
        </p:nvSpPr>
        <p:spPr>
          <a:xfrm>
            <a:off x="7915276" y="4895215"/>
            <a:ext cx="3201670" cy="460375"/>
          </a:xfrm>
          <a:prstGeom prst="rect">
            <a:avLst/>
          </a:prstGeom>
          <a:noFill/>
          <a:ln w="9525">
            <a:noFill/>
          </a:ln>
        </p:spPr>
        <p:txBody>
          <a:bodyPr wrap="none" anchor="t" anchorCtr="0">
            <a:spAutoFit/>
          </a:bodyPr>
          <a:lstStyle/>
          <a:p>
            <a:pPr algn="l"/>
            <a:r>
              <a:rPr lang="en-US" altLang="zh-CN" sz="2400" b="1" dirty="0">
                <a:latin typeface="楷体_GB2312" charset="-122"/>
                <a:ea typeface="楷体_GB2312" charset="-122"/>
                <a:sym typeface="楷体_GB2312" charset="-122"/>
              </a:rPr>
              <a:t>2026/05/15    </a:t>
            </a:r>
            <a:r>
              <a:rPr lang="zh-CN" altLang="en-US" sz="2400" b="1" dirty="0">
                <a:solidFill>
                  <a:schemeClr val="tx1"/>
                </a:solidFill>
                <a:latin typeface="楷体_GB2312" charset="-122"/>
                <a:ea typeface="楷体_GB2312" charset="-122"/>
                <a:sym typeface="楷体_GB2312" charset="-122"/>
              </a:rPr>
              <a:t>厦门</a:t>
            </a:r>
            <a:r>
              <a:rPr lang="en-US" altLang="zh-CN" sz="2400" b="1" dirty="0">
                <a:solidFill>
                  <a:schemeClr val="tx1"/>
                </a:solidFill>
                <a:latin typeface="楷体_GB2312" charset="-122"/>
                <a:ea typeface="楷体_GB2312" charset="-122"/>
                <a:sym typeface="楷体_GB2312" charset="-122"/>
              </a:rPr>
              <a:t>  </a:t>
            </a:r>
          </a:p>
        </p:txBody>
      </p:sp>
      <p:sp>
        <p:nvSpPr>
          <p:cNvPr id="5127" name="TextBox 21"/>
          <p:cNvSpPr/>
          <p:nvPr>
            <p:custDataLst>
              <p:tags r:id="rId7"/>
            </p:custDataLst>
          </p:nvPr>
        </p:nvSpPr>
        <p:spPr>
          <a:xfrm>
            <a:off x="6167438" y="2459990"/>
            <a:ext cx="1960880" cy="521970"/>
          </a:xfrm>
          <a:prstGeom prst="rect">
            <a:avLst/>
          </a:prstGeom>
          <a:noFill/>
          <a:ln w="9525">
            <a:noFill/>
          </a:ln>
        </p:spPr>
        <p:txBody>
          <a:bodyPr wrap="none" anchor="t" anchorCtr="0">
            <a:spAutoFit/>
          </a:bodyPr>
          <a:lstStyle/>
          <a:p>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我们的使命</a:t>
            </a:r>
          </a:p>
        </p:txBody>
      </p:sp>
      <p:sp>
        <p:nvSpPr>
          <p:cNvPr id="5128" name="矩形 1"/>
          <p:cNvSpPr/>
          <p:nvPr>
            <p:custDataLst>
              <p:tags r:id="rId8"/>
            </p:custDataLst>
          </p:nvPr>
        </p:nvSpPr>
        <p:spPr>
          <a:xfrm>
            <a:off x="2700998" y="526733"/>
            <a:ext cx="9450023" cy="2455480"/>
          </a:xfrm>
          <a:prstGeom prst="rect">
            <a:avLst/>
          </a:prstGeom>
          <a:noFill/>
          <a:ln w="9525">
            <a:noFill/>
          </a:ln>
        </p:spPr>
        <p:txBody>
          <a:bodyPr wrap="none" anchor="t" anchorCtr="0">
            <a:spAutoFit/>
          </a:bodyPr>
          <a:lstStyle/>
          <a:p>
            <a:pPr algn="ctr" eaLnBrk="0" hangingPunct="0">
              <a:lnSpc>
                <a:spcPct val="150000"/>
              </a:lnSpc>
              <a:buClrTx/>
              <a:buSzTx/>
            </a:pPr>
            <a:r>
              <a:rPr lang="zh-CN" altLang="en-US" sz="3600" b="1" dirty="0">
                <a:solidFill>
                  <a:srgbClr val="288F20"/>
                </a:solidFill>
                <a:latin typeface="黑体" panose="02010609060101010101" pitchFamily="1" charset="-122"/>
                <a:ea typeface="黑体" panose="02010609060101010101" pitchFamily="1" charset="-122"/>
                <a:sym typeface="楷体_GB2312" charset="-122"/>
              </a:rPr>
              <a:t>全球稀土资源开发利用现状及</a:t>
            </a:r>
          </a:p>
          <a:p>
            <a:pPr algn="ctr" eaLnBrk="0" hangingPunct="0">
              <a:lnSpc>
                <a:spcPct val="150000"/>
              </a:lnSpc>
              <a:buClrTx/>
              <a:buSzTx/>
            </a:pPr>
            <a:r>
              <a:rPr lang="zh-CN" altLang="en-US" sz="3600" b="1" dirty="0">
                <a:solidFill>
                  <a:srgbClr val="288F20"/>
                </a:solidFill>
                <a:latin typeface="黑体" panose="02010609060101010101" pitchFamily="1" charset="-122"/>
                <a:ea typeface="黑体" panose="02010609060101010101" pitchFamily="1" charset="-122"/>
                <a:sym typeface="楷体_GB2312" charset="-122"/>
              </a:rPr>
              <a:t>“十五五”时期中国稀土资源高质量若干思考</a:t>
            </a:r>
            <a:endParaRPr lang="en-US" altLang="zh-CN" sz="3600" b="1" dirty="0">
              <a:solidFill>
                <a:srgbClr val="288F20"/>
              </a:solidFill>
              <a:latin typeface="黑体" panose="02010609060101010101" pitchFamily="1" charset="-122"/>
              <a:ea typeface="黑体" panose="02010609060101010101" pitchFamily="1" charset="-122"/>
              <a:sym typeface="楷体_GB2312" charset="-122"/>
            </a:endParaRPr>
          </a:p>
          <a:p>
            <a:pPr algn="ctr" eaLnBrk="0" hangingPunct="0">
              <a:lnSpc>
                <a:spcPct val="150000"/>
              </a:lnSpc>
              <a:buClrTx/>
              <a:buSzTx/>
            </a:pPr>
            <a:endParaRPr lang="zh-CN" altLang="en-US" sz="3600" b="1" dirty="0">
              <a:solidFill>
                <a:srgbClr val="288F20"/>
              </a:solidFill>
              <a:latin typeface="黑体" panose="02010609060101010101" pitchFamily="1" charset="-122"/>
              <a:ea typeface="黑体" panose="02010609060101010101" pitchFamily="1" charset="-122"/>
              <a:sym typeface="楷体_GB2312" charset="-122"/>
            </a:endParaRPr>
          </a:p>
        </p:txBody>
      </p:sp>
    </p:spTree>
    <p:custDataLst>
      <p:tags r:id="rId1"/>
    </p:custDataLst>
  </p:cSld>
  <p:clrMapOvr>
    <a:masterClrMapping/>
  </p:clrMapOvr>
  <p:transition advTm="2000">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标题 1"/>
          <p:cNvSpPr>
            <a:spLocks noGrp="1"/>
          </p:cNvSpPr>
          <p:nvPr>
            <p:ph type="title"/>
            <p:custDataLst>
              <p:tags r:id="rId3"/>
            </p:custDataLst>
          </p:nvPr>
        </p:nvSpPr>
        <p:spPr>
          <a:xfrm>
            <a:off x="-66040" y="925195"/>
            <a:ext cx="12355195" cy="2853055"/>
          </a:xfrm>
        </p:spPr>
        <p:txBody>
          <a:bodyPr/>
          <a:lstStyle/>
          <a:p>
            <a:r>
              <a:rPr lang="zh-CN" altLang="en-US" dirty="0">
                <a:solidFill>
                  <a:schemeClr val="tx1"/>
                </a:solidFill>
              </a:rPr>
              <a:t>二、美欧稀土等关键矿产发展政策</a:t>
            </a:r>
          </a:p>
        </p:txBody>
      </p:sp>
      <p:sp>
        <p:nvSpPr>
          <p:cNvPr id="8221" name="矩形 19"/>
          <p:cNvSpPr/>
          <p:nvPr>
            <p:custDataLst>
              <p:tags r:id="rId4"/>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6" name="矩形 35"/>
          <p:cNvSpPr/>
          <p:nvPr>
            <p:custDataLst>
              <p:tags r:id="rId4"/>
            </p:custDataLst>
          </p:nvPr>
        </p:nvSpPr>
        <p:spPr>
          <a:xfrm>
            <a:off x="147" y="411"/>
            <a:ext cx="4911772" cy="6857589"/>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custDataLst>
              <p:tags r:id="rId5"/>
            </p:custDataLst>
          </p:nvPr>
        </p:nvSpPr>
        <p:spPr>
          <a:xfrm>
            <a:off x="447040" y="2929890"/>
            <a:ext cx="4187825" cy="3157220"/>
          </a:xfrm>
          <a:prstGeom prst="rect">
            <a:avLst/>
          </a:prstGeom>
          <a:noFill/>
        </p:spPr>
        <p:txBody>
          <a:bodyPr wrap="square" lIns="0" tIns="0" rIns="0" bIns="0" rtlCol="0" anchor="t" anchorCtr="0">
            <a:normAutofit/>
          </a:bodyPr>
          <a:lstStyle/>
          <a:p>
            <a:pPr algn="just">
              <a:lnSpc>
                <a:spcPct val="150000"/>
              </a:lnSpc>
              <a:spcBef>
                <a:spcPct val="0"/>
              </a:spcBef>
              <a:spcAft>
                <a:spcPct val="0"/>
              </a:spcAft>
            </a:pPr>
            <a:r>
              <a:rPr lang="zh-CN" altLang="en-US" sz="1800" dirty="0">
                <a:ln>
                  <a:noFill/>
                  <a:prstDash val="sysDot"/>
                </a:ln>
                <a:solidFill>
                  <a:schemeClr val="accent3"/>
                </a:solidFill>
                <a:latin typeface="+mn-ea"/>
                <a:cs typeface="+mn-ea"/>
                <a:sym typeface="+mn-ea"/>
              </a:rPr>
              <a:t>美国旨在减少关键矿物依赖，通过立法优化、评估关键材料和技术、财政补贴和国际合作来实现多元化和安全供应。</a:t>
            </a:r>
          </a:p>
        </p:txBody>
      </p:sp>
      <p:sp>
        <p:nvSpPr>
          <p:cNvPr id="38" name="矩形 37"/>
          <p:cNvSpPr/>
          <p:nvPr>
            <p:custDataLst>
              <p:tags r:id="rId6"/>
            </p:custDataLst>
          </p:nvPr>
        </p:nvSpPr>
        <p:spPr>
          <a:xfrm>
            <a:off x="446405" y="1570355"/>
            <a:ext cx="4188460" cy="1224915"/>
          </a:xfrm>
          <a:prstGeom prst="rect">
            <a:avLst/>
          </a:prstGeom>
          <a:noFill/>
        </p:spPr>
        <p:txBody>
          <a:bodyPr wrap="square" lIns="0" tIns="0" rIns="0" bIns="0" rtlCol="0" anchor="b" anchorCtr="0">
            <a:normAutofit fontScale="97500"/>
          </a:bodyPr>
          <a:lstStyle/>
          <a:p>
            <a:pPr>
              <a:spcBef>
                <a:spcPct val="0"/>
              </a:spcBef>
              <a:spcAft>
                <a:spcPct val="0"/>
              </a:spcAft>
            </a:pPr>
            <a:r>
              <a:rPr lang="zh-CN" altLang="en-US" sz="2800" b="1">
                <a:solidFill>
                  <a:schemeClr val="tx1"/>
                </a:solidFill>
                <a:latin typeface="+mn-ea"/>
                <a:cs typeface="+mn-ea"/>
                <a:sym typeface="+mn-ea"/>
              </a:rPr>
              <a:t>《确保关键矿产安全可靠供应的联邦战略》（</a:t>
            </a:r>
            <a:r>
              <a:rPr lang="en-US" altLang="zh-CN" sz="2800" b="1">
                <a:solidFill>
                  <a:schemeClr val="tx1"/>
                </a:solidFill>
                <a:latin typeface="+mn-ea"/>
                <a:cs typeface="+mn-ea"/>
                <a:sym typeface="+mn-ea"/>
              </a:rPr>
              <a:t>2019</a:t>
            </a:r>
            <a:r>
              <a:rPr lang="zh-CN" altLang="en-US" sz="2800" b="1">
                <a:solidFill>
                  <a:schemeClr val="tx1"/>
                </a:solidFill>
                <a:latin typeface="+mn-ea"/>
                <a:cs typeface="+mn-ea"/>
                <a:sym typeface="+mn-ea"/>
              </a:rPr>
              <a:t>年）</a:t>
            </a:r>
          </a:p>
        </p:txBody>
      </p:sp>
      <p:sp>
        <p:nvSpPr>
          <p:cNvPr id="8217" name="矩形 1"/>
          <p:cNvSpPr/>
          <p:nvPr>
            <p:custDataLst>
              <p:tags r:id="rId7"/>
            </p:custDataLst>
          </p:nvPr>
        </p:nvSpPr>
        <p:spPr>
          <a:xfrm>
            <a:off x="5496719" y="476110"/>
            <a:ext cx="1949433" cy="827088"/>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r>
              <a:rPr lang="zh-CN" altLang="en-US" sz="2400" b="1" dirty="0">
                <a:solidFill>
                  <a:srgbClr val="FF0000"/>
                </a:solidFill>
                <a:latin typeface="微软雅黑" panose="020B0503020204020204" charset="-122"/>
                <a:ea typeface="微软雅黑" panose="020B0503020204020204" charset="-122"/>
                <a:sym typeface="微软雅黑" panose="020B0503020204020204" charset="-122"/>
              </a:rPr>
              <a:t>美国关键矿产战略</a:t>
            </a:r>
          </a:p>
        </p:txBody>
      </p:sp>
      <p:graphicFrame>
        <p:nvGraphicFramePr>
          <p:cNvPr id="2" name="表格 1"/>
          <p:cNvGraphicFramePr/>
          <p:nvPr/>
        </p:nvGraphicFramePr>
        <p:xfrm>
          <a:off x="5855970" y="1392555"/>
          <a:ext cx="5267960" cy="4362604"/>
        </p:xfrm>
        <a:graphic>
          <a:graphicData uri="http://schemas.openxmlformats.org/drawingml/2006/table">
            <a:tbl>
              <a:tblPr/>
              <a:tblGrid>
                <a:gridCol w="5267960">
                  <a:extLst>
                    <a:ext uri="{9D8B030D-6E8A-4147-A177-3AD203B41FA5}">
                      <a16:colId xmlns:a16="http://schemas.microsoft.com/office/drawing/2014/main" val="20000"/>
                    </a:ext>
                  </a:extLst>
                </a:gridCol>
              </a:tblGrid>
              <a:tr h="362104">
                <a:tc>
                  <a:txBody>
                    <a:bodyPr/>
                    <a:lstStyle/>
                    <a:p>
                      <a:pPr marL="0" indent="0" algn="ctr">
                        <a:lnSpc>
                          <a:spcPts val="1500"/>
                        </a:lnSpc>
                        <a:spcBef>
                          <a:spcPct val="0"/>
                        </a:spcBef>
                        <a:spcAft>
                          <a:spcPct val="0"/>
                        </a:spcAft>
                      </a:pPr>
                      <a:r>
                        <a:rPr lang="zh-CN" sz="1100">
                          <a:latin typeface="国标黑体" panose="02000500000000000000" charset="-122"/>
                          <a:ea typeface="国标黑体" panose="02000500000000000000" charset="-122"/>
                        </a:rPr>
                        <a:t>专栏</a:t>
                      </a:r>
                      <a:r>
                        <a:rPr lang="en-US" altLang="zh-CN" sz="1100">
                          <a:latin typeface="国标黑体" panose="02000500000000000000" charset="-122"/>
                          <a:ea typeface="国标黑体" panose="02000500000000000000" charset="-122"/>
                        </a:rPr>
                        <a:t>2-1  </a:t>
                      </a:r>
                      <a:r>
                        <a:rPr lang="zh-CN" sz="1100">
                          <a:latin typeface="国标黑体" panose="02000500000000000000" charset="-122"/>
                          <a:ea typeface="国标黑体" panose="02000500000000000000" charset="-122"/>
                        </a:rPr>
                        <a:t>《确保关键矿产安全可靠供应的联邦战略》</a:t>
                      </a:r>
                      <a:r>
                        <a:rPr lang="en-US" altLang="zh-CN" sz="1100">
                          <a:latin typeface="国标黑体" panose="02000500000000000000" charset="-122"/>
                          <a:ea typeface="国标黑体" panose="02000500000000000000" charset="-122"/>
                        </a:rPr>
                        <a:t>6</a:t>
                      </a:r>
                      <a:r>
                        <a:rPr lang="zh-CN" altLang="en-US" sz="1100">
                          <a:latin typeface="国标黑体" panose="02000500000000000000" charset="-122"/>
                          <a:ea typeface="国标黑体" panose="02000500000000000000" charset="-122"/>
                        </a:rPr>
                        <a:t>大任务</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0">
                <a:tc>
                  <a:txBody>
                    <a:bodyPr/>
                    <a:lstStyle/>
                    <a:p>
                      <a:pPr marL="0" indent="0">
                        <a:lnSpc>
                          <a:spcPts val="1500"/>
                        </a:lnSpc>
                        <a:spcBef>
                          <a:spcPct val="0"/>
                        </a:spcBef>
                        <a:spcAft>
                          <a:spcPct val="0"/>
                        </a:spcAft>
                      </a:pPr>
                      <a:r>
                        <a:rPr lang="zh-CN" sz="1100" b="1" dirty="0">
                          <a:latin typeface="宋体" panose="02010600030101010101" pitchFamily="2" charset="-122"/>
                          <a:ea typeface="宋体" panose="02010600030101010101" pitchFamily="2" charset="-122"/>
                        </a:rPr>
                        <a:t>一是推进关键矿产供应链转型研究、开发和部署。</a:t>
                      </a:r>
                      <a:r>
                        <a:rPr lang="zh-CN" sz="1100" dirty="0">
                          <a:latin typeface="宋体" panose="02010600030101010101" pitchFamily="2" charset="-122"/>
                          <a:ea typeface="宋体" panose="02010600030101010101" pitchFamily="2" charset="-122"/>
                        </a:rPr>
                        <a:t>制定研发战略，提高关键矿产供应链的科技能力；增加私营企业对创新的投资，改善由联邦政府资助的科学和技术转让；协调资源来源多样化、利用高效化，鼓励替代、回收关键矿产；拓展关键矿产的二次和非常规来源。</a:t>
                      </a:r>
                    </a:p>
                    <a:p>
                      <a:pPr marL="0" indent="0">
                        <a:lnSpc>
                          <a:spcPts val="1500"/>
                        </a:lnSpc>
                        <a:spcBef>
                          <a:spcPct val="0"/>
                        </a:spcBef>
                        <a:spcAft>
                          <a:spcPct val="0"/>
                        </a:spcAft>
                      </a:pPr>
                      <a:r>
                        <a:rPr lang="zh-CN" sz="1100" b="1" dirty="0">
                          <a:latin typeface="宋体" panose="02010600030101010101" pitchFamily="2" charset="-122"/>
                          <a:ea typeface="宋体" panose="02010600030101010101" pitchFamily="2" charset="-122"/>
                        </a:rPr>
                        <a:t>二是加强关键矿产供应链和国防工业基础。</a:t>
                      </a:r>
                      <a:r>
                        <a:rPr lang="zh-CN" sz="1100" dirty="0">
                          <a:latin typeface="宋体" panose="02010600030101010101" pitchFamily="2" charset="-122"/>
                          <a:ea typeface="宋体" panose="02010600030101010101" pitchFamily="2" charset="-122"/>
                        </a:rPr>
                        <a:t>提升并优化美国关键矿产下游材料生产能力和供应链弹性；巩固和加强国防储备计划在美国战时和其他国家紧急情况下快速响应紧急和意外军事和基本民用需求的能力。</a:t>
                      </a:r>
                    </a:p>
                    <a:p>
                      <a:pPr marL="0" indent="0">
                        <a:lnSpc>
                          <a:spcPts val="1500"/>
                        </a:lnSpc>
                        <a:spcBef>
                          <a:spcPct val="0"/>
                        </a:spcBef>
                        <a:spcAft>
                          <a:spcPct val="0"/>
                        </a:spcAft>
                      </a:pPr>
                      <a:r>
                        <a:rPr lang="zh-CN" sz="1100" b="1" dirty="0">
                          <a:latin typeface="宋体" panose="02010600030101010101" pitchFamily="2" charset="-122"/>
                          <a:ea typeface="宋体" panose="02010600030101010101" pitchFamily="2" charset="-122"/>
                        </a:rPr>
                        <a:t>三是加强国际贸易和合作。</a:t>
                      </a:r>
                      <a:r>
                        <a:rPr lang="zh-CN" sz="1100" dirty="0">
                          <a:latin typeface="宋体" panose="02010600030101010101" pitchFamily="2" charset="-122"/>
                          <a:ea typeface="宋体" panose="02010600030101010101" pitchFamily="2" charset="-122"/>
                        </a:rPr>
                        <a:t>加强与伙伴国国际交流；扩大国际合作伙伴的贸易和投资，安全获取关键矿产。</a:t>
                      </a:r>
                    </a:p>
                    <a:p>
                      <a:pPr marL="0" indent="0">
                        <a:lnSpc>
                          <a:spcPts val="1500"/>
                        </a:lnSpc>
                        <a:spcBef>
                          <a:spcPct val="0"/>
                        </a:spcBef>
                        <a:spcAft>
                          <a:spcPct val="0"/>
                        </a:spcAft>
                      </a:pPr>
                      <a:r>
                        <a:rPr lang="zh-CN" sz="1100" b="1" dirty="0">
                          <a:latin typeface="宋体" panose="02010600030101010101" pitchFamily="2" charset="-122"/>
                          <a:ea typeface="宋体" panose="02010600030101010101" pitchFamily="2" charset="-122"/>
                        </a:rPr>
                        <a:t>四是化国内关键矿产资源研究。</a:t>
                      </a:r>
                      <a:r>
                        <a:rPr lang="zh-CN" sz="1100" dirty="0">
                          <a:latin typeface="宋体" panose="02010600030101010101" pitchFamily="2" charset="-122"/>
                          <a:ea typeface="宋体" panose="02010600030101010101" pitchFamily="2" charset="-122"/>
                        </a:rPr>
                        <a:t>制定关键矿产供应和消费指标；开展关键矿产资源评估，鼓励资源二次利用；改进沿海和海洋领土的地球物理、地质、地形和测深填图；提高地球物理、地质、地形和测深数据利用效率。</a:t>
                      </a:r>
                    </a:p>
                    <a:p>
                      <a:pPr marL="0" indent="0">
                        <a:lnSpc>
                          <a:spcPts val="1500"/>
                        </a:lnSpc>
                        <a:spcBef>
                          <a:spcPct val="0"/>
                        </a:spcBef>
                        <a:spcAft>
                          <a:spcPct val="0"/>
                        </a:spcAft>
                      </a:pPr>
                      <a:r>
                        <a:rPr lang="zh-CN" sz="1100" b="1" dirty="0">
                          <a:latin typeface="宋体" panose="02010600030101010101" pitchFamily="2" charset="-122"/>
                          <a:ea typeface="宋体" panose="02010600030101010101" pitchFamily="2" charset="-122"/>
                        </a:rPr>
                        <a:t>五是优化关键矿产资源准入和审批时限。</a:t>
                      </a:r>
                      <a:r>
                        <a:rPr lang="zh-CN" sz="1100" dirty="0">
                          <a:latin typeface="宋体" panose="02010600030101010101" pitchFamily="2" charset="-122"/>
                          <a:ea typeface="宋体" panose="02010600030101010101" pitchFamily="2" charset="-122"/>
                        </a:rPr>
                        <a:t>修订土地利用规划程序，优化矿产资源准入门槛；审查各类限制矿产资源勘探和开发的法律条文条款；评估联邦交通管理计划和现有基础设施对矿产勘探和开发的影响；采用的优化矿产资源监管，实现进度可跟踪、时间有计划；评估相关法规，简化并改进矿产开发许可申请流程；审查法规，简化高优先级矿产项目审查。</a:t>
                      </a:r>
                    </a:p>
                    <a:p>
                      <a:pPr marL="0" indent="0">
                        <a:lnSpc>
                          <a:spcPts val="1500"/>
                        </a:lnSpc>
                        <a:spcBef>
                          <a:spcPct val="0"/>
                        </a:spcBef>
                        <a:spcAft>
                          <a:spcPct val="0"/>
                        </a:spcAft>
                      </a:pPr>
                      <a:r>
                        <a:rPr lang="zh-CN" sz="1100" b="1" dirty="0">
                          <a:latin typeface="宋体" panose="02010600030101010101" pitchFamily="2" charset="-122"/>
                          <a:ea typeface="宋体" panose="02010600030101010101" pitchFamily="2" charset="-122"/>
                        </a:rPr>
                        <a:t>六是增加相关领域劳动力。</a:t>
                      </a:r>
                      <a:r>
                        <a:rPr lang="zh-CN" sz="1100" dirty="0">
                          <a:latin typeface="宋体" panose="02010600030101010101" pitchFamily="2" charset="-122"/>
                          <a:ea typeface="宋体" panose="02010600030101010101" pitchFamily="2" charset="-122"/>
                        </a:rPr>
                        <a:t>加强采矿工程、地质学和与关键矿产开采和制造相关的教育培训；促进材料科学、计算机科学和相关学科的跨学科合作，提高对人才的吸引力；实施人事和管理改革，制订适度向关键矿产的勘探和开发等领域倾斜的人才计划；促进与关键矿产利益攸关方和公众的持续互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17" name="矩形 1"/>
          <p:cNvSpPr/>
          <p:nvPr>
            <p:custDataLst>
              <p:tags r:id="rId4"/>
            </p:custDataLst>
          </p:nvPr>
        </p:nvSpPr>
        <p:spPr>
          <a:xfrm>
            <a:off x="5770404" y="379590"/>
            <a:ext cx="1949433" cy="827088"/>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buClrTx/>
              <a:buSzTx/>
              <a:buFontTx/>
            </a:pPr>
            <a:r>
              <a:rPr lang="zh-CN" altLang="en-US" sz="2400" b="1" dirty="0">
                <a:solidFill>
                  <a:srgbClr val="FF0000"/>
                </a:solidFill>
                <a:latin typeface="微软雅黑" panose="020B0503020204020204" charset="-122"/>
                <a:ea typeface="微软雅黑" panose="020B0503020204020204" charset="-122"/>
                <a:sym typeface="微软雅黑" panose="020B0503020204020204" charset="-122"/>
              </a:rPr>
              <a:t>美国关键矿产战略实施进展</a:t>
            </a:r>
          </a:p>
        </p:txBody>
      </p:sp>
      <p:sp>
        <p:nvSpPr>
          <p:cNvPr id="3" name="文本框 2"/>
          <p:cNvSpPr txBox="1"/>
          <p:nvPr/>
        </p:nvSpPr>
        <p:spPr>
          <a:xfrm>
            <a:off x="620395" y="1755140"/>
            <a:ext cx="4051300" cy="4086860"/>
          </a:xfrm>
          <a:prstGeom prst="rect">
            <a:avLst/>
          </a:prstGeom>
        </p:spPr>
        <p:txBody>
          <a:bodyPr wrap="square">
            <a:noAutofit/>
          </a:bodyPr>
          <a:lstStyle/>
          <a:p>
            <a:pPr marL="0" indent="0" defTabSz="266700">
              <a:lnSpc>
                <a:spcPct val="150000"/>
              </a:lnSpc>
              <a:spcBef>
                <a:spcPct val="0"/>
              </a:spcBef>
              <a:spcAft>
                <a:spcPct val="0"/>
              </a:spcAft>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美国关键矿产战略规划通过加强国内矿产资源的开发、提高回收利用率、建立国际合作伙伴关系以及加强关键矿产的</a:t>
            </a:r>
            <a:r>
              <a:rPr lang="zh-CN" altLang="en-US" sz="1600" dirty="0">
                <a:solidFill>
                  <a:srgbClr val="FF0000"/>
                </a:solidFill>
                <a:latin typeface="宋体" panose="02010600030101010101" pitchFamily="2" charset="-122"/>
                <a:ea typeface="宋体" panose="02010600030101010101" pitchFamily="2" charset="-122"/>
              </a:rPr>
              <a:t>供应链</a:t>
            </a:r>
            <a:r>
              <a:rPr lang="zh-CN" altLang="en-US" sz="1600" dirty="0">
                <a:latin typeface="宋体" panose="02010600030101010101" pitchFamily="2" charset="-122"/>
                <a:ea typeface="宋体" panose="02010600030101010101" pitchFamily="2" charset="-122"/>
              </a:rPr>
              <a:t>韧性等措施来实施。目前，美国政府已经采取了多项行动，</a:t>
            </a:r>
            <a:r>
              <a:rPr lang="zh-CN" altLang="en-US" sz="1600" dirty="0">
                <a:solidFill>
                  <a:srgbClr val="FF0000"/>
                </a:solidFill>
                <a:latin typeface="宋体" panose="02010600030101010101" pitchFamily="2" charset="-122"/>
                <a:ea typeface="宋体" panose="02010600030101010101" pitchFamily="2" charset="-122"/>
              </a:rPr>
              <a:t>包括投资于关键矿产的勘探和开采项目、推动相关立法和政策支持、以及与盟友国家建立更紧密的合作关系。</a:t>
            </a:r>
            <a:r>
              <a:rPr lang="zh-CN" altLang="en-US" sz="1600" dirty="0">
                <a:latin typeface="宋体" panose="02010600030101010101" pitchFamily="2" charset="-122"/>
                <a:ea typeface="宋体" panose="02010600030101010101" pitchFamily="2" charset="-122"/>
              </a:rPr>
              <a:t>这些努力有助于减少对单一来源的依赖，降低供应链风险，并确保关键矿产的持续供应，以支持美国的经济发展和国家安全。</a:t>
            </a:r>
          </a:p>
        </p:txBody>
      </p:sp>
      <p:sp>
        <p:nvSpPr>
          <p:cNvPr id="6" name="文本框 5"/>
          <p:cNvSpPr txBox="1"/>
          <p:nvPr/>
        </p:nvSpPr>
        <p:spPr>
          <a:xfrm rot="10800000" flipV="1">
            <a:off x="6027420" y="1118235"/>
            <a:ext cx="4411980" cy="234315"/>
          </a:xfrm>
          <a:prstGeom prst="rect">
            <a:avLst/>
          </a:prstGeom>
        </p:spPr>
        <p:txBody>
          <a:bodyPr>
            <a:noAutofit/>
          </a:bodyPr>
          <a:lstStyle/>
          <a:p>
            <a:pPr marL="0" indent="304800" algn="ctr" defTabSz="266700">
              <a:spcBef>
                <a:spcPts val="600"/>
              </a:spcBef>
              <a:spcAft>
                <a:spcPct val="0"/>
              </a:spcAft>
            </a:pPr>
            <a:r>
              <a:rPr lang="zh-CN" altLang="en-US" sz="1600">
                <a:latin typeface="黑体" panose="02010609060101010101" pitchFamily="1" charset="-122"/>
                <a:ea typeface="黑体" panose="02010609060101010101" pitchFamily="1" charset="-122"/>
              </a:rPr>
              <a:t>美国关键矿产供应链转型工作部署</a:t>
            </a:r>
          </a:p>
        </p:txBody>
      </p:sp>
      <p:graphicFrame>
        <p:nvGraphicFramePr>
          <p:cNvPr id="7" name="表格 6"/>
          <p:cNvGraphicFramePr/>
          <p:nvPr/>
        </p:nvGraphicFramePr>
        <p:xfrm>
          <a:off x="5283200" y="1417320"/>
          <a:ext cx="5899785" cy="4023360"/>
        </p:xfrm>
        <a:graphic>
          <a:graphicData uri="http://schemas.openxmlformats.org/drawingml/2006/table">
            <a:tbl>
              <a:tblPr/>
              <a:tblGrid>
                <a:gridCol w="769620">
                  <a:extLst>
                    <a:ext uri="{9D8B030D-6E8A-4147-A177-3AD203B41FA5}">
                      <a16:colId xmlns:a16="http://schemas.microsoft.com/office/drawing/2014/main" val="20000"/>
                    </a:ext>
                  </a:extLst>
                </a:gridCol>
                <a:gridCol w="2094230">
                  <a:extLst>
                    <a:ext uri="{9D8B030D-6E8A-4147-A177-3AD203B41FA5}">
                      <a16:colId xmlns:a16="http://schemas.microsoft.com/office/drawing/2014/main" val="20001"/>
                    </a:ext>
                  </a:extLst>
                </a:gridCol>
                <a:gridCol w="3035935">
                  <a:extLst>
                    <a:ext uri="{9D8B030D-6E8A-4147-A177-3AD203B41FA5}">
                      <a16:colId xmlns:a16="http://schemas.microsoft.com/office/drawing/2014/main" val="20002"/>
                    </a:ext>
                  </a:extLst>
                </a:gridCol>
              </a:tblGrid>
              <a:tr h="167640">
                <a:tc>
                  <a:txBody>
                    <a:bodyPr/>
                    <a:lstStyle/>
                    <a:p>
                      <a:pPr marL="0" indent="0" algn="ctr">
                        <a:spcBef>
                          <a:spcPct val="0"/>
                        </a:spcBef>
                        <a:spcAft>
                          <a:spcPct val="0"/>
                        </a:spcAft>
                      </a:pPr>
                      <a:r>
                        <a:rPr lang="zh-CN" sz="1100">
                          <a:latin typeface="黑体" panose="02010609060101010101" pitchFamily="1" charset="-122"/>
                          <a:ea typeface="黑体" panose="02010609060101010101" pitchFamily="1" charset="-122"/>
                        </a:rPr>
                        <a:t>部门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黑体" panose="02010609060101010101" pitchFamily="1" charset="-122"/>
                          <a:ea typeface="黑体" panose="02010609060101010101" pitchFamily="1" charset="-122"/>
                        </a:rPr>
                        <a:t>事</a:t>
                      </a:r>
                      <a:r>
                        <a:rPr lang="zh-CN" altLang="en-US" sz="1100">
                          <a:latin typeface="黑体" panose="02010609060101010101" pitchFamily="1" charset="-122"/>
                          <a:ea typeface="黑体" panose="02010609060101010101" pitchFamily="1" charset="-122"/>
                        </a:rPr>
                        <a:t>  </a:t>
                      </a:r>
                      <a:r>
                        <a:rPr lang="zh-CN" sz="1100">
                          <a:latin typeface="黑体" panose="02010609060101010101" pitchFamily="1" charset="-122"/>
                          <a:ea typeface="黑体" panose="02010609060101010101" pitchFamily="1" charset="-122"/>
                        </a:rPr>
                        <a:t>件</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黑体" panose="02010609060101010101" pitchFamily="1" charset="-122"/>
                          <a:ea typeface="黑体" panose="02010609060101010101" pitchFamily="1" charset="-122"/>
                        </a:rPr>
                        <a:t>目</a:t>
                      </a:r>
                      <a:r>
                        <a:rPr lang="zh-CN" altLang="en-US" sz="1100">
                          <a:latin typeface="黑体" panose="02010609060101010101" pitchFamily="1" charset="-122"/>
                          <a:ea typeface="黑体" panose="02010609060101010101" pitchFamily="1" charset="-122"/>
                        </a:rPr>
                        <a:t>  </a:t>
                      </a:r>
                      <a:r>
                        <a:rPr lang="zh-CN" sz="1100">
                          <a:latin typeface="黑体" panose="02010609060101010101" pitchFamily="1" charset="-122"/>
                          <a:ea typeface="黑体" panose="02010609060101010101" pitchFamily="1" charset="-122"/>
                        </a:rPr>
                        <a:t>的</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335280">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能源部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向美国贷款计划办公室</a:t>
                      </a:r>
                      <a:r>
                        <a:rPr lang="en-US" altLang="zh-CN" sz="1100">
                          <a:latin typeface="宋体" panose="02010600030101010101" pitchFamily="2" charset="-122"/>
                          <a:ea typeface="宋体" panose="02010600030101010101" pitchFamily="2" charset="-122"/>
                        </a:rPr>
                        <a:t>(LPO)</a:t>
                      </a:r>
                      <a:r>
                        <a:rPr lang="zh-CN" altLang="en-US" sz="1100">
                          <a:latin typeface="宋体" panose="02010600030101010101" pitchFamily="2" charset="-122"/>
                          <a:ea typeface="宋体" panose="02010600030101010101" pitchFamily="2" charset="-122"/>
                        </a:rPr>
                        <a:t>授信贷款</a:t>
                      </a:r>
                      <a:r>
                        <a:rPr lang="en-US" altLang="zh-CN" sz="1100">
                          <a:latin typeface="宋体" panose="02010600030101010101" pitchFamily="2" charset="-122"/>
                          <a:ea typeface="宋体" panose="02010600030101010101" pitchFamily="2" charset="-122"/>
                        </a:rPr>
                        <a:t>7</a:t>
                      </a:r>
                      <a:r>
                        <a:rPr lang="zh-CN" altLang="en-US" sz="1100">
                          <a:latin typeface="宋体" panose="02010600030101010101" pitchFamily="2" charset="-122"/>
                          <a:ea typeface="宋体" panose="02010600030101010101" pitchFamily="2" charset="-122"/>
                        </a:rPr>
                        <a:t>亿美元</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用于投资国内电动汽车电池的碳酸锂资源开发</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167640">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地调局</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2023</a:t>
                      </a:r>
                      <a:r>
                        <a:rPr lang="zh-CN" altLang="en-US" sz="1100">
                          <a:latin typeface="宋体" panose="02010600030101010101" pitchFamily="2" charset="-122"/>
                          <a:ea typeface="宋体" panose="02010600030101010101" pitchFamily="2" charset="-122"/>
                        </a:rPr>
                        <a:t>财年政府拨款提案征求</a:t>
                      </a:r>
                      <a:r>
                        <a:rPr lang="zh-CN" sz="1100">
                          <a:latin typeface="宋体" panose="02010600030101010101" pitchFamily="2" charset="-122"/>
                          <a:ea typeface="宋体" panose="02010600030101010101" pitchFamily="2" charset="-122"/>
                        </a:rPr>
                        <a:t>意见</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投入</a:t>
                      </a:r>
                      <a:r>
                        <a:rPr lang="en-US" altLang="zh-CN" sz="1100">
                          <a:latin typeface="宋体" panose="02010600030101010101" pitchFamily="2" charset="-122"/>
                          <a:ea typeface="宋体" panose="02010600030101010101" pitchFamily="2" charset="-122"/>
                        </a:rPr>
                        <a:t>500</a:t>
                      </a:r>
                      <a:r>
                        <a:rPr lang="zh-CN" sz="1100">
                          <a:latin typeface="宋体" panose="02010600030101010101" pitchFamily="2" charset="-122"/>
                          <a:ea typeface="宋体" panose="02010600030101010101" pitchFamily="2" charset="-122"/>
                        </a:rPr>
                        <a:t>万美元，用于矿山废弃物调查</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670560">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土地管理局、国家可再生能源实验室</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建立合作伙伴关系</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投资</a:t>
                      </a:r>
                      <a:r>
                        <a:rPr lang="en-US" altLang="zh-CN" sz="1100">
                          <a:latin typeface="宋体" panose="02010600030101010101" pitchFamily="2" charset="-122"/>
                          <a:ea typeface="宋体" panose="02010600030101010101" pitchFamily="2" charset="-122"/>
                        </a:rPr>
                        <a:t>350</a:t>
                      </a:r>
                      <a:r>
                        <a:rPr lang="zh-CN" altLang="en-US" sz="1100">
                          <a:latin typeface="宋体" panose="02010600030101010101" pitchFamily="2" charset="-122"/>
                          <a:ea typeface="宋体" panose="02010600030101010101" pitchFamily="2" charset="-122"/>
                        </a:rPr>
                        <a:t>万美元，推进公共土地上的可再生能源研究和新技术发展</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838200">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地调局</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与各州地质矿产资源局开展合作</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与新墨西哥州、犹他州地质、阿拉巴马州、阿拉斯加州、蒙大拿州、明尼苏达州、亚利桑那州矿产资源局合作，分别投资</a:t>
                      </a:r>
                      <a:r>
                        <a:rPr lang="en-US" altLang="zh-CN" sz="1100">
                          <a:latin typeface="宋体" panose="02010600030101010101" pitchFamily="2" charset="-122"/>
                          <a:ea typeface="宋体" panose="02010600030101010101" pitchFamily="2" charset="-122"/>
                        </a:rPr>
                        <a:t>340</a:t>
                      </a:r>
                      <a:r>
                        <a:rPr lang="zh-CN" altLang="en-US" sz="1100">
                          <a:latin typeface="宋体" panose="02010600030101010101" pitchFamily="2" charset="-122"/>
                          <a:ea typeface="宋体" panose="02010600030101010101" pitchFamily="2" charset="-122"/>
                        </a:rPr>
                        <a:t>万、</a:t>
                      </a:r>
                      <a:r>
                        <a:rPr lang="en-US" altLang="zh-CN" sz="1100">
                          <a:latin typeface="宋体" panose="02010600030101010101" pitchFamily="2" charset="-122"/>
                          <a:ea typeface="宋体" panose="02010600030101010101" pitchFamily="2" charset="-122"/>
                        </a:rPr>
                        <a:t>660</a:t>
                      </a:r>
                      <a:r>
                        <a:rPr lang="zh-CN" altLang="en-US" sz="1100">
                          <a:latin typeface="宋体" panose="02010600030101010101" pitchFamily="2" charset="-122"/>
                          <a:ea typeface="宋体" panose="02010600030101010101" pitchFamily="2" charset="-122"/>
                        </a:rPr>
                        <a:t>万、</a:t>
                      </a:r>
                      <a:r>
                        <a:rPr lang="en-US" altLang="zh-CN" sz="1100">
                          <a:latin typeface="宋体" panose="02010600030101010101" pitchFamily="2" charset="-122"/>
                          <a:ea typeface="宋体" panose="02010600030101010101" pitchFamily="2" charset="-122"/>
                        </a:rPr>
                        <a:t>100</a:t>
                      </a:r>
                      <a:r>
                        <a:rPr lang="zh-CN" sz="1100">
                          <a:latin typeface="宋体" panose="02010600030101010101" pitchFamily="2" charset="-122"/>
                          <a:ea typeface="宋体" panose="02010600030101010101" pitchFamily="2" charset="-122"/>
                        </a:rPr>
                        <a:t>万、</a:t>
                      </a:r>
                      <a:r>
                        <a:rPr lang="en-US" altLang="zh-CN" sz="1100">
                          <a:latin typeface="宋体" panose="02010600030101010101" pitchFamily="2" charset="-122"/>
                          <a:ea typeface="宋体" panose="02010600030101010101" pitchFamily="2" charset="-122"/>
                        </a:rPr>
                        <a:t>580</a:t>
                      </a:r>
                      <a:r>
                        <a:rPr lang="zh-CN" altLang="en-US" sz="1100">
                          <a:latin typeface="宋体" panose="02010600030101010101" pitchFamily="2" charset="-122"/>
                          <a:ea typeface="宋体" panose="02010600030101010101" pitchFamily="2" charset="-122"/>
                        </a:rPr>
                        <a:t>万、</a:t>
                      </a:r>
                      <a:r>
                        <a:rPr lang="en-US" altLang="zh-CN" sz="1100">
                          <a:latin typeface="宋体" panose="02010600030101010101" pitchFamily="2" charset="-122"/>
                          <a:ea typeface="宋体" panose="02010600030101010101" pitchFamily="2" charset="-122"/>
                        </a:rPr>
                        <a:t>190</a:t>
                      </a:r>
                      <a:r>
                        <a:rPr lang="zh-CN" altLang="en-US" sz="1100">
                          <a:latin typeface="宋体" panose="02010600030101010101" pitchFamily="2" charset="-122"/>
                          <a:ea typeface="宋体" panose="02010600030101010101" pitchFamily="2" charset="-122"/>
                        </a:rPr>
                        <a:t>万、</a:t>
                      </a:r>
                      <a:r>
                        <a:rPr lang="en-US" altLang="zh-CN" sz="1100">
                          <a:latin typeface="宋体" panose="02010600030101010101" pitchFamily="2" charset="-122"/>
                          <a:ea typeface="宋体" panose="02010600030101010101" pitchFamily="2" charset="-122"/>
                        </a:rPr>
                        <a:t>200</a:t>
                      </a:r>
                      <a:r>
                        <a:rPr lang="zh-CN" altLang="en-US" sz="1100">
                          <a:latin typeface="宋体" panose="02010600030101010101" pitchFamily="2" charset="-122"/>
                          <a:ea typeface="宋体" panose="02010600030101010101" pitchFamily="2" charset="-122"/>
                        </a:rPr>
                        <a:t>万、</a:t>
                      </a:r>
                      <a:r>
                        <a:rPr lang="en-US" altLang="zh-CN" sz="1100">
                          <a:latin typeface="宋体" panose="02010600030101010101" pitchFamily="2" charset="-122"/>
                          <a:ea typeface="宋体" panose="02010600030101010101" pitchFamily="2" charset="-122"/>
                        </a:rPr>
                        <a:t>310</a:t>
                      </a:r>
                      <a:r>
                        <a:rPr lang="zh-CN" sz="1100">
                          <a:latin typeface="宋体" panose="02010600030101010101" pitchFamily="2" charset="-122"/>
                          <a:ea typeface="宋体" panose="02010600030101010101" pitchFamily="2" charset="-122"/>
                        </a:rPr>
                        <a:t>万美元开展关键矿物的地图资源调查</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502920">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能源部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通过两党基础设施法案</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拨款</a:t>
                      </a:r>
                      <a:r>
                        <a:rPr lang="en-US" altLang="zh-CN" sz="1100">
                          <a:latin typeface="宋体" panose="02010600030101010101" pitchFamily="2" charset="-122"/>
                          <a:ea typeface="宋体" panose="02010600030101010101" pitchFamily="2" charset="-122"/>
                        </a:rPr>
                        <a:t>3000</a:t>
                      </a:r>
                      <a:r>
                        <a:rPr lang="zh-CN" altLang="en-US" sz="1100">
                          <a:latin typeface="宋体" panose="02010600030101010101" pitchFamily="2" charset="-122"/>
                          <a:ea typeface="宋体" panose="02010600030101010101" pitchFamily="2" charset="-122"/>
                        </a:rPr>
                        <a:t>万美元资金，用于开展从煤炭、煤炭废弃物和相关副产品中提取、分离稀土元素和其他关键矿产</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167640">
                <a:tc rowSpan="3">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国防部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授予一家公司</a:t>
                      </a:r>
                      <a:r>
                        <a:rPr lang="en-US" altLang="zh-CN" sz="1100">
                          <a:latin typeface="宋体" panose="02010600030101010101" pitchFamily="2" charset="-122"/>
                          <a:ea typeface="宋体" panose="02010600030101010101" pitchFamily="2" charset="-122"/>
                        </a:rPr>
                        <a:t>9410</a:t>
                      </a:r>
                      <a:r>
                        <a:rPr lang="zh-CN" altLang="en-US" sz="1100">
                          <a:latin typeface="宋体" panose="02010600030101010101" pitchFamily="2" charset="-122"/>
                          <a:ea typeface="宋体" panose="02010600030101010101" pitchFamily="2" charset="-122"/>
                        </a:rPr>
                        <a:t>万美元</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建立国内稀土永磁制造能力</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335280">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授予明尼苏达州一个项目</a:t>
                      </a:r>
                      <a:r>
                        <a:rPr lang="en-US" altLang="zh-CN" sz="1100">
                          <a:latin typeface="宋体" panose="02010600030101010101" pitchFamily="2" charset="-122"/>
                          <a:ea typeface="宋体" panose="02010600030101010101" pitchFamily="2" charset="-122"/>
                        </a:rPr>
                        <a:t>2060</a:t>
                      </a:r>
                      <a:r>
                        <a:rPr lang="zh-CN" altLang="en-US" sz="1100">
                          <a:latin typeface="宋体" panose="02010600030101010101" pitchFamily="2" charset="-122"/>
                          <a:ea typeface="宋体" panose="02010600030101010101" pitchFamily="2" charset="-122"/>
                        </a:rPr>
                        <a:t>万美元</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用于镍勘探</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r h="167640">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拨款</a:t>
                      </a:r>
                      <a:r>
                        <a:rPr lang="en-US" altLang="zh-CN" sz="1100">
                          <a:latin typeface="宋体" panose="02010600030101010101" pitchFamily="2" charset="-122"/>
                          <a:ea typeface="宋体" panose="02010600030101010101" pitchFamily="2" charset="-122"/>
                        </a:rPr>
                        <a:t>9000</a:t>
                      </a:r>
                      <a:r>
                        <a:rPr lang="zh-CN" altLang="en-US" sz="1100">
                          <a:latin typeface="宋体" panose="02010600030101010101" pitchFamily="2" charset="-122"/>
                          <a:ea typeface="宋体" panose="02010600030101010101" pitchFamily="2" charset="-122"/>
                        </a:rPr>
                        <a:t>万美元</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支持</a:t>
                      </a:r>
                      <a:r>
                        <a:rPr lang="zh-CN" altLang="en-US" sz="1100">
                          <a:latin typeface="宋体" panose="02010600030101010101" pitchFamily="2" charset="-122"/>
                          <a:ea typeface="宋体" panose="02010600030101010101" pitchFamily="2" charset="-122"/>
                        </a:rPr>
                        <a:t> </a:t>
                      </a:r>
                      <a:r>
                        <a:rPr lang="en-US" altLang="zh-CN" sz="1100">
                          <a:latin typeface="宋体" panose="02010600030101010101" pitchFamily="2" charset="-122"/>
                          <a:ea typeface="宋体" panose="02010600030101010101" pitchFamily="2" charset="-122"/>
                        </a:rPr>
                        <a:t>NorthCarolina </a:t>
                      </a:r>
                      <a:r>
                        <a:rPr lang="zh-CN" altLang="en-US" sz="1100">
                          <a:latin typeface="宋体" panose="02010600030101010101" pitchFamily="2" charset="-122"/>
                          <a:ea typeface="宋体" panose="02010600030101010101" pitchFamily="2" charset="-122"/>
                        </a:rPr>
                        <a:t>锂矿的重新开采</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8"/>
                  </a:ext>
                </a:extLst>
              </a:tr>
              <a:tr h="335280">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联邦委员会</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建议征收</a:t>
                      </a:r>
                      <a:r>
                        <a:rPr lang="en-US" altLang="zh-CN" sz="1100">
                          <a:latin typeface="宋体" panose="02010600030101010101" pitchFamily="2" charset="-122"/>
                          <a:ea typeface="宋体" panose="02010600030101010101" pitchFamily="2" charset="-122"/>
                        </a:rPr>
                        <a:t>4%</a:t>
                      </a:r>
                      <a:r>
                        <a:rPr lang="zh-CN" altLang="en-US" sz="1100">
                          <a:latin typeface="宋体" panose="02010600030101010101" pitchFamily="2" charset="-122"/>
                          <a:ea typeface="宋体" panose="02010600030101010101" pitchFamily="2" charset="-122"/>
                        </a:rPr>
                        <a:t>至</a:t>
                      </a:r>
                      <a:r>
                        <a:rPr lang="en-US" altLang="zh-CN" sz="1100">
                          <a:latin typeface="宋体" panose="02010600030101010101" pitchFamily="2" charset="-122"/>
                          <a:ea typeface="宋体" panose="02010600030101010101" pitchFamily="2" charset="-122"/>
                        </a:rPr>
                        <a:t>8%</a:t>
                      </a:r>
                      <a:r>
                        <a:rPr lang="zh-CN" altLang="en-US" sz="1100">
                          <a:latin typeface="宋体" panose="02010600030101010101" pitchFamily="2" charset="-122"/>
                          <a:ea typeface="宋体" panose="02010600030101010101" pitchFamily="2" charset="-122"/>
                        </a:rPr>
                        <a:t>的硬岩采矿征收</a:t>
                      </a:r>
                      <a:r>
                        <a:rPr lang="zh-CN" sz="1100">
                          <a:latin typeface="宋体" panose="02010600030101010101" pitchFamily="2" charset="-122"/>
                          <a:ea typeface="宋体" panose="02010600030101010101" pitchFamily="2" charset="-122"/>
                        </a:rPr>
                        <a:t>矿区土地使用费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为增加国内电动汽车行业所需的锂、钴和镍等材料供应提供资金支持</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9"/>
                  </a:ext>
                </a:extLst>
              </a:tr>
              <a:tr h="335280">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国防部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授予弗吉尼亚州一家公司</a:t>
                      </a:r>
                      <a:r>
                        <a:rPr lang="en-US" altLang="zh-CN" sz="1100">
                          <a:latin typeface="宋体" panose="02010600030101010101" pitchFamily="2" charset="-122"/>
                          <a:ea typeface="宋体" panose="02010600030101010101" pitchFamily="2" charset="-122"/>
                        </a:rPr>
                        <a:t>1270</a:t>
                      </a:r>
                      <a:r>
                        <a:rPr lang="zh-CN" altLang="en-US" sz="1100">
                          <a:latin typeface="宋体" panose="02010600030101010101" pitchFamily="2" charset="-122"/>
                          <a:ea typeface="宋体" panose="02010600030101010101" pitchFamily="2" charset="-122"/>
                        </a:rPr>
                        <a:t>万美元</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增加国防供应链的钛粉生产</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0"/>
                  </a:ext>
                </a:extLst>
              </a:tr>
            </a:tbl>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 name="文本框 2"/>
          <p:cNvSpPr txBox="1"/>
          <p:nvPr/>
        </p:nvSpPr>
        <p:spPr>
          <a:xfrm>
            <a:off x="861695" y="1383030"/>
            <a:ext cx="9888220" cy="5132070"/>
          </a:xfrm>
          <a:prstGeom prst="rect">
            <a:avLst/>
          </a:prstGeom>
        </p:spPr>
        <p:txBody>
          <a:bodyPr wrap="square">
            <a:noAutofit/>
          </a:bodyPr>
          <a:lstStyle/>
          <a:p>
            <a:pPr marL="0" indent="0">
              <a:lnSpc>
                <a:spcPct val="200000"/>
              </a:lnSpc>
              <a:spcBef>
                <a:spcPct val="0"/>
              </a:spcBef>
              <a:spcAft>
                <a:spcPts val="600"/>
              </a:spcAft>
              <a:buAutoNum type="arabicPeriod"/>
            </a:pPr>
            <a:r>
              <a:rPr lang="zh-CN" altLang="en-US" sz="1600" b="1" i="0" dirty="0">
                <a:latin typeface="+mn-ea"/>
                <a:cs typeface="+mn-ea"/>
              </a:rPr>
              <a:t>战略规划实施变化</a:t>
            </a:r>
            <a:r>
              <a:rPr lang="zh-CN" altLang="en-US" sz="1600" b="0" i="0" dirty="0">
                <a:latin typeface="+mn-ea"/>
                <a:cs typeface="+mn-ea"/>
              </a:rPr>
              <a:t>：美国对关键矿产的关注，从单一矿产转向全产业系统。重视关键技术、材料对国家安全的影响，提出全产业链风险管控法。战略评估从静态定性转为动态评估，旨在提升应对供应链中断能力，同时大力推动关键矿产供应 “去中国化”，减少对中国依赖。</a:t>
            </a:r>
            <a:r>
              <a:rPr lang="en-US" altLang="zh-CN" sz="1600" b="0" i="0" dirty="0">
                <a:latin typeface="+mn-ea"/>
                <a:cs typeface="+mn-ea"/>
              </a:rPr>
              <a:t>​</a:t>
            </a:r>
          </a:p>
          <a:p>
            <a:pPr marL="0" indent="0">
              <a:lnSpc>
                <a:spcPct val="200000"/>
              </a:lnSpc>
              <a:spcBef>
                <a:spcPts val="600"/>
              </a:spcBef>
              <a:spcAft>
                <a:spcPts val="600"/>
              </a:spcAft>
              <a:buAutoNum type="arabicPeriod"/>
            </a:pPr>
            <a:r>
              <a:rPr lang="zh-CN" altLang="en-US" sz="1600" b="1" i="0" dirty="0">
                <a:latin typeface="+mn-ea"/>
                <a:cs typeface="+mn-ea"/>
              </a:rPr>
              <a:t>战略规划实施重点</a:t>
            </a:r>
            <a:r>
              <a:rPr lang="zh-CN" altLang="en-US" sz="1600" b="0" i="0" dirty="0">
                <a:latin typeface="+mn-ea"/>
                <a:cs typeface="+mn-ea"/>
              </a:rPr>
              <a:t>：美国着力加强国内矿产资源开发利用，推进矿业法修订提案，借助基础设施法案等开展工作，还提出财税措施建议。在国际上，积极强化与盟友合作，和加、澳等国进行关键矿产投资合作，与菲、蒙等资源国开展技术合作。</a:t>
            </a:r>
            <a:r>
              <a:rPr lang="en-US" altLang="zh-CN" sz="1600" b="0" i="0" dirty="0">
                <a:latin typeface="+mn-ea"/>
                <a:cs typeface="+mn-ea"/>
              </a:rPr>
              <a:t>​</a:t>
            </a:r>
          </a:p>
          <a:p>
            <a:pPr marL="0" indent="0">
              <a:lnSpc>
                <a:spcPct val="200000"/>
              </a:lnSpc>
              <a:spcBef>
                <a:spcPts val="600"/>
              </a:spcBef>
              <a:spcAft>
                <a:spcPts val="600"/>
              </a:spcAft>
              <a:buAutoNum type="arabicPeriod"/>
            </a:pPr>
            <a:r>
              <a:rPr lang="zh-CN" altLang="en-US" sz="1600" b="1" i="0" dirty="0">
                <a:latin typeface="+mn-ea"/>
                <a:cs typeface="+mn-ea"/>
              </a:rPr>
              <a:t>战略规划实施成效</a:t>
            </a:r>
            <a:r>
              <a:rPr lang="zh-CN" altLang="en-US" sz="1600" b="0" i="0" dirty="0">
                <a:latin typeface="+mn-ea"/>
                <a:cs typeface="+mn-ea"/>
              </a:rPr>
              <a:t>：美国通过系列举措，增强了关键矿产国内生产能力，推动制造业回流，巩固全球科技产业优势，部分达成与中国 “产业链去风险化”。此外，强化国际合作拓宽进口渠道，在关键矿产方面对中国的依赖程度降低。</a:t>
            </a:r>
          </a:p>
        </p:txBody>
      </p:sp>
      <p:sp>
        <p:nvSpPr>
          <p:cNvPr id="7" name="矩形 1"/>
          <p:cNvSpPr/>
          <p:nvPr>
            <p:custDataLst>
              <p:tags r:id="rId4"/>
            </p:custDataLst>
          </p:nvPr>
        </p:nvSpPr>
        <p:spPr>
          <a:xfrm>
            <a:off x="5770404" y="379590"/>
            <a:ext cx="1949433" cy="827088"/>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buClrTx/>
              <a:buSzTx/>
              <a:buFontTx/>
            </a:pPr>
            <a:r>
              <a:rPr lang="zh-CN" altLang="en-US" sz="2400" b="1" dirty="0">
                <a:solidFill>
                  <a:srgbClr val="FF0000"/>
                </a:solidFill>
                <a:latin typeface="微软雅黑" panose="020B0503020204020204" charset="-122"/>
                <a:ea typeface="微软雅黑" panose="020B0503020204020204" charset="-122"/>
                <a:sym typeface="微软雅黑" panose="020B0503020204020204" charset="-122"/>
              </a:rPr>
              <a:t>美国关键矿产战略实施评价</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6" name="矩形 35"/>
          <p:cNvSpPr/>
          <p:nvPr>
            <p:custDataLst>
              <p:tags r:id="rId4"/>
            </p:custDataLst>
          </p:nvPr>
        </p:nvSpPr>
        <p:spPr>
          <a:xfrm>
            <a:off x="0" y="635"/>
            <a:ext cx="4733925" cy="6857365"/>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custDataLst>
              <p:tags r:id="rId5"/>
            </p:custDataLst>
          </p:nvPr>
        </p:nvSpPr>
        <p:spPr>
          <a:xfrm>
            <a:off x="447040" y="2213610"/>
            <a:ext cx="4187825" cy="3873500"/>
          </a:xfrm>
          <a:prstGeom prst="rect">
            <a:avLst/>
          </a:prstGeom>
          <a:noFill/>
        </p:spPr>
        <p:txBody>
          <a:bodyPr wrap="square" lIns="0" tIns="0" rIns="0" bIns="0" rtlCol="0" anchor="t" anchorCtr="0">
            <a:normAutofit fontScale="80000" lnSpcReduction="10000"/>
          </a:bodyPr>
          <a:lstStyle/>
          <a:p>
            <a:pPr algn="just">
              <a:lnSpc>
                <a:spcPct val="150000"/>
              </a:lnSpc>
              <a:spcBef>
                <a:spcPct val="0"/>
              </a:spcBef>
              <a:spcAft>
                <a:spcPct val="0"/>
              </a:spcAft>
            </a:pPr>
            <a:r>
              <a:rPr lang="en-US" altLang="zh-CN" sz="1800" dirty="0">
                <a:ln>
                  <a:noFill/>
                  <a:prstDash val="sysDot"/>
                </a:ln>
                <a:solidFill>
                  <a:schemeClr val="accent3"/>
                </a:solidFill>
                <a:latin typeface="+mn-ea"/>
                <a:cs typeface="+mn-ea"/>
                <a:sym typeface="+mn-ea"/>
              </a:rPr>
              <a:t>    </a:t>
            </a:r>
            <a:r>
              <a:rPr lang="zh-CN" altLang="en-US" sz="1800" dirty="0">
                <a:ln>
                  <a:noFill/>
                  <a:prstDash val="sysDot"/>
                </a:ln>
                <a:solidFill>
                  <a:schemeClr val="accent3"/>
                </a:solidFill>
                <a:latin typeface="+mn-ea"/>
                <a:cs typeface="+mn-ea"/>
                <a:sym typeface="+mn-ea"/>
              </a:rPr>
              <a:t>欧盟委员会旨在确保关键原材料的供应安全，支持欧盟的绿色工业、数字工业、航空航天和国防等战略部门的发展。欧盟关键原材料战略实施取得多方面进展。在风险评估上，持续分析关键原材料，识别技术风险，明确其对经济发展的重要性、需求增长趋势及高对外依赖现状。</a:t>
            </a:r>
            <a:r>
              <a:rPr lang="zh-CN" altLang="en-US" sz="1800" dirty="0">
                <a:ln>
                  <a:noFill/>
                  <a:prstDash val="sysDot"/>
                </a:ln>
                <a:solidFill>
                  <a:srgbClr val="FF0000"/>
                </a:solidFill>
                <a:latin typeface="+mn-ea"/>
                <a:cs typeface="+mn-ea"/>
                <a:sym typeface="+mn-ea"/>
              </a:rPr>
              <a:t>立法层面，</a:t>
            </a:r>
            <a:r>
              <a:rPr lang="zh-CN" altLang="en-US" sz="1800" dirty="0">
                <a:ln>
                  <a:noFill/>
                  <a:prstDash val="sysDot"/>
                </a:ln>
                <a:solidFill>
                  <a:schemeClr val="accent3"/>
                </a:solidFill>
                <a:latin typeface="+mn-ea"/>
                <a:cs typeface="+mn-ea"/>
                <a:sym typeface="+mn-ea"/>
              </a:rPr>
              <a:t>发布《关键原材料法》，从内部生产要求到供应链监测等多方面保障供应。通过支持创新项目、更新制度、延长普惠制计划，促进创新与可持续发展。</a:t>
            </a:r>
            <a:r>
              <a:rPr lang="zh-CN" altLang="en-US" sz="1800" dirty="0">
                <a:ln>
                  <a:noFill/>
                  <a:prstDash val="sysDot"/>
                </a:ln>
                <a:solidFill>
                  <a:srgbClr val="FF0000"/>
                </a:solidFill>
                <a:latin typeface="+mn-ea"/>
                <a:cs typeface="+mn-ea"/>
                <a:sym typeface="+mn-ea"/>
              </a:rPr>
              <a:t>外交领域</a:t>
            </a:r>
            <a:r>
              <a:rPr lang="zh-CN" altLang="en-US" sz="1800" dirty="0">
                <a:ln>
                  <a:noFill/>
                  <a:prstDash val="sysDot"/>
                </a:ln>
                <a:solidFill>
                  <a:schemeClr val="accent3"/>
                </a:solidFill>
                <a:latin typeface="+mn-ea"/>
                <a:cs typeface="+mn-ea"/>
                <a:sym typeface="+mn-ea"/>
              </a:rPr>
              <a:t>，与多国建立战略伙伴关系，签署谅解备忘录，健全国际供应网络，以确保关键原材料供应安全、有弹性且多样化。</a:t>
            </a:r>
          </a:p>
        </p:txBody>
      </p:sp>
      <p:sp>
        <p:nvSpPr>
          <p:cNvPr id="38" name="矩形 37"/>
          <p:cNvSpPr/>
          <p:nvPr>
            <p:custDataLst>
              <p:tags r:id="rId6"/>
            </p:custDataLst>
          </p:nvPr>
        </p:nvSpPr>
        <p:spPr>
          <a:xfrm>
            <a:off x="591820" y="988695"/>
            <a:ext cx="3549650" cy="1224915"/>
          </a:xfrm>
          <a:prstGeom prst="rect">
            <a:avLst/>
          </a:prstGeom>
          <a:noFill/>
        </p:spPr>
        <p:txBody>
          <a:bodyPr wrap="square" lIns="0" tIns="0" rIns="0" bIns="0" rtlCol="0" anchor="b" anchorCtr="0">
            <a:normAutofit fontScale="97500" lnSpcReduction="10000"/>
          </a:bodyPr>
          <a:lstStyle/>
          <a:p>
            <a:pPr>
              <a:spcBef>
                <a:spcPct val="0"/>
              </a:spcBef>
              <a:spcAft>
                <a:spcPct val="0"/>
              </a:spcAft>
            </a:pPr>
            <a:r>
              <a:rPr lang="zh-CN" altLang="en-US" sz="2800" b="1">
                <a:solidFill>
                  <a:schemeClr val="tx1"/>
                </a:solidFill>
                <a:latin typeface="+mn-ea"/>
                <a:cs typeface="+mn-ea"/>
                <a:sym typeface="+mn-ea"/>
              </a:rPr>
              <a:t>《关键原材料行动计划》（</a:t>
            </a:r>
            <a:r>
              <a:rPr lang="en-US" altLang="zh-CN" sz="2800" b="1">
                <a:solidFill>
                  <a:schemeClr val="tx1"/>
                </a:solidFill>
                <a:latin typeface="+mn-ea"/>
                <a:cs typeface="+mn-ea"/>
                <a:sym typeface="+mn-ea"/>
              </a:rPr>
              <a:t>2020</a:t>
            </a:r>
            <a:r>
              <a:rPr lang="zh-CN" altLang="en-US" sz="2800" b="1">
                <a:solidFill>
                  <a:schemeClr val="tx1"/>
                </a:solidFill>
                <a:latin typeface="+mn-ea"/>
                <a:cs typeface="+mn-ea"/>
                <a:sym typeface="+mn-ea"/>
              </a:rPr>
              <a:t>年</a:t>
            </a:r>
            <a:r>
              <a:rPr lang="en-US" altLang="zh-CN" sz="2800" b="1">
                <a:solidFill>
                  <a:schemeClr val="tx1"/>
                </a:solidFill>
                <a:latin typeface="+mn-ea"/>
                <a:cs typeface="+mn-ea"/>
                <a:sym typeface="+mn-ea"/>
              </a:rPr>
              <a:t>9</a:t>
            </a:r>
            <a:r>
              <a:rPr lang="zh-CN" altLang="en-US" sz="2800" b="1">
                <a:solidFill>
                  <a:schemeClr val="tx1"/>
                </a:solidFill>
                <a:latin typeface="+mn-ea"/>
                <a:cs typeface="+mn-ea"/>
                <a:sym typeface="+mn-ea"/>
              </a:rPr>
              <a:t>月）目的及进展</a:t>
            </a:r>
          </a:p>
        </p:txBody>
      </p:sp>
      <p:sp>
        <p:nvSpPr>
          <p:cNvPr id="8217" name="矩形 1"/>
          <p:cNvSpPr/>
          <p:nvPr>
            <p:custDataLst>
              <p:tags r:id="rId7"/>
            </p:custDataLst>
          </p:nvPr>
        </p:nvSpPr>
        <p:spPr>
          <a:xfrm>
            <a:off x="7089299" y="161150"/>
            <a:ext cx="1949433" cy="827088"/>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r>
              <a:rPr lang="zh-CN" altLang="en-US" sz="2400" b="1" dirty="0">
                <a:solidFill>
                  <a:srgbClr val="FF0000"/>
                </a:solidFill>
                <a:latin typeface="微软雅黑" panose="020B0503020204020204" charset="-122"/>
                <a:ea typeface="微软雅黑" panose="020B0503020204020204" charset="-122"/>
                <a:sym typeface="微软雅黑" panose="020B0503020204020204" charset="-122"/>
              </a:rPr>
              <a:t>欧盟关键原材料战略</a:t>
            </a:r>
          </a:p>
        </p:txBody>
      </p:sp>
      <p:graphicFrame>
        <p:nvGraphicFramePr>
          <p:cNvPr id="3" name="表格 2"/>
          <p:cNvGraphicFramePr/>
          <p:nvPr>
            <p:custDataLst>
              <p:tags r:id="rId8"/>
            </p:custDataLst>
          </p:nvPr>
        </p:nvGraphicFramePr>
        <p:xfrm>
          <a:off x="5257165" y="1174750"/>
          <a:ext cx="6659880" cy="5549900"/>
        </p:xfrm>
        <a:graphic>
          <a:graphicData uri="http://schemas.openxmlformats.org/drawingml/2006/table">
            <a:tbl>
              <a:tblPr/>
              <a:tblGrid>
                <a:gridCol w="80391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4966970">
                  <a:extLst>
                    <a:ext uri="{9D8B030D-6E8A-4147-A177-3AD203B41FA5}">
                      <a16:colId xmlns:a16="http://schemas.microsoft.com/office/drawing/2014/main" val="20002"/>
                    </a:ext>
                  </a:extLst>
                </a:gridCol>
              </a:tblGrid>
              <a:tr h="335280">
                <a:tc>
                  <a:txBody>
                    <a:bodyPr/>
                    <a:lstStyle/>
                    <a:p>
                      <a:pPr marL="0" indent="0" algn="ctr">
                        <a:spcBef>
                          <a:spcPct val="0"/>
                        </a:spcBef>
                        <a:spcAft>
                          <a:spcPct val="0"/>
                        </a:spcAft>
                      </a:pPr>
                      <a:r>
                        <a:rPr lang="zh-CN" sz="1100">
                          <a:latin typeface="黑体" panose="02010609060101010101" pitchFamily="1" charset="-122"/>
                          <a:ea typeface="黑体" panose="02010609060101010101" pitchFamily="1" charset="-122"/>
                        </a:rPr>
                        <a:t>国家</a:t>
                      </a:r>
                      <a:r>
                        <a:rPr lang="en-US" altLang="zh-CN" sz="1100">
                          <a:latin typeface="黑体" panose="02010609060101010101" pitchFamily="1" charset="-122"/>
                          <a:ea typeface="黑体" panose="02010609060101010101" pitchFamily="1" charset="-122"/>
                        </a:rPr>
                        <a:t>/</a:t>
                      </a:r>
                      <a:r>
                        <a:rPr lang="zh-CN" altLang="en-US" sz="1100">
                          <a:latin typeface="黑体" panose="02010609060101010101" pitchFamily="1" charset="-122"/>
                          <a:ea typeface="黑体" panose="02010609060101010101" pitchFamily="1" charset="-122"/>
                        </a:rPr>
                        <a:t>国际机构</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黑体" panose="02010609060101010101" pitchFamily="1" charset="-122"/>
                          <a:ea typeface="黑体" panose="02010609060101010101" pitchFamily="1" charset="-122"/>
                        </a:rPr>
                        <a:t>合作方式</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黑体" panose="02010609060101010101" pitchFamily="1" charset="-122"/>
                          <a:ea typeface="黑体" panose="02010609060101010101" pitchFamily="1" charset="-122"/>
                        </a:rPr>
                        <a:t>合作内容</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838200">
                <a:tc>
                  <a:txBody>
                    <a:bodyPr/>
                    <a:lstStyle/>
                    <a:p>
                      <a:pPr marL="0" indent="0" algn="just">
                        <a:lnSpc>
                          <a:spcPts val="2600"/>
                        </a:lnSpc>
                        <a:spcBef>
                          <a:spcPct val="0"/>
                        </a:spcBef>
                        <a:spcAft>
                          <a:spcPct val="0"/>
                        </a:spcAft>
                      </a:pPr>
                      <a:r>
                        <a:rPr lang="zh-CN" sz="1100">
                          <a:latin typeface="宋体" panose="02010600030101010101" pitchFamily="2" charset="-122"/>
                          <a:ea typeface="宋体" panose="02010600030101010101" pitchFamily="2" charset="-122"/>
                        </a:rPr>
                        <a:t>美国</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ts val="2600"/>
                        </a:lnSpc>
                        <a:spcBef>
                          <a:spcPct val="0"/>
                        </a:spcBef>
                        <a:spcAft>
                          <a:spcPct val="0"/>
                        </a:spcAft>
                      </a:pPr>
                      <a:r>
                        <a:rPr lang="zh-CN" sz="1100">
                          <a:latin typeface="宋体" panose="02010600030101010101" pitchFamily="2" charset="-122"/>
                          <a:ea typeface="宋体" panose="02010600030101010101" pitchFamily="2" charset="-122"/>
                        </a:rPr>
                        <a:t>发表联合声明</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美国总统拜登和欧盟委员会主席冯德莱恩就电动汽车所使用的关键矿产进行谈话。在会后的联合声明中，两位领导人表示他们将会马上开始针对关键矿产协议的协商，确保在欧盟开采和加工的关键矿产计入通货膨胀降低法案下的清洁汽车税收抵免。进一步实现欧美共同的目标，加强矿物生产和加工，扩大渠道获得可持续、可信任、无劳工虐待的关键矿产。</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1508760">
                <a:tc>
                  <a:txBody>
                    <a:bodyPr/>
                    <a:lstStyle/>
                    <a:p>
                      <a:pPr marL="0" indent="0" algn="just">
                        <a:lnSpc>
                          <a:spcPts val="2600"/>
                        </a:lnSpc>
                        <a:spcBef>
                          <a:spcPct val="0"/>
                        </a:spcBef>
                        <a:spcAft>
                          <a:spcPct val="0"/>
                        </a:spcAft>
                      </a:pPr>
                      <a:r>
                        <a:rPr lang="zh-CN" sz="1100">
                          <a:latin typeface="宋体" panose="02010600030101010101" pitchFamily="2" charset="-122"/>
                          <a:ea typeface="宋体" panose="02010600030101010101" pitchFamily="2" charset="-122"/>
                        </a:rPr>
                        <a:t>阿根廷</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ts val="2600"/>
                        </a:lnSpc>
                        <a:spcBef>
                          <a:spcPct val="0"/>
                        </a:spcBef>
                        <a:spcAft>
                          <a:spcPct val="0"/>
                        </a:spcAft>
                      </a:pPr>
                      <a:r>
                        <a:rPr lang="zh-CN" sz="1100">
                          <a:latin typeface="宋体" panose="02010600030101010101" pitchFamily="2" charset="-122"/>
                          <a:ea typeface="宋体" panose="02010600030101010101" pitchFamily="2" charset="-122"/>
                        </a:rPr>
                        <a:t>签署谅解备忘录</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建立欧盟和阿根廷可持续原材料价值链伙伴关系，确保清洁能源和数字化转型所需原材料的安全和可持续供应，发展可持续的原材料产业，促进本地就业和可持续、包容性经济增长，实现双方互利共赢。</a:t>
                      </a:r>
                    </a:p>
                    <a:p>
                      <a:pPr marL="0" indent="0" algn="just">
                        <a:spcBef>
                          <a:spcPct val="0"/>
                        </a:spcBef>
                        <a:spcAft>
                          <a:spcPct val="0"/>
                        </a:spcAft>
                      </a:pPr>
                      <a:r>
                        <a:rPr lang="zh-CN" sz="1100">
                          <a:latin typeface="宋体" panose="02010600030101010101" pitchFamily="2" charset="-122"/>
                          <a:ea typeface="宋体" panose="02010600030101010101" pitchFamily="2" charset="-122"/>
                        </a:rPr>
                        <a:t>该伙伴关系围绕五个合作领域展开</a:t>
                      </a:r>
                      <a:r>
                        <a:rPr lang="en-US" altLang="zh-CN" sz="1100">
                          <a:latin typeface="宋体" panose="02010600030101010101" pitchFamily="2" charset="-122"/>
                          <a:ea typeface="宋体" panose="02010600030101010101" pitchFamily="2" charset="-122"/>
                        </a:rPr>
                        <a:t>:1.</a:t>
                      </a:r>
                      <a:r>
                        <a:rPr lang="zh-CN" altLang="en-US" sz="1100">
                          <a:latin typeface="宋体" panose="02010600030101010101" pitchFamily="2" charset="-122"/>
                          <a:ea typeface="宋体" panose="02010600030101010101" pitchFamily="2" charset="-122"/>
                        </a:rPr>
                        <a:t>联合开发项目、新商业模式、促进贸易和投资联系，融入可持续原材料价值链</a:t>
                      </a:r>
                      <a:r>
                        <a:rPr lang="en-US" altLang="zh-CN" sz="1100">
                          <a:latin typeface="宋体" panose="02010600030101010101" pitchFamily="2" charset="-122"/>
                          <a:ea typeface="宋体" panose="02010600030101010101" pitchFamily="2" charset="-122"/>
                        </a:rPr>
                        <a:t>;2.</a:t>
                      </a:r>
                      <a:r>
                        <a:rPr lang="zh-CN" altLang="en-US" sz="1100">
                          <a:latin typeface="宋体" panose="02010600030101010101" pitchFamily="2" charset="-122"/>
                          <a:ea typeface="宋体" panose="02010600030101010101" pitchFamily="2" charset="-122"/>
                        </a:rPr>
                        <a:t>在原材料价值链上开展研究和创新合作，包括在矿产知识、环境和气候足迹最小化以及循环经济</a:t>
                      </a:r>
                      <a:r>
                        <a:rPr lang="en-US" altLang="zh-CN" sz="1100">
                          <a:latin typeface="宋体" panose="02010600030101010101" pitchFamily="2" charset="-122"/>
                          <a:ea typeface="宋体" panose="02010600030101010101" pitchFamily="2" charset="-122"/>
                        </a:rPr>
                        <a:t>;3.</a:t>
                      </a:r>
                      <a:r>
                        <a:rPr lang="zh-CN" altLang="en-US" sz="1100">
                          <a:latin typeface="宋体" panose="02010600030101010101" pitchFamily="2" charset="-122"/>
                          <a:ea typeface="宋体" panose="02010600030101010101" pitchFamily="2" charset="-122"/>
                        </a:rPr>
                        <a:t>利用环境、社会和治理</a:t>
                      </a:r>
                      <a:r>
                        <a:rPr lang="en-US" altLang="zh-CN" sz="1100">
                          <a:latin typeface="宋体" panose="02010600030101010101" pitchFamily="2" charset="-122"/>
                          <a:ea typeface="宋体" panose="02010600030101010101" pitchFamily="2" charset="-122"/>
                        </a:rPr>
                        <a:t>(ESG)</a:t>
                      </a:r>
                      <a:r>
                        <a:rPr lang="zh-CN" altLang="en-US" sz="1100">
                          <a:latin typeface="宋体" panose="02010600030101010101" pitchFamily="2" charset="-122"/>
                          <a:ea typeface="宋体" panose="02010600030101010101" pitchFamily="2" charset="-122"/>
                        </a:rPr>
                        <a:t>标准开展合作，并与国际标准保持一致</a:t>
                      </a:r>
                      <a:r>
                        <a:rPr lang="en-US" altLang="zh-CN" sz="1100">
                          <a:latin typeface="宋体" panose="02010600030101010101" pitchFamily="2" charset="-122"/>
                          <a:ea typeface="宋体" panose="02010600030101010101" pitchFamily="2" charset="-122"/>
                        </a:rPr>
                        <a:t>;4.</a:t>
                      </a:r>
                      <a:r>
                        <a:rPr lang="zh-CN" altLang="en-US" sz="1100">
                          <a:latin typeface="宋体" panose="02010600030101010101" pitchFamily="2" charset="-122"/>
                          <a:ea typeface="宋体" panose="02010600030101010101" pitchFamily="2" charset="-122"/>
                        </a:rPr>
                        <a:t>为发展项目部署硬、软基础设施，尽量减少对环境和气候的影响</a:t>
                      </a:r>
                      <a:r>
                        <a:rPr lang="en-US" altLang="zh-CN" sz="1100">
                          <a:latin typeface="宋体" panose="02010600030101010101" pitchFamily="2" charset="-122"/>
                          <a:ea typeface="宋体" panose="02010600030101010101" pitchFamily="2" charset="-122"/>
                        </a:rPr>
                        <a:t>;5.</a:t>
                      </a:r>
                      <a:r>
                        <a:rPr lang="zh-CN" altLang="en-US" sz="1100">
                          <a:latin typeface="宋体" panose="02010600030101010101" pitchFamily="2" charset="-122"/>
                          <a:ea typeface="宋体" panose="02010600030101010101" pitchFamily="2" charset="-122"/>
                        </a:rPr>
                        <a:t>根据国际劳工标准，在可持续原材料价值链上加强职业教育、培训以及技能开发。</a:t>
                      </a:r>
                      <a:endParaRPr lang="zh-CN" sz="1100">
                        <a:latin typeface="宋体" panose="02010600030101010101" pitchFamily="2" charset="-122"/>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660400">
                <a:tc>
                  <a:txBody>
                    <a:bodyPr/>
                    <a:lstStyle/>
                    <a:p>
                      <a:pPr marL="0" indent="0" algn="just">
                        <a:lnSpc>
                          <a:spcPts val="2600"/>
                        </a:lnSpc>
                        <a:spcBef>
                          <a:spcPct val="0"/>
                        </a:spcBef>
                        <a:spcAft>
                          <a:spcPct val="0"/>
                        </a:spcAft>
                      </a:pPr>
                      <a:r>
                        <a:rPr lang="zh-CN" sz="1100">
                          <a:latin typeface="宋体" panose="02010600030101010101" pitchFamily="2" charset="-122"/>
                          <a:ea typeface="宋体" panose="02010600030101010101" pitchFamily="2" charset="-122"/>
                        </a:rPr>
                        <a:t>智利</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ts val="2600"/>
                        </a:lnSpc>
                        <a:spcBef>
                          <a:spcPct val="0"/>
                        </a:spcBef>
                        <a:spcAft>
                          <a:spcPct val="0"/>
                        </a:spcAft>
                      </a:pPr>
                      <a:r>
                        <a:rPr lang="zh-CN" sz="1100">
                          <a:latin typeface="宋体" panose="02010600030101010101" pitchFamily="2" charset="-122"/>
                          <a:ea typeface="宋体" panose="02010600030101010101" pitchFamily="2" charset="-122"/>
                        </a:rPr>
                        <a:t>签署谅解备忘录</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建立欧盟和智利在可持续原材料价值链伙伴关系，发挥智利的资源优势，促进欧盟与智利的原材料产业发展。</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660400">
                <a:tc>
                  <a:txBody>
                    <a:bodyPr/>
                    <a:lstStyle/>
                    <a:p>
                      <a:pPr marL="0" indent="0" algn="just">
                        <a:lnSpc>
                          <a:spcPts val="2600"/>
                        </a:lnSpc>
                        <a:spcBef>
                          <a:spcPct val="0"/>
                        </a:spcBef>
                        <a:spcAft>
                          <a:spcPct val="0"/>
                        </a:spcAft>
                      </a:pPr>
                      <a:r>
                        <a:rPr lang="zh-CN" sz="1100">
                          <a:latin typeface="宋体" panose="02010600030101010101" pitchFamily="2" charset="-122"/>
                          <a:ea typeface="宋体" panose="02010600030101010101" pitchFamily="2" charset="-122"/>
                        </a:rPr>
                        <a:t>智利</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lnSpc>
                          <a:spcPts val="2600"/>
                        </a:lnSpc>
                        <a:spcBef>
                          <a:spcPct val="0"/>
                        </a:spcBef>
                        <a:spcAft>
                          <a:spcPct val="0"/>
                        </a:spcAft>
                      </a:pPr>
                      <a:r>
                        <a:rPr lang="zh-CN" sz="1100">
                          <a:latin typeface="宋体" panose="02010600030101010101" pitchFamily="2" charset="-122"/>
                          <a:ea typeface="宋体" panose="02010600030101010101" pitchFamily="2" charset="-122"/>
                        </a:rPr>
                        <a:t>签署贸易框架协议</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建立框架协议，适应气候变化要求，采用新的贸易标准，完善之前的双边贸易协议。为智利在欧洲市场从事采矿、研究、工程、建筑和能源等服务的企业提供更多机会，同时加大欧盟减税幅度。</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1211580">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美国、刚果、赞比亚、安哥拉、非洲开发银行和非洲金融公司</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签署谅解备忘录</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支持</a:t>
                      </a:r>
                      <a:r>
                        <a:rPr lang="zh-CN" altLang="en-US" sz="1100">
                          <a:latin typeface="宋体" panose="02010600030101010101" pitchFamily="2" charset="-122"/>
                          <a:ea typeface="宋体" panose="02010600030101010101" pitchFamily="2" charset="-122"/>
                        </a:rPr>
                        <a:t>“洛比托走廊”的发展，这条运输走廊将通过安哥拉洛比托港将刚果民主共和国南部和赞比亚共和国西北部与区域和全球贸易市场连接起来，支持关键原材料的可持续和弹性价值链发展，同时创造高质量的当地就业机会。</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335280">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格陵兰</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签署谅解备忘录</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zh-CN" sz="1100">
                          <a:latin typeface="宋体" panose="02010600030101010101" pitchFamily="2" charset="-122"/>
                          <a:ea typeface="宋体" panose="02010600030101010101" pitchFamily="2" charset="-122"/>
                        </a:rPr>
                        <a:t>促进原材料价值链上的可持续项目开发，并部署开发项目所需的基础设施。</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4" name="文本框 3"/>
          <p:cNvSpPr txBox="1"/>
          <p:nvPr/>
        </p:nvSpPr>
        <p:spPr>
          <a:xfrm>
            <a:off x="6212205" y="837248"/>
            <a:ext cx="5080000" cy="337185"/>
          </a:xfrm>
          <a:prstGeom prst="rect">
            <a:avLst/>
          </a:prstGeom>
        </p:spPr>
        <p:txBody>
          <a:bodyPr>
            <a:spAutoFit/>
          </a:bodyPr>
          <a:lstStyle/>
          <a:p>
            <a:pPr marL="0" indent="0" algn="ctr" defTabSz="266700">
              <a:spcBef>
                <a:spcPts val="600"/>
              </a:spcBef>
              <a:spcAft>
                <a:spcPct val="0"/>
              </a:spcAft>
            </a:pPr>
            <a:r>
              <a:rPr lang="en-US" altLang="zh-CN" sz="1600">
                <a:latin typeface="黑体" panose="02010609060101010101" pitchFamily="1" charset="-122"/>
                <a:ea typeface="黑体" panose="02010609060101010101" pitchFamily="1" charset="-122"/>
              </a:rPr>
              <a:t> </a:t>
            </a:r>
            <a:r>
              <a:rPr lang="zh-CN" altLang="en-US" sz="1600">
                <a:latin typeface="黑体" panose="02010609060101010101" pitchFamily="1" charset="-122"/>
                <a:ea typeface="黑体" panose="02010609060101010101" pitchFamily="1" charset="-122"/>
              </a:rPr>
              <a:t>欧盟原材料国际合作措施</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7" name="矩形 1"/>
          <p:cNvSpPr/>
          <p:nvPr>
            <p:custDataLst>
              <p:tags r:id="rId4"/>
            </p:custDataLst>
          </p:nvPr>
        </p:nvSpPr>
        <p:spPr>
          <a:xfrm>
            <a:off x="5770404" y="379590"/>
            <a:ext cx="1949433" cy="827088"/>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buClrTx/>
              <a:buSzTx/>
              <a:buFontTx/>
            </a:pPr>
            <a:r>
              <a:rPr lang="zh-CN" altLang="en-US" sz="2400" b="1" dirty="0">
                <a:solidFill>
                  <a:srgbClr val="FF0000"/>
                </a:solidFill>
                <a:latin typeface="微软雅黑" panose="020B0503020204020204" charset="-122"/>
                <a:ea typeface="微软雅黑" panose="020B0503020204020204" charset="-122"/>
                <a:sym typeface="微软雅黑" panose="020B0503020204020204" charset="-122"/>
              </a:rPr>
              <a:t>欧盟关键原材料战略实施评价</a:t>
            </a:r>
          </a:p>
        </p:txBody>
      </p:sp>
      <p:sp>
        <p:nvSpPr>
          <p:cNvPr id="2" name="文本框 1"/>
          <p:cNvSpPr txBox="1"/>
          <p:nvPr/>
        </p:nvSpPr>
        <p:spPr>
          <a:xfrm>
            <a:off x="590550" y="1452880"/>
            <a:ext cx="5080000" cy="4453650"/>
          </a:xfrm>
          <a:prstGeom prst="rect">
            <a:avLst/>
          </a:prstGeom>
        </p:spPr>
        <p:txBody>
          <a:bodyPr>
            <a:noAutofit/>
          </a:bodyPr>
          <a:lstStyle/>
          <a:p>
            <a:pPr marL="0" indent="0">
              <a:lnSpc>
                <a:spcPct val="150000"/>
              </a:lnSpc>
            </a:pPr>
            <a:r>
              <a:rPr lang="zh-CN" altLang="en-US" sz="1600" b="0" i="0" dirty="0">
                <a:latin typeface="Inter"/>
                <a:ea typeface="Inter"/>
              </a:rPr>
              <a:t>欧盟关键原材料战略呈现多维度动态发展。战略变化上，发布</a:t>
            </a:r>
            <a:r>
              <a:rPr lang="en-US" altLang="zh-CN" sz="1600" b="0" i="0" dirty="0">
                <a:latin typeface="Inter"/>
                <a:ea typeface="Inter"/>
              </a:rPr>
              <a:t>《</a:t>
            </a:r>
            <a:r>
              <a:rPr lang="zh-CN" altLang="en-US" sz="1600" b="0" i="0" dirty="0">
                <a:latin typeface="Inter"/>
                <a:ea typeface="Inter"/>
              </a:rPr>
              <a:t>关键原材料法</a:t>
            </a:r>
            <a:r>
              <a:rPr lang="en-US" altLang="zh-CN" sz="1600" b="0" i="0" dirty="0">
                <a:latin typeface="Inter"/>
                <a:ea typeface="Inter"/>
              </a:rPr>
              <a:t>》</a:t>
            </a:r>
            <a:r>
              <a:rPr lang="zh-CN" altLang="en-US" sz="1600" b="0" i="0" dirty="0">
                <a:latin typeface="Inter"/>
                <a:ea typeface="Inter"/>
              </a:rPr>
              <a:t>提升供应链韧性，制定战略原材料清单细化分类，提出战略项目并保障实施，定期更新关键原材料清单，设定内部供应目标，新增关键原材料委员会完善管理。</a:t>
            </a:r>
            <a:r>
              <a:rPr lang="zh-CN" altLang="en-US" sz="1600" b="0" i="0" dirty="0">
                <a:solidFill>
                  <a:srgbClr val="FF0000"/>
                </a:solidFill>
                <a:latin typeface="Inter"/>
                <a:ea typeface="Inter"/>
              </a:rPr>
              <a:t>实施重点在于完成</a:t>
            </a:r>
            <a:r>
              <a:rPr lang="en-US" altLang="zh-CN" sz="1600" b="0" i="0" dirty="0">
                <a:solidFill>
                  <a:srgbClr val="FF0000"/>
                </a:solidFill>
                <a:latin typeface="Inter"/>
                <a:ea typeface="Inter"/>
              </a:rPr>
              <a:t>《</a:t>
            </a:r>
            <a:r>
              <a:rPr lang="zh-CN" altLang="en-US" sz="1600" b="0" i="0" dirty="0">
                <a:solidFill>
                  <a:srgbClr val="FF0000"/>
                </a:solidFill>
                <a:latin typeface="Inter"/>
                <a:ea typeface="Inter"/>
              </a:rPr>
              <a:t>关键原材料法</a:t>
            </a:r>
            <a:r>
              <a:rPr lang="en-US" altLang="zh-CN" sz="1600" b="0" i="0" dirty="0">
                <a:solidFill>
                  <a:srgbClr val="FF0000"/>
                </a:solidFill>
                <a:latin typeface="Inter"/>
                <a:ea typeface="Inter"/>
              </a:rPr>
              <a:t>》</a:t>
            </a:r>
            <a:r>
              <a:rPr lang="zh-CN" altLang="en-US" sz="1600" b="0" i="0" dirty="0">
                <a:solidFill>
                  <a:srgbClr val="FF0000"/>
                </a:solidFill>
                <a:latin typeface="Inter"/>
                <a:ea typeface="Inter"/>
              </a:rPr>
              <a:t>立法保障锂等矿物供应，积极建立国际伙伴关系。实施成效体现为普惠制受益国对欧盟原材料出口额大增，部分原材料对外依赖度虽有下降但仍高。</a:t>
            </a:r>
            <a:r>
              <a:rPr lang="zh-CN" altLang="en-US" sz="1600" b="0" i="0" dirty="0">
                <a:latin typeface="Inter"/>
                <a:ea typeface="Inter"/>
              </a:rPr>
              <a:t>实施进展包括持续评估原材料识别技术风险，借</a:t>
            </a:r>
            <a:r>
              <a:rPr lang="en-US" altLang="zh-CN" sz="1600" b="0" i="0" dirty="0">
                <a:latin typeface="Inter"/>
                <a:ea typeface="Inter"/>
              </a:rPr>
              <a:t>《</a:t>
            </a:r>
            <a:r>
              <a:rPr lang="zh-CN" altLang="en-US" sz="1600" b="0" i="0" dirty="0">
                <a:latin typeface="Inter"/>
                <a:ea typeface="Inter"/>
              </a:rPr>
              <a:t>关键原材料法</a:t>
            </a:r>
            <a:r>
              <a:rPr lang="en-US" altLang="zh-CN" sz="1600" b="0" i="0" dirty="0">
                <a:latin typeface="Inter"/>
                <a:ea typeface="Inter"/>
              </a:rPr>
              <a:t>》</a:t>
            </a:r>
            <a:r>
              <a:rPr lang="zh-CN" altLang="en-US" sz="1600" b="0" i="0" dirty="0">
                <a:latin typeface="Inter"/>
                <a:ea typeface="Inter"/>
              </a:rPr>
              <a:t>从多方面保障供应，完善项目和制度促进创新与可持续发展，涵盖支持创新项目、更新使用回收制度等举措 。</a:t>
            </a:r>
          </a:p>
        </p:txBody>
      </p:sp>
      <p:sp>
        <p:nvSpPr>
          <p:cNvPr id="4" name="文本框 3"/>
          <p:cNvSpPr txBox="1"/>
          <p:nvPr/>
        </p:nvSpPr>
        <p:spPr>
          <a:xfrm>
            <a:off x="6096000" y="1291908"/>
            <a:ext cx="5080000" cy="337185"/>
          </a:xfrm>
          <a:prstGeom prst="rect">
            <a:avLst/>
          </a:prstGeom>
        </p:spPr>
        <p:txBody>
          <a:bodyPr>
            <a:spAutoFit/>
          </a:bodyPr>
          <a:lstStyle/>
          <a:p>
            <a:pPr marL="0" indent="0" algn="ctr" defTabSz="266700">
              <a:spcBef>
                <a:spcPts val="600"/>
              </a:spcBef>
              <a:spcAft>
                <a:spcPct val="0"/>
              </a:spcAft>
            </a:pPr>
            <a:r>
              <a:rPr lang="zh-CN" altLang="en-US" sz="1600">
                <a:latin typeface="黑体" panose="02010609060101010101" pitchFamily="1" charset="-122"/>
                <a:ea typeface="黑体" panose="02010609060101010101" pitchFamily="1" charset="-122"/>
              </a:rPr>
              <a:t>战略原材料清单（</a:t>
            </a:r>
            <a:r>
              <a:rPr lang="en-US" altLang="zh-CN" sz="1600">
                <a:latin typeface="黑体" panose="02010609060101010101" pitchFamily="1" charset="-122"/>
                <a:ea typeface="黑体" panose="02010609060101010101" pitchFamily="1" charset="-122"/>
              </a:rPr>
              <a:t>16</a:t>
            </a:r>
            <a:r>
              <a:rPr lang="zh-CN" altLang="en-US" sz="1600">
                <a:latin typeface="黑体" panose="02010609060101010101" pitchFamily="1" charset="-122"/>
                <a:ea typeface="黑体" panose="02010609060101010101" pitchFamily="1" charset="-122"/>
              </a:rPr>
              <a:t>种）</a:t>
            </a:r>
          </a:p>
        </p:txBody>
      </p:sp>
      <p:graphicFrame>
        <p:nvGraphicFramePr>
          <p:cNvPr id="5" name="表格 4"/>
          <p:cNvGraphicFramePr/>
          <p:nvPr/>
        </p:nvGraphicFramePr>
        <p:xfrm>
          <a:off x="6096000" y="1629093"/>
          <a:ext cx="5267960" cy="990600"/>
        </p:xfrm>
        <a:graphic>
          <a:graphicData uri="http://schemas.openxmlformats.org/drawingml/2006/table">
            <a:tbl>
              <a:tblPr/>
              <a:tblGrid>
                <a:gridCol w="5267960">
                  <a:extLst>
                    <a:ext uri="{9D8B030D-6E8A-4147-A177-3AD203B41FA5}">
                      <a16:colId xmlns:a16="http://schemas.microsoft.com/office/drawing/2014/main" val="20000"/>
                    </a:ext>
                  </a:extLst>
                </a:gridCol>
              </a:tblGrid>
              <a:tr h="0">
                <a:tc>
                  <a:txBody>
                    <a:bodyPr/>
                    <a:lstStyle/>
                    <a:p>
                      <a:pPr marL="0" indent="267970" algn="just">
                        <a:lnSpc>
                          <a:spcPts val="2600"/>
                        </a:lnSpc>
                        <a:spcBef>
                          <a:spcPct val="0"/>
                        </a:spcBef>
                        <a:spcAft>
                          <a:spcPct val="0"/>
                        </a:spcAft>
                      </a:pPr>
                      <a:r>
                        <a:rPr lang="zh-CN" sz="1100" b="1" dirty="0">
                          <a:latin typeface="宋体" panose="02010600030101010101" pitchFamily="2" charset="-122"/>
                          <a:ea typeface="宋体" panose="02010600030101010101" pitchFamily="2" charset="-122"/>
                        </a:rPr>
                        <a:t>铋、硼（冶金级）、钴、铜、镓、锗、锂（电池级）、金属镁、锰（电池级）、天然石墨（电池级）、镍（电池级）、铂族金属、磁体用稀土元素</a:t>
                      </a:r>
                      <a:r>
                        <a:rPr lang="en-US" altLang="zh-CN" sz="1100" b="1" dirty="0">
                          <a:latin typeface="宋体" panose="02010600030101010101" pitchFamily="2" charset="-122"/>
                          <a:ea typeface="宋体" panose="02010600030101010101" pitchFamily="2" charset="-122"/>
                        </a:rPr>
                        <a:t>(</a:t>
                      </a:r>
                      <a:r>
                        <a:rPr lang="en-US" altLang="zh-CN" sz="1100" b="1" dirty="0" err="1">
                          <a:latin typeface="宋体" panose="02010600030101010101" pitchFamily="2" charset="-122"/>
                          <a:ea typeface="宋体" panose="02010600030101010101" pitchFamily="2" charset="-122"/>
                        </a:rPr>
                        <a:t>Nd</a:t>
                      </a:r>
                      <a:r>
                        <a:rPr lang="en-US" altLang="zh-CN" sz="1100" b="1" dirty="0">
                          <a:latin typeface="宋体" panose="02010600030101010101" pitchFamily="2" charset="-122"/>
                          <a:ea typeface="宋体" panose="02010600030101010101" pitchFamily="2" charset="-122"/>
                        </a:rPr>
                        <a:t>, </a:t>
                      </a:r>
                      <a:r>
                        <a:rPr lang="en-US" altLang="zh-CN" sz="1100" b="1" dirty="0" err="1">
                          <a:latin typeface="宋体" panose="02010600030101010101" pitchFamily="2" charset="-122"/>
                          <a:ea typeface="宋体" panose="02010600030101010101" pitchFamily="2" charset="-122"/>
                        </a:rPr>
                        <a:t>Pr</a:t>
                      </a:r>
                      <a:r>
                        <a:rPr lang="en-US" altLang="zh-CN" sz="1100" b="1" dirty="0">
                          <a:latin typeface="宋体" panose="02010600030101010101" pitchFamily="2" charset="-122"/>
                          <a:ea typeface="宋体" panose="02010600030101010101" pitchFamily="2" charset="-122"/>
                        </a:rPr>
                        <a:t>, Tb, </a:t>
                      </a:r>
                      <a:r>
                        <a:rPr lang="en-US" altLang="zh-CN" sz="1100" b="1" dirty="0" err="1">
                          <a:latin typeface="宋体" panose="02010600030101010101" pitchFamily="2" charset="-122"/>
                          <a:ea typeface="宋体" panose="02010600030101010101" pitchFamily="2" charset="-122"/>
                        </a:rPr>
                        <a:t>Dy</a:t>
                      </a:r>
                      <a:r>
                        <a:rPr lang="en-US" altLang="zh-CN" sz="1100" b="1" dirty="0">
                          <a:latin typeface="宋体" panose="02010600030101010101" pitchFamily="2" charset="-122"/>
                          <a:ea typeface="宋体" panose="02010600030101010101" pitchFamily="2" charset="-122"/>
                        </a:rPr>
                        <a:t>, </a:t>
                      </a:r>
                      <a:r>
                        <a:rPr lang="en-US" altLang="zh-CN" sz="1100" b="1" dirty="0" err="1">
                          <a:latin typeface="宋体" panose="02010600030101010101" pitchFamily="2" charset="-122"/>
                          <a:ea typeface="宋体" panose="02010600030101010101" pitchFamily="2" charset="-122"/>
                        </a:rPr>
                        <a:t>Gd</a:t>
                      </a:r>
                      <a:r>
                        <a:rPr lang="en-US" altLang="zh-CN" sz="1100" b="1" dirty="0">
                          <a:latin typeface="宋体" panose="02010600030101010101" pitchFamily="2" charset="-122"/>
                          <a:ea typeface="宋体" panose="02010600030101010101" pitchFamily="2" charset="-122"/>
                        </a:rPr>
                        <a:t>, Sm</a:t>
                      </a:r>
                      <a:r>
                        <a:rPr lang="zh-CN" altLang="en-US" sz="1100" b="1" dirty="0">
                          <a:latin typeface="宋体" panose="02010600030101010101" pitchFamily="2" charset="-122"/>
                          <a:ea typeface="宋体" panose="02010600030101010101" pitchFamily="2" charset="-122"/>
                        </a:rPr>
                        <a:t>和</a:t>
                      </a:r>
                      <a:r>
                        <a:rPr lang="en-US" altLang="zh-CN" sz="1100" b="1" dirty="0">
                          <a:latin typeface="宋体" panose="02010600030101010101" pitchFamily="2" charset="-122"/>
                          <a:ea typeface="宋体" panose="02010600030101010101" pitchFamily="2" charset="-122"/>
                        </a:rPr>
                        <a:t>Ce) </a:t>
                      </a:r>
                      <a:r>
                        <a:rPr lang="zh-CN" altLang="en-US" sz="1100" b="1" dirty="0">
                          <a:latin typeface="宋体" panose="02010600030101010101" pitchFamily="2" charset="-122"/>
                          <a:ea typeface="宋体" panose="02010600030101010101" pitchFamily="2" charset="-122"/>
                        </a:rPr>
                        <a:t>、金属硅、金属钛、钨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6" name="图片 5"/>
          <p:cNvPicPr/>
          <p:nvPr/>
        </p:nvPicPr>
        <p:blipFill>
          <a:blip r:embed="rId6"/>
          <a:stretch>
            <a:fillRect/>
          </a:stretch>
        </p:blipFill>
        <p:spPr>
          <a:xfrm>
            <a:off x="6096159" y="2832894"/>
            <a:ext cx="5553392" cy="3010217"/>
          </a:xfrm>
          <a:prstGeom prst="rect">
            <a:avLst/>
          </a:prstGeom>
        </p:spPr>
      </p:pic>
      <p:sp>
        <p:nvSpPr>
          <p:cNvPr id="8" name="文本框 7"/>
          <p:cNvSpPr txBox="1"/>
          <p:nvPr/>
        </p:nvSpPr>
        <p:spPr>
          <a:xfrm>
            <a:off x="5935345" y="5630545"/>
            <a:ext cx="5874385" cy="583565"/>
          </a:xfrm>
          <a:prstGeom prst="rect">
            <a:avLst/>
          </a:prstGeom>
        </p:spPr>
        <p:txBody>
          <a:bodyPr wrap="square">
            <a:spAutoFit/>
          </a:bodyPr>
          <a:lstStyle/>
          <a:p>
            <a:pPr marL="0" indent="0" defTabSz="266700">
              <a:spcBef>
                <a:spcPct val="0"/>
              </a:spcBef>
              <a:spcAft>
                <a:spcPct val="0"/>
              </a:spcAft>
            </a:pPr>
            <a:r>
              <a:rPr lang="en-US" altLang="zh-CN" sz="1600">
                <a:latin typeface="Times New Roman" panose="02020603050405020304"/>
                <a:ea typeface="宋体" panose="02010600030101010101" pitchFamily="2" charset="-122"/>
              </a:rPr>
              <a:t> </a:t>
            </a:r>
          </a:p>
          <a:p>
            <a:pPr marL="0" indent="0" algn="ctr" defTabSz="266700">
              <a:spcBef>
                <a:spcPct val="0"/>
              </a:spcBef>
              <a:spcAft>
                <a:spcPts val="1200"/>
              </a:spcAft>
            </a:pPr>
            <a:r>
              <a:rPr lang="en-US" altLang="zh-CN" sz="1600">
                <a:latin typeface="黑体" panose="02010609060101010101" pitchFamily="1" charset="-122"/>
                <a:ea typeface="黑体" panose="02010609060101010101" pitchFamily="1" charset="-122"/>
              </a:rPr>
              <a:t> </a:t>
            </a:r>
            <a:r>
              <a:rPr lang="zh-CN" altLang="en-US" sz="1600">
                <a:latin typeface="黑体" panose="02010609060101010101" pitchFamily="1" charset="-122"/>
                <a:ea typeface="黑体" panose="02010609060101010101" pitchFamily="1" charset="-122"/>
              </a:rPr>
              <a:t>普惠制法案受益国家</a:t>
            </a:r>
            <a:r>
              <a:rPr lang="en-US" altLang="zh-CN" sz="1600">
                <a:latin typeface="黑体" panose="02010609060101010101" pitchFamily="1" charset="-122"/>
                <a:ea typeface="黑体" panose="02010609060101010101" pitchFamily="1" charset="-122"/>
              </a:rPr>
              <a:t>2019</a:t>
            </a:r>
            <a:r>
              <a:rPr lang="zh-CN" altLang="en-US" sz="1600">
                <a:latin typeface="黑体" panose="02010609060101010101" pitchFamily="1" charset="-122"/>
                <a:ea typeface="黑体" panose="02010609060101010101" pitchFamily="1" charset="-122"/>
              </a:rPr>
              <a:t>、</a:t>
            </a:r>
            <a:r>
              <a:rPr lang="en-US" altLang="zh-CN" sz="1600">
                <a:latin typeface="黑体" panose="02010609060101010101" pitchFamily="1" charset="-122"/>
                <a:ea typeface="黑体" panose="02010609060101010101" pitchFamily="1" charset="-122"/>
              </a:rPr>
              <a:t>2022</a:t>
            </a:r>
            <a:r>
              <a:rPr lang="zh-CN" altLang="en-US" sz="1600">
                <a:latin typeface="黑体" panose="02010609060101010101" pitchFamily="1" charset="-122"/>
                <a:ea typeface="黑体" panose="02010609060101010101" pitchFamily="1" charset="-122"/>
              </a:rPr>
              <a:t>出口情况（单位：</a:t>
            </a:r>
            <a:r>
              <a:rPr lang="en-US" altLang="zh-CN" sz="1600">
                <a:latin typeface="黑体" panose="02010609060101010101" pitchFamily="1" charset="-122"/>
                <a:ea typeface="黑体" panose="02010609060101010101" pitchFamily="1" charset="-122"/>
              </a:rPr>
              <a:t>%</a:t>
            </a:r>
            <a:r>
              <a:rPr lang="zh-CN" altLang="en-US" sz="1600">
                <a:latin typeface="黑体" panose="02010609060101010101" pitchFamily="1" charset="-122"/>
                <a:ea typeface="黑体" panose="02010609060101010101" pitchFamily="1" charset="-122"/>
              </a:rPr>
              <a:t>，百万欧元）</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7" name="矩形 1"/>
          <p:cNvSpPr/>
          <p:nvPr>
            <p:custDataLst>
              <p:tags r:id="rId4"/>
            </p:custDataLst>
          </p:nvPr>
        </p:nvSpPr>
        <p:spPr>
          <a:xfrm>
            <a:off x="5770404" y="379590"/>
            <a:ext cx="1949433" cy="827088"/>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buClrTx/>
              <a:buSzTx/>
              <a:buFontTx/>
            </a:pPr>
            <a:r>
              <a:rPr lang="zh-CN" altLang="en-US" sz="2400" b="1" dirty="0">
                <a:solidFill>
                  <a:srgbClr val="FF0000"/>
                </a:solidFill>
                <a:latin typeface="微软雅黑" panose="020B0503020204020204" charset="-122"/>
                <a:ea typeface="微软雅黑" panose="020B0503020204020204" charset="-122"/>
                <a:sym typeface="微软雅黑" panose="020B0503020204020204" charset="-122"/>
              </a:rPr>
              <a:t>欧盟关键原材料战略实施评价</a:t>
            </a:r>
          </a:p>
        </p:txBody>
      </p:sp>
      <p:pic>
        <p:nvPicPr>
          <p:cNvPr id="16" name="图片 15"/>
          <p:cNvPicPr/>
          <p:nvPr/>
        </p:nvPicPr>
        <p:blipFill>
          <a:blip r:embed="rId6"/>
          <a:stretch>
            <a:fillRect/>
          </a:stretch>
        </p:blipFill>
        <p:spPr>
          <a:xfrm>
            <a:off x="359886" y="1714024"/>
            <a:ext cx="5410517" cy="2838767"/>
          </a:xfrm>
          <a:prstGeom prst="rect">
            <a:avLst/>
          </a:prstGeom>
        </p:spPr>
      </p:pic>
      <p:sp>
        <p:nvSpPr>
          <p:cNvPr id="17" name="文本框 16"/>
          <p:cNvSpPr txBox="1"/>
          <p:nvPr/>
        </p:nvSpPr>
        <p:spPr>
          <a:xfrm>
            <a:off x="696436" y="4765516"/>
            <a:ext cx="5080000" cy="337185"/>
          </a:xfrm>
          <a:prstGeom prst="rect">
            <a:avLst/>
          </a:prstGeom>
        </p:spPr>
        <p:txBody>
          <a:bodyPr>
            <a:spAutoFit/>
          </a:bodyPr>
          <a:lstStyle/>
          <a:p>
            <a:pPr marL="0" indent="0" algn="ctr" defTabSz="266700">
              <a:spcBef>
                <a:spcPct val="0"/>
              </a:spcBef>
              <a:spcAft>
                <a:spcPts val="1200"/>
              </a:spcAft>
            </a:pPr>
            <a:r>
              <a:rPr lang="en-US" altLang="zh-CN" sz="1600">
                <a:latin typeface="黑体" panose="02010609060101010101" pitchFamily="1" charset="-122"/>
                <a:ea typeface="黑体" panose="02010609060101010101" pitchFamily="1" charset="-122"/>
              </a:rPr>
              <a:t> 2020</a:t>
            </a:r>
            <a:r>
              <a:rPr lang="zh-CN" altLang="en-US" sz="1600">
                <a:latin typeface="黑体" panose="02010609060101010101" pitchFamily="1" charset="-122"/>
                <a:ea typeface="黑体" panose="02010609060101010101" pitchFamily="1" charset="-122"/>
              </a:rPr>
              <a:t>年欧盟关键原材料的主要供应国</a:t>
            </a:r>
          </a:p>
        </p:txBody>
      </p:sp>
      <p:pic>
        <p:nvPicPr>
          <p:cNvPr id="18" name="图片 17"/>
          <p:cNvPicPr/>
          <p:nvPr/>
        </p:nvPicPr>
        <p:blipFill>
          <a:blip r:embed="rId7"/>
          <a:stretch>
            <a:fillRect/>
          </a:stretch>
        </p:blipFill>
        <p:spPr>
          <a:xfrm>
            <a:off x="6572091" y="1641952"/>
            <a:ext cx="5620067" cy="2981642"/>
          </a:xfrm>
          <a:prstGeom prst="rect">
            <a:avLst/>
          </a:prstGeom>
        </p:spPr>
      </p:pic>
      <p:sp>
        <p:nvSpPr>
          <p:cNvPr id="19" name="文本框 18"/>
          <p:cNvSpPr txBox="1"/>
          <p:nvPr/>
        </p:nvSpPr>
        <p:spPr>
          <a:xfrm>
            <a:off x="6572091" y="4765834"/>
            <a:ext cx="5080000" cy="337185"/>
          </a:xfrm>
          <a:prstGeom prst="rect">
            <a:avLst/>
          </a:prstGeom>
        </p:spPr>
        <p:txBody>
          <a:bodyPr>
            <a:spAutoFit/>
          </a:bodyPr>
          <a:lstStyle/>
          <a:p>
            <a:pPr marL="0" indent="0" algn="ctr" defTabSz="266700">
              <a:spcBef>
                <a:spcPct val="0"/>
              </a:spcBef>
              <a:spcAft>
                <a:spcPts val="1200"/>
              </a:spcAft>
            </a:pPr>
            <a:r>
              <a:rPr lang="en-US" altLang="zh-CN" sz="1600">
                <a:latin typeface="黑体" panose="02010609060101010101" pitchFamily="1" charset="-122"/>
                <a:ea typeface="黑体" panose="02010609060101010101" pitchFamily="1" charset="-122"/>
              </a:rPr>
              <a:t>  2023</a:t>
            </a:r>
            <a:r>
              <a:rPr lang="zh-CN" altLang="en-US" sz="1600">
                <a:latin typeface="黑体" panose="02010609060101010101" pitchFamily="1" charset="-122"/>
                <a:ea typeface="黑体" panose="02010609060101010101" pitchFamily="1" charset="-122"/>
              </a:rPr>
              <a:t>年欧盟关键原材料的主要供应国</a:t>
            </a:r>
          </a:p>
        </p:txBody>
      </p:sp>
      <p:sp>
        <p:nvSpPr>
          <p:cNvPr id="20" name="文本框 19"/>
          <p:cNvSpPr txBox="1"/>
          <p:nvPr/>
        </p:nvSpPr>
        <p:spPr>
          <a:xfrm>
            <a:off x="1870075" y="5245100"/>
            <a:ext cx="8403590" cy="829945"/>
          </a:xfrm>
          <a:prstGeom prst="rect">
            <a:avLst/>
          </a:prstGeom>
        </p:spPr>
        <p:txBody>
          <a:bodyPr wrap="square">
            <a:spAutoFit/>
          </a:bodyPr>
          <a:lstStyle/>
          <a:p>
            <a:pPr marL="0" indent="0" defTabSz="266700">
              <a:spcBef>
                <a:spcPct val="0"/>
              </a:spcBef>
              <a:spcAft>
                <a:spcPct val="0"/>
              </a:spcAft>
            </a:pPr>
            <a:r>
              <a:rPr lang="zh-CN" altLang="en-US" sz="1600" dirty="0">
                <a:solidFill>
                  <a:srgbClr val="FF0000"/>
                </a:solidFill>
                <a:latin typeface="Inter"/>
                <a:ea typeface="Inter"/>
                <a:sym typeface="+mn-ea"/>
              </a:rPr>
              <a:t>部分原材料对外依赖度虽有下降但仍高。</a:t>
            </a:r>
            <a:r>
              <a:rPr lang="zh-CN" altLang="en-US" sz="1600" dirty="0">
                <a:latin typeface="仿宋_GB2312"/>
                <a:ea typeface="仿宋_GB2312"/>
              </a:rPr>
              <a:t>相较于</a:t>
            </a:r>
            <a:r>
              <a:rPr lang="en-US" altLang="zh-CN" sz="1600" dirty="0">
                <a:latin typeface="仿宋_GB2312"/>
                <a:ea typeface="仿宋_GB2312"/>
              </a:rPr>
              <a:t>2020</a:t>
            </a:r>
            <a:r>
              <a:rPr lang="zh-CN" altLang="en-US" sz="1600" dirty="0">
                <a:latin typeface="仿宋_GB2312"/>
                <a:ea typeface="仿宋_GB2312"/>
              </a:rPr>
              <a:t>年，</a:t>
            </a:r>
            <a:r>
              <a:rPr lang="en-US" altLang="zh-CN" sz="1600" dirty="0">
                <a:latin typeface="仿宋_GB2312"/>
                <a:ea typeface="仿宋_GB2312"/>
              </a:rPr>
              <a:t>2023</a:t>
            </a:r>
            <a:r>
              <a:rPr lang="zh-CN" altLang="en-US" sz="1600" dirty="0">
                <a:latin typeface="仿宋_GB2312"/>
                <a:ea typeface="仿宋_GB2312"/>
              </a:rPr>
              <a:t>年欧盟从我国</a:t>
            </a:r>
            <a:r>
              <a:rPr lang="zh-CN" altLang="en-US" sz="1600" dirty="0">
                <a:solidFill>
                  <a:srgbClr val="FF0000"/>
                </a:solidFill>
                <a:latin typeface="仿宋_GB2312"/>
                <a:ea typeface="仿宋_GB2312"/>
              </a:rPr>
              <a:t>进口轻稀土</a:t>
            </a:r>
            <a:r>
              <a:rPr lang="zh-CN" altLang="en-US" sz="1600" dirty="0">
                <a:latin typeface="仿宋_GB2312"/>
                <a:ea typeface="仿宋_GB2312"/>
              </a:rPr>
              <a:t>的比例有所下降，</a:t>
            </a:r>
            <a:r>
              <a:rPr lang="zh-CN" altLang="en-US" sz="1600" dirty="0">
                <a:solidFill>
                  <a:srgbClr val="FF0000"/>
                </a:solidFill>
                <a:latin typeface="仿宋_GB2312"/>
                <a:ea typeface="仿宋_GB2312"/>
              </a:rPr>
              <a:t>从</a:t>
            </a:r>
            <a:r>
              <a:rPr lang="en-US" altLang="zh-CN" sz="1600" dirty="0">
                <a:solidFill>
                  <a:srgbClr val="FF0000"/>
                </a:solidFill>
                <a:latin typeface="仿宋_GB2312"/>
                <a:ea typeface="仿宋_GB2312"/>
              </a:rPr>
              <a:t>99%</a:t>
            </a:r>
            <a:r>
              <a:rPr lang="zh-CN" altLang="en-US" sz="1600" dirty="0">
                <a:solidFill>
                  <a:srgbClr val="FF0000"/>
                </a:solidFill>
                <a:latin typeface="仿宋_GB2312"/>
                <a:ea typeface="仿宋_GB2312"/>
              </a:rPr>
              <a:t>下降至</a:t>
            </a:r>
            <a:r>
              <a:rPr lang="en-US" altLang="zh-CN" sz="1600" dirty="0">
                <a:solidFill>
                  <a:srgbClr val="FF0000"/>
                </a:solidFill>
                <a:latin typeface="仿宋_GB2312"/>
                <a:ea typeface="仿宋_GB2312"/>
              </a:rPr>
              <a:t>85%</a:t>
            </a:r>
            <a:r>
              <a:rPr lang="zh-CN" altLang="en-US" sz="1600" dirty="0">
                <a:solidFill>
                  <a:srgbClr val="FF0000"/>
                </a:solidFill>
                <a:latin typeface="仿宋_GB2312"/>
                <a:ea typeface="仿宋_GB2312"/>
              </a:rPr>
              <a:t>，天然石墨从</a:t>
            </a:r>
            <a:r>
              <a:rPr lang="en-US" altLang="zh-CN" sz="1600" dirty="0">
                <a:solidFill>
                  <a:srgbClr val="FF0000"/>
                </a:solidFill>
                <a:latin typeface="仿宋_GB2312"/>
                <a:ea typeface="仿宋_GB2312"/>
              </a:rPr>
              <a:t>47%</a:t>
            </a:r>
            <a:r>
              <a:rPr lang="zh-CN" altLang="en-US" sz="1600" dirty="0">
                <a:solidFill>
                  <a:srgbClr val="FF0000"/>
                </a:solidFill>
                <a:latin typeface="仿宋_GB2312"/>
                <a:ea typeface="仿宋_GB2312"/>
              </a:rPr>
              <a:t>下降至</a:t>
            </a:r>
            <a:r>
              <a:rPr lang="en-US" altLang="zh-CN" sz="1600" dirty="0">
                <a:solidFill>
                  <a:srgbClr val="FF0000"/>
                </a:solidFill>
                <a:latin typeface="仿宋_GB2312"/>
                <a:ea typeface="仿宋_GB2312"/>
              </a:rPr>
              <a:t>40%</a:t>
            </a:r>
            <a:r>
              <a:rPr lang="zh-CN" altLang="en-US" sz="1600" dirty="0">
                <a:latin typeface="仿宋_GB2312"/>
                <a:ea typeface="仿宋_GB2312"/>
              </a:rPr>
              <a:t>，但我国仍然是欧盟最大的关键原材料供应国，为欧盟提供了几乎全部的镁和重稀土。</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标题 1"/>
          <p:cNvSpPr>
            <a:spLocks noGrp="1"/>
          </p:cNvSpPr>
          <p:nvPr>
            <p:ph type="title"/>
            <p:custDataLst>
              <p:tags r:id="rId3"/>
            </p:custDataLst>
          </p:nvPr>
        </p:nvSpPr>
        <p:spPr>
          <a:xfrm>
            <a:off x="734060" y="837406"/>
            <a:ext cx="10515600" cy="2853001"/>
          </a:xfrm>
        </p:spPr>
        <p:txBody>
          <a:bodyPr/>
          <a:lstStyle/>
          <a:p>
            <a:r>
              <a:rPr lang="zh-CN" altLang="en-US" dirty="0">
                <a:solidFill>
                  <a:schemeClr val="tx1"/>
                </a:solidFill>
              </a:rPr>
              <a:t>三、中国稀土发展趋势</a:t>
            </a:r>
          </a:p>
        </p:txBody>
      </p:sp>
      <p:sp>
        <p:nvSpPr>
          <p:cNvPr id="8221" name="矩形 19"/>
          <p:cNvSpPr/>
          <p:nvPr>
            <p:custDataLst>
              <p:tags r:id="rId4"/>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 name="文本框 2"/>
          <p:cNvSpPr txBox="1"/>
          <p:nvPr/>
        </p:nvSpPr>
        <p:spPr>
          <a:xfrm>
            <a:off x="861695" y="1087120"/>
            <a:ext cx="10026650" cy="1938020"/>
          </a:xfrm>
          <a:prstGeom prst="rect">
            <a:avLst/>
          </a:prstGeom>
        </p:spPr>
        <p:txBody>
          <a:bodyPr wrap="square">
            <a:spAutoFit/>
          </a:bodyPr>
          <a:lstStyle/>
          <a:p>
            <a:pPr marL="0" indent="0">
              <a:lnSpc>
                <a:spcPct val="150000"/>
              </a:lnSpc>
            </a:pPr>
            <a:r>
              <a:rPr lang="en-US" altLang="zh-CN" sz="1600" b="0" i="0">
                <a:latin typeface="+mn-ea"/>
                <a:cs typeface="+mn-ea"/>
              </a:rPr>
              <a:t>    </a:t>
            </a:r>
            <a:r>
              <a:rPr lang="zh-CN" altLang="en-US" sz="1600" b="0" i="0">
                <a:latin typeface="+mn-ea"/>
                <a:cs typeface="+mn-ea"/>
              </a:rPr>
              <a:t>全球稀土消费需求趋势方面，</a:t>
            </a:r>
            <a:r>
              <a:rPr lang="en-US" altLang="zh-CN" sz="1600" b="0" i="0">
                <a:solidFill>
                  <a:srgbClr val="FF0000"/>
                </a:solidFill>
                <a:latin typeface="+mn-ea"/>
                <a:cs typeface="+mn-ea"/>
              </a:rPr>
              <a:t>2025</a:t>
            </a:r>
            <a:r>
              <a:rPr lang="zh-CN" altLang="en-US" sz="1600" b="0" i="0">
                <a:solidFill>
                  <a:srgbClr val="FF0000"/>
                </a:solidFill>
                <a:latin typeface="+mn-ea"/>
                <a:cs typeface="+mn-ea"/>
              </a:rPr>
              <a:t>年，全球共消费稀土氧化物约</a:t>
            </a:r>
            <a:r>
              <a:rPr lang="en-US" altLang="zh-CN" sz="1600" b="0" i="0">
                <a:solidFill>
                  <a:srgbClr val="FF0000"/>
                </a:solidFill>
                <a:latin typeface="+mn-ea"/>
                <a:cs typeface="+mn-ea"/>
              </a:rPr>
              <a:t>40.2</a:t>
            </a:r>
            <a:r>
              <a:rPr lang="zh-CN" altLang="en-US" sz="1600" b="0" i="0">
                <a:solidFill>
                  <a:srgbClr val="FF0000"/>
                </a:solidFill>
                <a:latin typeface="+mn-ea"/>
                <a:cs typeface="+mn-ea"/>
              </a:rPr>
              <a:t>万吨，中美日是主要消费方，</a:t>
            </a:r>
            <a:r>
              <a:rPr lang="zh-CN" altLang="en-US" sz="1600">
                <a:solidFill>
                  <a:srgbClr val="FF0000"/>
                </a:solidFill>
                <a:latin typeface="+mn-ea"/>
                <a:cs typeface="+mn-ea"/>
                <a:sym typeface="+mn-ea"/>
              </a:rPr>
              <a:t>我国占比约 </a:t>
            </a:r>
            <a:r>
              <a:rPr lang="en-US" altLang="zh-CN" sz="1600">
                <a:solidFill>
                  <a:srgbClr val="FF0000"/>
                </a:solidFill>
                <a:latin typeface="+mn-ea"/>
                <a:cs typeface="+mn-ea"/>
                <a:sym typeface="+mn-ea"/>
              </a:rPr>
              <a:t>90%</a:t>
            </a:r>
            <a:r>
              <a:rPr lang="zh-CN" altLang="en-US" sz="1600">
                <a:solidFill>
                  <a:srgbClr val="FF0000"/>
                </a:solidFill>
                <a:latin typeface="+mn-ea"/>
                <a:cs typeface="+mn-ea"/>
                <a:sym typeface="+mn-ea"/>
              </a:rPr>
              <a:t>，日本、美国消费量约</a:t>
            </a:r>
            <a:r>
              <a:rPr lang="en-US" altLang="zh-CN" sz="1600">
                <a:solidFill>
                  <a:srgbClr val="FF0000"/>
                </a:solidFill>
                <a:latin typeface="+mn-ea"/>
                <a:cs typeface="+mn-ea"/>
                <a:sym typeface="+mn-ea"/>
              </a:rPr>
              <a:t>8%</a:t>
            </a:r>
            <a:r>
              <a:rPr lang="zh-CN" altLang="en-US" sz="1600">
                <a:solidFill>
                  <a:srgbClr val="FF0000"/>
                </a:solidFill>
                <a:latin typeface="+mn-ea"/>
                <a:cs typeface="+mn-ea"/>
                <a:sym typeface="+mn-ea"/>
              </a:rPr>
              <a:t>，其他国家和地区合计约</a:t>
            </a:r>
            <a:r>
              <a:rPr lang="en-US" altLang="zh-CN" sz="1600">
                <a:solidFill>
                  <a:srgbClr val="FF0000"/>
                </a:solidFill>
                <a:latin typeface="+mn-ea"/>
                <a:cs typeface="+mn-ea"/>
                <a:sym typeface="+mn-ea"/>
              </a:rPr>
              <a:t>2%</a:t>
            </a:r>
            <a:r>
              <a:rPr lang="zh-CN" altLang="en-US" sz="1600">
                <a:solidFill>
                  <a:srgbClr val="FF0000"/>
                </a:solidFill>
                <a:latin typeface="+mn-ea"/>
                <a:cs typeface="+mn-ea"/>
                <a:sym typeface="+mn-ea"/>
              </a:rPr>
              <a:t>。</a:t>
            </a:r>
            <a:r>
              <a:rPr lang="zh-CN" altLang="en-US" sz="1600" b="0" i="0">
                <a:latin typeface="+mn-ea"/>
                <a:cs typeface="+mn-ea"/>
              </a:rPr>
              <a:t>资源产业发展格局上，我国拥有全球唯一完整稀土工业体系，优势显著。全球稀土供应链正加速多元化，美国带头出台政策，加大本国稀土产业投入，拉拢多国组建资源 “圈子”，如</a:t>
            </a:r>
            <a:r>
              <a:rPr lang="en-US" altLang="zh-CN" sz="1600" b="0" i="0">
                <a:latin typeface="+mn-ea"/>
                <a:cs typeface="+mn-ea"/>
              </a:rPr>
              <a:t>《</a:t>
            </a:r>
            <a:r>
              <a:rPr lang="zh-CN" altLang="en-US" sz="1600" b="0" i="0">
                <a:latin typeface="+mn-ea"/>
                <a:cs typeface="+mn-ea"/>
              </a:rPr>
              <a:t>能源资源治理倡议</a:t>
            </a:r>
            <a:r>
              <a:rPr lang="en-US" altLang="zh-CN" sz="1600" b="0" i="0">
                <a:latin typeface="+mn-ea"/>
                <a:cs typeface="+mn-ea"/>
              </a:rPr>
              <a:t>》《</a:t>
            </a:r>
            <a:r>
              <a:rPr lang="zh-CN" altLang="en-US" sz="1600" b="0" i="0">
                <a:latin typeface="+mn-ea"/>
                <a:cs typeface="+mn-ea"/>
              </a:rPr>
              <a:t>矿产安全伙伴关系</a:t>
            </a:r>
            <a:r>
              <a:rPr lang="en-US" altLang="zh-CN" sz="1600" b="0" i="0">
                <a:latin typeface="+mn-ea"/>
                <a:cs typeface="+mn-ea"/>
              </a:rPr>
              <a:t>》</a:t>
            </a:r>
            <a:r>
              <a:rPr lang="zh-CN" altLang="en-US" sz="1600" b="0" i="0">
                <a:latin typeface="+mn-ea"/>
                <a:cs typeface="+mn-ea"/>
              </a:rPr>
              <a:t>等，试图降低对我国依赖，打破我国在关键矿产供应上的主导地位。</a:t>
            </a: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695" y="3390265"/>
            <a:ext cx="10880725" cy="3279775"/>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文本框 1"/>
          <p:cNvSpPr txBox="1"/>
          <p:nvPr/>
        </p:nvSpPr>
        <p:spPr>
          <a:xfrm>
            <a:off x="519430" y="975360"/>
            <a:ext cx="11292205" cy="5939155"/>
          </a:xfrm>
          <a:prstGeom prst="rect">
            <a:avLst/>
          </a:prstGeom>
        </p:spPr>
        <p:txBody>
          <a:bodyPr wrap="square">
            <a:spAutoFit/>
          </a:bodyPr>
          <a:lstStyle/>
          <a:p>
            <a:pPr marL="0" algn="l">
              <a:lnSpc>
                <a:spcPct val="200000"/>
              </a:lnSpc>
              <a:spcBef>
                <a:spcPts val="600"/>
              </a:spcBef>
              <a:spcAft>
                <a:spcPts val="600"/>
              </a:spcAft>
              <a:buClrTx/>
              <a:buSzTx/>
              <a:buFontTx/>
              <a:buNone/>
            </a:pPr>
            <a:r>
              <a:rPr lang="zh-CN" altLang="en-US" sz="2000" b="1">
                <a:latin typeface="+mj-ea"/>
                <a:ea typeface="+mj-ea"/>
                <a:cs typeface="+mn-ea"/>
                <a:sym typeface="+mn-ea"/>
              </a:rPr>
              <a:t>总体思路：</a:t>
            </a:r>
            <a:r>
              <a:rPr lang="zh-CN" altLang="en-US" sz="2000">
                <a:latin typeface="+mn-ea"/>
                <a:cs typeface="+mn-ea"/>
                <a:sym typeface="+mn-ea"/>
              </a:rPr>
              <a:t>以习近平新时代中国特色社会主义思想为指引，落实党的相关会议精神，遵循总书记指示，贯彻新发展理念。通过夯实资源基础、优化矿业权等举措，构建资源勘查开发与保护新格局，将资源优势转化为产业与战略优势，推动 “十五五” 期间稀土产业高质量发展</a:t>
            </a:r>
            <a:r>
              <a:rPr lang="en-US" altLang="zh-CN" sz="2000">
                <a:latin typeface="+mn-ea"/>
                <a:cs typeface="+mn-ea"/>
                <a:sym typeface="+mn-ea"/>
              </a:rPr>
              <a:t>.</a:t>
            </a:r>
            <a:endParaRPr lang="zh-CN" altLang="en-US" sz="2000">
              <a:latin typeface="+mn-ea"/>
              <a:cs typeface="+mn-ea"/>
              <a:sym typeface="+mn-ea"/>
            </a:endParaRPr>
          </a:p>
          <a:p>
            <a:pPr marL="0" indent="0">
              <a:lnSpc>
                <a:spcPct val="200000"/>
              </a:lnSpc>
              <a:spcBef>
                <a:spcPts val="600"/>
              </a:spcBef>
              <a:spcAft>
                <a:spcPts val="600"/>
              </a:spcAft>
              <a:buNone/>
            </a:pPr>
            <a:r>
              <a:rPr lang="zh-CN" altLang="en-US" sz="2000" b="1" i="0">
                <a:latin typeface="+mn-ea"/>
                <a:cs typeface="+mn-ea"/>
              </a:rPr>
              <a:t>基本原则</a:t>
            </a:r>
            <a:r>
              <a:rPr lang="zh-CN" altLang="en-US" sz="2000" b="0" i="0">
                <a:latin typeface="+mn-ea"/>
                <a:cs typeface="+mn-ea"/>
              </a:rPr>
              <a:t>：加大勘查开发，优化空间布局；推进绿色创新，实现资源与环保协调，提升利用效率与技术装备水平；强化政策协同，贯彻法规深化改革；促进合作共赢，发挥优势，利用双市场资源，构建多元保障体系。</a:t>
            </a:r>
            <a:r>
              <a:rPr lang="en-US" altLang="zh-CN" sz="2000" b="0" i="0">
                <a:latin typeface="+mn-ea"/>
                <a:cs typeface="+mn-ea"/>
              </a:rPr>
              <a:t>​</a:t>
            </a:r>
          </a:p>
          <a:p>
            <a:pPr marL="0" indent="0">
              <a:lnSpc>
                <a:spcPct val="200000"/>
              </a:lnSpc>
              <a:spcBef>
                <a:spcPts val="600"/>
              </a:spcBef>
              <a:spcAft>
                <a:spcPts val="600"/>
              </a:spcAft>
              <a:buNone/>
            </a:pPr>
            <a:r>
              <a:rPr lang="zh-CN" altLang="en-US" sz="2000" b="1" i="0">
                <a:latin typeface="+mn-ea"/>
                <a:cs typeface="+mn-ea"/>
              </a:rPr>
              <a:t>战略目标</a:t>
            </a:r>
            <a:r>
              <a:rPr lang="zh-CN" altLang="en-US" sz="2000" b="0" i="0">
                <a:latin typeface="+mn-ea"/>
                <a:cs typeface="+mn-ea"/>
              </a:rPr>
              <a:t>：到 </a:t>
            </a:r>
            <a:r>
              <a:rPr lang="en-US" altLang="zh-CN" sz="2000" b="0" i="0">
                <a:latin typeface="+mn-ea"/>
                <a:cs typeface="+mn-ea"/>
              </a:rPr>
              <a:t>2030 </a:t>
            </a:r>
            <a:r>
              <a:rPr lang="zh-CN" altLang="en-US" sz="2000" b="0" i="0">
                <a:latin typeface="+mn-ea"/>
                <a:cs typeface="+mn-ea"/>
              </a:rPr>
              <a:t>年，增强中重稀土全球话语权，</a:t>
            </a:r>
            <a:r>
              <a:rPr lang="zh-CN" altLang="en-US" sz="2000">
                <a:latin typeface="+mn-ea"/>
                <a:cs typeface="+mn-ea"/>
                <a:sym typeface="+mn-ea"/>
              </a:rPr>
              <a:t>中重稀土（</a:t>
            </a:r>
            <a:r>
              <a:rPr lang="en-US" altLang="zh-CN" sz="2000">
                <a:latin typeface="+mn-ea"/>
                <a:cs typeface="+mn-ea"/>
                <a:sym typeface="+mn-ea"/>
              </a:rPr>
              <a:t>REO</a:t>
            </a:r>
            <a:r>
              <a:rPr lang="zh-CN" altLang="en-US" sz="2000">
                <a:latin typeface="+mn-ea"/>
                <a:cs typeface="+mn-ea"/>
                <a:sym typeface="+mn-ea"/>
              </a:rPr>
              <a:t>）产量达到</a:t>
            </a:r>
            <a:r>
              <a:rPr lang="en-US" altLang="zh-CN" sz="2000">
                <a:latin typeface="+mn-ea"/>
                <a:cs typeface="+mn-ea"/>
                <a:sym typeface="+mn-ea"/>
              </a:rPr>
              <a:t>2.5-3</a:t>
            </a:r>
            <a:r>
              <a:rPr lang="zh-CN" altLang="en-US" sz="2000">
                <a:latin typeface="+mn-ea"/>
                <a:cs typeface="+mn-ea"/>
                <a:sym typeface="+mn-ea"/>
              </a:rPr>
              <a:t>万吨。</a:t>
            </a:r>
            <a:r>
              <a:rPr lang="zh-CN" altLang="en-US" sz="2000" b="0" i="0">
                <a:latin typeface="+mn-ea"/>
                <a:cs typeface="+mn-ea"/>
              </a:rPr>
              <a:t>提升轻稀土供应能力，</a:t>
            </a:r>
            <a:r>
              <a:rPr lang="zh-CN" altLang="en-US" sz="2000">
                <a:latin typeface="+mn-ea"/>
                <a:cs typeface="+mn-ea"/>
                <a:sym typeface="+mn-ea"/>
              </a:rPr>
              <a:t>轻稀土（</a:t>
            </a:r>
            <a:r>
              <a:rPr lang="en-US" altLang="zh-CN" sz="2000">
                <a:latin typeface="+mn-ea"/>
                <a:cs typeface="+mn-ea"/>
                <a:sym typeface="+mn-ea"/>
              </a:rPr>
              <a:t>REO</a:t>
            </a:r>
            <a:r>
              <a:rPr lang="zh-CN" altLang="en-US" sz="2000">
                <a:latin typeface="+mn-ea"/>
                <a:cs typeface="+mn-ea"/>
                <a:sym typeface="+mn-ea"/>
              </a:rPr>
              <a:t>）产量达到</a:t>
            </a:r>
            <a:r>
              <a:rPr lang="en-US" altLang="zh-CN" sz="2000">
                <a:latin typeface="+mn-ea"/>
                <a:cs typeface="+mn-ea"/>
                <a:sym typeface="+mn-ea"/>
              </a:rPr>
              <a:t>45-50</a:t>
            </a:r>
            <a:r>
              <a:rPr lang="zh-CN" altLang="en-US" sz="2000">
                <a:latin typeface="+mn-ea"/>
                <a:cs typeface="+mn-ea"/>
                <a:sym typeface="+mn-ea"/>
              </a:rPr>
              <a:t>万吨。其中，回收利用稀土资源</a:t>
            </a:r>
            <a:r>
              <a:rPr lang="en-US" altLang="zh-CN" sz="2000">
                <a:latin typeface="+mn-ea"/>
                <a:cs typeface="+mn-ea"/>
                <a:sym typeface="+mn-ea"/>
              </a:rPr>
              <a:t>10</a:t>
            </a:r>
            <a:r>
              <a:rPr lang="zh-CN" altLang="en-US" sz="2000">
                <a:latin typeface="+mn-ea"/>
                <a:cs typeface="+mn-ea"/>
                <a:sym typeface="+mn-ea"/>
              </a:rPr>
              <a:t>万吨，原矿生产</a:t>
            </a:r>
            <a:r>
              <a:rPr lang="en-US" altLang="zh-CN" sz="2000">
                <a:latin typeface="+mn-ea"/>
                <a:cs typeface="+mn-ea"/>
                <a:sym typeface="+mn-ea"/>
              </a:rPr>
              <a:t>35-40</a:t>
            </a:r>
            <a:r>
              <a:rPr lang="zh-CN" altLang="en-US" sz="2000">
                <a:latin typeface="+mn-ea"/>
                <a:cs typeface="+mn-ea"/>
                <a:sym typeface="+mn-ea"/>
              </a:rPr>
              <a:t>万吨</a:t>
            </a:r>
            <a:r>
              <a:rPr lang="zh-CN" altLang="en-US" sz="2000" b="0" i="0">
                <a:latin typeface="+mn-ea"/>
                <a:cs typeface="+mn-ea"/>
              </a:rPr>
              <a:t>。资源勘查开发关键技术装备取得重大突破，先进适用技术全面推广应用。</a:t>
            </a:r>
          </a:p>
        </p:txBody>
      </p:sp>
      <p:sp>
        <p:nvSpPr>
          <p:cNvPr id="3" name="文本框 2"/>
          <p:cNvSpPr txBox="1"/>
          <p:nvPr/>
        </p:nvSpPr>
        <p:spPr>
          <a:xfrm>
            <a:off x="3213735" y="514985"/>
            <a:ext cx="6096000" cy="460375"/>
          </a:xfrm>
          <a:prstGeom prst="rect">
            <a:avLst/>
          </a:prstGeom>
          <a:noFill/>
        </p:spPr>
        <p:txBody>
          <a:bodyPr wrap="square" rtlCol="0" anchor="t">
            <a:spAutoFit/>
          </a:bodyPr>
          <a:lstStyle/>
          <a:p>
            <a:pPr algn="ctr">
              <a:buClrTx/>
              <a:buSzTx/>
              <a:buFontTx/>
            </a:pP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十五五</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中国稀土发展总体思路</a:t>
            </a:r>
            <a:endParaRPr lang="zh-CN" altLang="en-US" sz="2400" b="1" dirty="0">
              <a:solidFill>
                <a:srgbClr val="FF0000"/>
              </a:solidFill>
              <a:latin typeface="微软雅黑" panose="020B0503020204020204" charset="-122"/>
              <a:ea typeface="微软雅黑" panose="020B0503020204020204" charset="-122"/>
              <a:cs typeface="+mn-cs"/>
              <a:sym typeface="+mn-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6147"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6148" name="直接连接符 2"/>
          <p:cNvSpPr/>
          <p:nvPr>
            <p:custDataLst>
              <p:tags r:id="rId4"/>
            </p:custDataLst>
          </p:nvPr>
        </p:nvSpPr>
        <p:spPr>
          <a:xfrm>
            <a:off x="682626" y="1845628"/>
            <a:ext cx="4729162" cy="1587"/>
          </a:xfrm>
          <a:prstGeom prst="line">
            <a:avLst/>
          </a:prstGeom>
          <a:ln w="63500" cap="flat" cmpd="sng">
            <a:solidFill>
              <a:srgbClr val="F2F2F2">
                <a:alpha val="40999"/>
              </a:srgbClr>
            </a:solidFill>
            <a:prstDash val="solid"/>
            <a:miter/>
            <a:headEnd type="none" w="med" len="med"/>
            <a:tailEnd type="none" w="med" len="med"/>
          </a:ln>
        </p:spPr>
        <p:txBody>
          <a:bodyPr/>
          <a:lstStyle/>
          <a:p>
            <a:endParaRPr lang="zh-CN" altLang="en-US" sz="2100"/>
          </a:p>
        </p:txBody>
      </p:sp>
      <p:sp>
        <p:nvSpPr>
          <p:cNvPr id="2" name="标题 1" descr="7b0a202020202262756c6c6574223a20227b5c2263617465676f727949645c223a5c225c222c5c2274656d706c61746549645c223a32303233313534337d220a7d0a"/>
          <p:cNvSpPr>
            <a:spLocks noGrp="1"/>
          </p:cNvSpPr>
          <p:nvPr>
            <p:ph type="title"/>
            <p:custDataLst>
              <p:tags r:id="rId5"/>
            </p:custDataLst>
          </p:nvPr>
        </p:nvSpPr>
        <p:spPr>
          <a:xfrm>
            <a:off x="2741930" y="729842"/>
            <a:ext cx="9547225" cy="5557293"/>
          </a:xfrm>
        </p:spPr>
        <p:txBody>
          <a:bodyPr>
            <a:normAutofit fontScale="90000"/>
          </a:bodyPr>
          <a:lstStyle/>
          <a:p>
            <a:pPr marL="0" indent="0" algn="l">
              <a:lnSpc>
                <a:spcPct val="150000"/>
              </a:lnSpc>
              <a:buFont typeface="Wingdings" panose="05000000000000000000" charset="0"/>
            </a:pPr>
            <a:br>
              <a:rPr lang="zh-CN" altLang="en-US" sz="3555" dirty="0">
                <a:solidFill>
                  <a:schemeClr val="tx1"/>
                </a:solidFill>
              </a:rPr>
            </a:br>
            <a:r>
              <a:rPr lang="zh-CN" altLang="en-US" sz="3555" dirty="0">
                <a:solidFill>
                  <a:schemeClr val="tx1"/>
                </a:solidFill>
              </a:rPr>
              <a:t>一、全球稀土开发利用现状</a:t>
            </a:r>
            <a:br>
              <a:rPr lang="zh-CN" altLang="en-US" sz="3555" dirty="0">
                <a:solidFill>
                  <a:schemeClr val="tx1"/>
                </a:solidFill>
              </a:rPr>
            </a:br>
            <a:r>
              <a:rPr lang="zh-CN" altLang="en-US" sz="3555" dirty="0">
                <a:solidFill>
                  <a:schemeClr val="tx1"/>
                </a:solidFill>
              </a:rPr>
              <a:t>二、</a:t>
            </a:r>
            <a:r>
              <a:rPr lang="zh-CN" altLang="en-US" sz="3555" dirty="0">
                <a:sym typeface="+mn-ea"/>
              </a:rPr>
              <a:t>美欧稀土等关键矿产发展政策</a:t>
            </a:r>
            <a:br>
              <a:rPr lang="zh-CN" altLang="en-US" sz="3555" dirty="0">
                <a:solidFill>
                  <a:schemeClr val="tx1"/>
                </a:solidFill>
              </a:rPr>
            </a:br>
            <a:r>
              <a:rPr lang="zh-CN" altLang="en-US" sz="3555" dirty="0">
                <a:solidFill>
                  <a:schemeClr val="tx1"/>
                </a:solidFill>
              </a:rPr>
              <a:t>三、</a:t>
            </a:r>
            <a:r>
              <a:rPr lang="zh-CN" altLang="en-US" sz="3555" dirty="0">
                <a:sym typeface="+mn-ea"/>
              </a:rPr>
              <a:t>全球稀土发展趋势</a:t>
            </a:r>
            <a:br>
              <a:rPr lang="zh-CN" altLang="en-US" sz="3555" dirty="0">
                <a:sym typeface="+mn-ea"/>
              </a:rPr>
            </a:br>
            <a:r>
              <a:rPr lang="zh-CN" altLang="en-US" sz="3555" dirty="0">
                <a:sym typeface="+mn-ea"/>
              </a:rPr>
              <a:t>四、</a:t>
            </a:r>
            <a:r>
              <a:rPr lang="en-US" altLang="zh-CN" sz="3555" dirty="0">
                <a:sym typeface="+mn-ea"/>
              </a:rPr>
              <a:t>“</a:t>
            </a:r>
            <a:r>
              <a:rPr lang="zh-CN" altLang="en-US" sz="3555" dirty="0">
                <a:sym typeface="+mn-ea"/>
              </a:rPr>
              <a:t>十五五</a:t>
            </a:r>
            <a:r>
              <a:rPr lang="en-US" altLang="zh-CN" sz="3555" dirty="0">
                <a:sym typeface="+mn-ea"/>
              </a:rPr>
              <a:t>”</a:t>
            </a:r>
            <a:r>
              <a:rPr lang="zh-CN" altLang="en-US" sz="3555" dirty="0">
                <a:sym typeface="+mn-ea"/>
              </a:rPr>
              <a:t>中国稀土现状及发展趋势</a:t>
            </a:r>
            <a:br>
              <a:rPr lang="zh-CN" altLang="en-US" sz="3555" dirty="0">
                <a:sym typeface="+mn-ea"/>
              </a:rPr>
            </a:br>
            <a:r>
              <a:rPr lang="zh-CN" altLang="en-US" sz="3555" dirty="0">
                <a:sym typeface="+mn-ea"/>
              </a:rPr>
              <a:t>五、</a:t>
            </a:r>
            <a:r>
              <a:rPr lang="en-US" altLang="zh-CN" sz="3555" dirty="0">
                <a:sym typeface="+mn-ea"/>
              </a:rPr>
              <a:t>“</a:t>
            </a:r>
            <a:r>
              <a:rPr lang="zh-CN" altLang="en-US" sz="3555" dirty="0">
                <a:sym typeface="+mn-ea"/>
              </a:rPr>
              <a:t>十五五</a:t>
            </a:r>
            <a:r>
              <a:rPr lang="en-US" altLang="zh-CN" sz="3555" dirty="0">
                <a:sym typeface="+mn-ea"/>
              </a:rPr>
              <a:t>”</a:t>
            </a:r>
            <a:r>
              <a:rPr lang="zh-CN" altLang="en-US" sz="3555" dirty="0">
                <a:sym typeface="+mn-ea"/>
              </a:rPr>
              <a:t>中国稀土产业高质量发展若干建议</a:t>
            </a:r>
            <a:br>
              <a:rPr lang="zh-CN" altLang="en-US" sz="3555" dirty="0">
                <a:sym typeface="+mn-ea"/>
              </a:rPr>
            </a:br>
            <a:endParaRPr lang="zh-CN" altLang="en-US" dirty="0">
              <a:solidFill>
                <a:schemeClr val="tx1"/>
              </a:solidFill>
            </a:endParaRPr>
          </a:p>
        </p:txBody>
      </p:sp>
      <p:grpSp>
        <p:nvGrpSpPr>
          <p:cNvPr id="14" name="组合 1"/>
          <p:cNvGrpSpPr/>
          <p:nvPr/>
        </p:nvGrpSpPr>
        <p:grpSpPr>
          <a:xfrm>
            <a:off x="470719" y="2363738"/>
            <a:ext cx="1610670" cy="1614426"/>
            <a:chOff x="1627086" y="1705794"/>
            <a:chExt cx="1610670" cy="1613928"/>
          </a:xfrm>
          <a:solidFill>
            <a:schemeClr val="tx2"/>
          </a:solidFill>
        </p:grpSpPr>
        <p:sp>
          <p:nvSpPr>
            <p:cNvPr id="15"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solidFill>
                <a:schemeClr val="tx2"/>
              </a:solidFill>
              <a:prstDash val="solid"/>
            </a:ln>
            <a:effectLst/>
          </p:spPr>
          <p:txBody>
            <a:bodyPr anchor="ctr"/>
            <a:lstStyle/>
            <a:p>
              <a:pPr algn="ctr">
                <a:defRPr/>
              </a:pPr>
              <a:endParaRPr lang="zh-CN" altLang="en-US" kern="0">
                <a:solidFill>
                  <a:srgbClr val="FFFFFF"/>
                </a:solidFill>
                <a:latin typeface="Arial" panose="020B0604020202020204"/>
                <a:ea typeface="宋体" panose="02010600030101010101" pitchFamily="2" charset="-122"/>
              </a:endParaRPr>
            </a:p>
          </p:txBody>
        </p:sp>
        <p:sp>
          <p:nvSpPr>
            <p:cNvPr id="16" name="椭圆 80"/>
            <p:cNvSpPr/>
            <p:nvPr/>
          </p:nvSpPr>
          <p:spPr bwMode="auto">
            <a:xfrm>
              <a:off x="1850445" y="1929603"/>
              <a:ext cx="1163953" cy="1166311"/>
            </a:xfrm>
            <a:prstGeom prst="ellipse">
              <a:avLst/>
            </a:prstGeom>
            <a:solidFill>
              <a:schemeClr val="bg1"/>
            </a:solidFill>
            <a:ln w="25400" cap="flat" cmpd="sng" algn="ctr">
              <a:solidFill>
                <a:schemeClr val="tx2"/>
              </a:solid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sp>
          <p:nvSpPr>
            <p:cNvPr id="17" name="TextBox 10"/>
            <p:cNvSpPr txBox="1"/>
            <p:nvPr/>
          </p:nvSpPr>
          <p:spPr>
            <a:xfrm>
              <a:off x="1964986" y="2258843"/>
              <a:ext cx="934871" cy="507831"/>
            </a:xfrm>
            <a:prstGeom prst="rect">
              <a:avLst/>
            </a:prstGeom>
            <a:grpFill/>
            <a:ln>
              <a:solidFill>
                <a:schemeClr val="tx2"/>
              </a:solidFill>
            </a:ln>
          </p:spPr>
          <p:txBody>
            <a:bodyPr wrap="none">
              <a:spAutoFit/>
            </a:bodyPr>
            <a:lstStyle/>
            <a:p>
              <a:pPr marL="0" lvl="1" fontAlgn="auto">
                <a:spcBef>
                  <a:spcPts val="0"/>
                </a:spcBef>
                <a:spcAft>
                  <a:spcPts val="0"/>
                </a:spcAft>
                <a:defRPr/>
              </a:pPr>
              <a:r>
                <a:rPr lang="zh-CN" altLang="en-US" sz="2700" b="1" spc="225" dirty="0">
                  <a:solidFill>
                    <a:schemeClr val="bg1"/>
                  </a:solidFill>
                  <a:latin typeface="微软雅黑" panose="020B0503020204020204" charset="-122"/>
                  <a:ea typeface="微软雅黑" panose="020B0503020204020204" charset="-122"/>
                </a:rPr>
                <a:t>目录</a:t>
              </a:r>
            </a:p>
          </p:txBody>
        </p:sp>
      </p:grpSp>
    </p:spTree>
    <p:custDataLst>
      <p:tags r:id="rId1"/>
    </p:custDataLst>
  </p:cSld>
  <p:clrMapOvr>
    <a:masterClrMapping/>
  </p:clrMapOvr>
  <p:transition advTm="2000">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15" name="矩形 14"/>
          <p:cNvSpPr/>
          <p:nvPr>
            <p:custDataLst>
              <p:tags r:id="rId4"/>
            </p:custDataLst>
          </p:nvPr>
        </p:nvSpPr>
        <p:spPr>
          <a:xfrm>
            <a:off x="992464" y="1877385"/>
            <a:ext cx="2680279" cy="597523"/>
          </a:xfrm>
          <a:prstGeom prst="rect">
            <a:avLst/>
          </a:prstGeom>
          <a:noFill/>
        </p:spPr>
        <p:txBody>
          <a:bodyPr wrap="square" lIns="0" tIns="0" rIns="0" bIns="0" rtlCol="0" anchor="ctr">
            <a:noAutofit/>
          </a:bodyPr>
          <a:lstStyle/>
          <a:p>
            <a:pPr>
              <a:spcBef>
                <a:spcPct val="0"/>
              </a:spcBef>
              <a:spcAft>
                <a:spcPct val="0"/>
              </a:spcAft>
            </a:pPr>
            <a:r>
              <a:rPr lang="zh-CN" altLang="en-US" sz="2000" b="1">
                <a:solidFill>
                  <a:schemeClr val="accent1"/>
                </a:solidFill>
                <a:latin typeface="+mn-ea"/>
                <a:cs typeface="+mn-ea"/>
                <a:sym typeface="+mn-ea"/>
              </a:rPr>
              <a:t>矿产地质调查</a:t>
            </a:r>
          </a:p>
        </p:txBody>
      </p:sp>
      <p:sp>
        <p:nvSpPr>
          <p:cNvPr id="18" name="矩形 17"/>
          <p:cNvSpPr/>
          <p:nvPr>
            <p:custDataLst>
              <p:tags r:id="rId5"/>
            </p:custDataLst>
          </p:nvPr>
        </p:nvSpPr>
        <p:spPr>
          <a:xfrm>
            <a:off x="363855" y="2346325"/>
            <a:ext cx="3163570" cy="3963670"/>
          </a:xfrm>
          <a:prstGeom prst="rect">
            <a:avLst/>
          </a:prstGeom>
          <a:noFill/>
        </p:spPr>
        <p:txBody>
          <a:bodyPr wrap="square" lIns="0" tIns="0" rIns="0" bIns="0" rtlCol="0" anchor="t" anchorCtr="0">
            <a:noAutofit/>
          </a:bodyPr>
          <a:lstStyle/>
          <a:p>
            <a:pPr algn="just">
              <a:lnSpc>
                <a:spcPct val="200000"/>
              </a:lnSpc>
              <a:spcBef>
                <a:spcPct val="0"/>
              </a:spcBef>
              <a:spcAft>
                <a:spcPct val="0"/>
              </a:spcAft>
            </a:pPr>
            <a:r>
              <a:rPr lang="zh-CN" altLang="en-US" sz="1600">
                <a:ln>
                  <a:noFill/>
                  <a:prstDash val="sysDot"/>
                </a:ln>
                <a:solidFill>
                  <a:schemeClr val="tx1">
                    <a:lumMod val="85000"/>
                    <a:lumOff val="15000"/>
                  </a:schemeClr>
                </a:solidFill>
                <a:latin typeface="+mn-ea"/>
                <a:cs typeface="+mn-ea"/>
                <a:sym typeface="+mn-ea"/>
              </a:rPr>
              <a:t>我国稀土资源丰富，主要分布在华南和川西的多个省区，建议</a:t>
            </a:r>
            <a:r>
              <a:rPr lang="en-US" altLang="zh-CN" sz="1600">
                <a:ln>
                  <a:noFill/>
                  <a:prstDash val="sysDot"/>
                </a:ln>
                <a:solidFill>
                  <a:schemeClr val="tx1">
                    <a:lumMod val="85000"/>
                    <a:lumOff val="15000"/>
                  </a:schemeClr>
                </a:solidFill>
                <a:latin typeface="+mn-ea"/>
                <a:cs typeface="+mn-ea"/>
                <a:sym typeface="+mn-ea"/>
              </a:rPr>
              <a:t>“</a:t>
            </a:r>
            <a:r>
              <a:rPr lang="zh-CN" altLang="en-US" sz="1600">
                <a:ln>
                  <a:noFill/>
                  <a:prstDash val="sysDot"/>
                </a:ln>
                <a:solidFill>
                  <a:schemeClr val="tx1">
                    <a:lumMod val="85000"/>
                    <a:lumOff val="15000"/>
                  </a:schemeClr>
                </a:solidFill>
                <a:latin typeface="+mn-ea"/>
                <a:cs typeface="+mn-ea"/>
                <a:sym typeface="+mn-ea"/>
              </a:rPr>
              <a:t>十五五</a:t>
            </a:r>
            <a:r>
              <a:rPr lang="en-US" altLang="zh-CN" sz="1600">
                <a:ln>
                  <a:noFill/>
                  <a:prstDash val="sysDot"/>
                </a:ln>
                <a:solidFill>
                  <a:schemeClr val="tx1">
                    <a:lumMod val="85000"/>
                    <a:lumOff val="15000"/>
                  </a:schemeClr>
                </a:solidFill>
                <a:latin typeface="+mn-ea"/>
                <a:cs typeface="+mn-ea"/>
                <a:sym typeface="+mn-ea"/>
              </a:rPr>
              <a:t>”</a:t>
            </a:r>
            <a:r>
              <a:rPr lang="zh-CN" altLang="en-US" sz="1600">
                <a:ln>
                  <a:noFill/>
                  <a:prstDash val="sysDot"/>
                </a:ln>
                <a:solidFill>
                  <a:schemeClr val="tx1">
                    <a:lumMod val="85000"/>
                    <a:lumOff val="15000"/>
                  </a:schemeClr>
                </a:solidFill>
                <a:latin typeface="+mn-ea"/>
                <a:cs typeface="+mn-ea"/>
                <a:sym typeface="+mn-ea"/>
              </a:rPr>
              <a:t>期间，集团在湖北等八个省区设置国家规划矿区，重点调查区</a:t>
            </a:r>
            <a:r>
              <a:rPr lang="en-US" altLang="zh-CN" sz="1600">
                <a:ln>
                  <a:noFill/>
                  <a:prstDash val="sysDot"/>
                </a:ln>
                <a:solidFill>
                  <a:schemeClr val="tx1">
                    <a:lumMod val="85000"/>
                    <a:lumOff val="15000"/>
                  </a:schemeClr>
                </a:solidFill>
                <a:latin typeface="+mn-ea"/>
                <a:cs typeface="+mn-ea"/>
                <a:sym typeface="+mn-ea"/>
              </a:rPr>
              <a:t>11</a:t>
            </a:r>
            <a:r>
              <a:rPr lang="zh-CN" altLang="en-US" sz="1600">
                <a:ln>
                  <a:noFill/>
                  <a:prstDash val="sysDot"/>
                </a:ln>
                <a:solidFill>
                  <a:schemeClr val="tx1">
                    <a:lumMod val="85000"/>
                    <a:lumOff val="15000"/>
                  </a:schemeClr>
                </a:solidFill>
                <a:latin typeface="+mn-ea"/>
                <a:cs typeface="+mn-ea"/>
                <a:sym typeface="+mn-ea"/>
              </a:rPr>
              <a:t>片重点勘查区</a:t>
            </a:r>
            <a:r>
              <a:rPr lang="en-US" altLang="zh-CN" sz="1600">
                <a:ln>
                  <a:noFill/>
                  <a:prstDash val="sysDot"/>
                </a:ln>
                <a:solidFill>
                  <a:schemeClr val="tx1">
                    <a:lumMod val="85000"/>
                    <a:lumOff val="15000"/>
                  </a:schemeClr>
                </a:solidFill>
                <a:latin typeface="+mn-ea"/>
                <a:cs typeface="+mn-ea"/>
                <a:sym typeface="+mn-ea"/>
              </a:rPr>
              <a:t>17</a:t>
            </a:r>
            <a:r>
              <a:rPr lang="zh-CN" altLang="en-US" sz="1600">
                <a:ln>
                  <a:noFill/>
                  <a:prstDash val="sysDot"/>
                </a:ln>
                <a:solidFill>
                  <a:schemeClr val="tx1">
                    <a:lumMod val="85000"/>
                    <a:lumOff val="15000"/>
                  </a:schemeClr>
                </a:solidFill>
                <a:latin typeface="+mn-ea"/>
                <a:cs typeface="+mn-ea"/>
                <a:sym typeface="+mn-ea"/>
              </a:rPr>
              <a:t>片纳入国家规划矿区。</a:t>
            </a:r>
          </a:p>
        </p:txBody>
      </p:sp>
      <p:sp>
        <p:nvSpPr>
          <p:cNvPr id="42" name="文本框 41"/>
          <p:cNvSpPr txBox="1"/>
          <p:nvPr/>
        </p:nvSpPr>
        <p:spPr>
          <a:xfrm>
            <a:off x="2858770" y="1357947"/>
            <a:ext cx="5080000" cy="337185"/>
          </a:xfrm>
          <a:prstGeom prst="rect">
            <a:avLst/>
          </a:prstGeom>
        </p:spPr>
        <p:txBody>
          <a:bodyPr>
            <a:spAutoFit/>
          </a:bodyPr>
          <a:lstStyle/>
          <a:p>
            <a:pPr indent="304800" algn="ctr" defTabSz="266700">
              <a:spcBef>
                <a:spcPct val="0"/>
              </a:spcBef>
              <a:spcAft>
                <a:spcPct val="0"/>
              </a:spcAft>
            </a:pPr>
            <a:r>
              <a:rPr lang="zh-CN" altLang="en-US" sz="1600">
                <a:latin typeface="黑体" panose="02010609060101010101" pitchFamily="1" charset="-122"/>
                <a:ea typeface="黑体" panose="02010609060101010101" pitchFamily="1" charset="-122"/>
              </a:rPr>
              <a:t>“十五五”稀土资源重点调查区</a:t>
            </a:r>
          </a:p>
        </p:txBody>
      </p:sp>
      <p:graphicFrame>
        <p:nvGraphicFramePr>
          <p:cNvPr id="43" name="表格 42"/>
          <p:cNvGraphicFramePr/>
          <p:nvPr>
            <p:custDataLst>
              <p:tags r:id="rId6"/>
            </p:custDataLst>
          </p:nvPr>
        </p:nvGraphicFramePr>
        <p:xfrm>
          <a:off x="3618865" y="1694180"/>
          <a:ext cx="3693160" cy="4537075"/>
        </p:xfrm>
        <a:graphic>
          <a:graphicData uri="http://schemas.openxmlformats.org/drawingml/2006/table">
            <a:tbl>
              <a:tblPr/>
              <a:tblGrid>
                <a:gridCol w="532130">
                  <a:extLst>
                    <a:ext uri="{9D8B030D-6E8A-4147-A177-3AD203B41FA5}">
                      <a16:colId xmlns:a16="http://schemas.microsoft.com/office/drawing/2014/main" val="20000"/>
                    </a:ext>
                  </a:extLst>
                </a:gridCol>
                <a:gridCol w="1039495">
                  <a:extLst>
                    <a:ext uri="{9D8B030D-6E8A-4147-A177-3AD203B41FA5}">
                      <a16:colId xmlns:a16="http://schemas.microsoft.com/office/drawing/2014/main" val="20001"/>
                    </a:ext>
                  </a:extLst>
                </a:gridCol>
                <a:gridCol w="514985">
                  <a:extLst>
                    <a:ext uri="{9D8B030D-6E8A-4147-A177-3AD203B41FA5}">
                      <a16:colId xmlns:a16="http://schemas.microsoft.com/office/drawing/2014/main" val="20002"/>
                    </a:ext>
                  </a:extLst>
                </a:gridCol>
                <a:gridCol w="1606550">
                  <a:extLst>
                    <a:ext uri="{9D8B030D-6E8A-4147-A177-3AD203B41FA5}">
                      <a16:colId xmlns:a16="http://schemas.microsoft.com/office/drawing/2014/main" val="20003"/>
                    </a:ext>
                  </a:extLst>
                </a:gridCol>
              </a:tblGrid>
              <a:tr h="671830">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序号</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省（区、市）</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数量</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名称</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50419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内蒙古</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33655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浙江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33591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3</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江西</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33591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4</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湖北</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33655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广东</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33528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6</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广西</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33655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7</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r h="33591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8</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云南</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8"/>
                  </a:ext>
                </a:extLst>
              </a:tr>
              <a:tr h="33655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9</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9"/>
                  </a:ext>
                </a:extLst>
              </a:tr>
              <a:tr h="33528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10</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甘肃</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10"/>
                  </a:ext>
                </a:extLst>
              </a:tr>
              <a:tr h="33655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11</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青海</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p>
                      <a:pPr marL="0" indent="0" algn="just">
                        <a:spcBef>
                          <a:spcPct val="0"/>
                        </a:spcBef>
                        <a:spcAft>
                          <a:spcPct val="0"/>
                        </a:spcAft>
                      </a:pPr>
                      <a:endParaRPr lang="zh-CN" sz="1100">
                        <a:latin typeface="宋体" panose="02010600030101010101" pitchFamily="2" charset="-122"/>
                        <a:ea typeface="宋体" panose="02010600030101010101" pitchFamily="2" charset="-122"/>
                      </a:endParaRPr>
                    </a:p>
                  </a:txBody>
                  <a:tcPr marL="68580" marR="68580" marT="0" marB="0">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47" name="文本框 46"/>
          <p:cNvSpPr txBox="1"/>
          <p:nvPr/>
        </p:nvSpPr>
        <p:spPr>
          <a:xfrm>
            <a:off x="3222625" y="466090"/>
            <a:ext cx="6096000" cy="460375"/>
          </a:xfrm>
          <a:prstGeom prst="rect">
            <a:avLst/>
          </a:prstGeom>
          <a:noFill/>
        </p:spPr>
        <p:txBody>
          <a:bodyPr wrap="square" rtlCol="0" anchor="t">
            <a:spAutoFit/>
          </a:bodyPr>
          <a:lstStyle/>
          <a:p>
            <a:pPr algn="ctr">
              <a:buClrTx/>
              <a:buSzTx/>
              <a:buFontTx/>
            </a:pP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十五五</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稀土总体布局</a:t>
            </a:r>
            <a:endParaRPr lang="zh-CN" altLang="en-US" sz="2400" b="1" dirty="0">
              <a:solidFill>
                <a:srgbClr val="FF0000"/>
              </a:solidFill>
              <a:latin typeface="微软雅黑" panose="020B0503020204020204" charset="-122"/>
              <a:ea typeface="微软雅黑" panose="020B0503020204020204" charset="-122"/>
              <a:cs typeface="+mn-cs"/>
              <a:sym typeface="+mn-ea"/>
            </a:endParaRPr>
          </a:p>
        </p:txBody>
      </p:sp>
      <p:sp>
        <p:nvSpPr>
          <p:cNvPr id="48" name="文本框 47"/>
          <p:cNvSpPr txBox="1"/>
          <p:nvPr/>
        </p:nvSpPr>
        <p:spPr>
          <a:xfrm>
            <a:off x="6922135" y="837248"/>
            <a:ext cx="5080000" cy="337185"/>
          </a:xfrm>
          <a:prstGeom prst="rect">
            <a:avLst/>
          </a:prstGeom>
        </p:spPr>
        <p:txBody>
          <a:bodyPr>
            <a:spAutoFit/>
          </a:bodyPr>
          <a:lstStyle/>
          <a:p>
            <a:pPr marL="0" indent="304800" algn="ctr" defTabSz="266700">
              <a:spcBef>
                <a:spcPct val="0"/>
              </a:spcBef>
              <a:spcAft>
                <a:spcPct val="0"/>
              </a:spcAft>
            </a:pPr>
            <a:r>
              <a:rPr lang="zh-CN" altLang="en-US" sz="1600">
                <a:latin typeface="黑体" panose="02010609060101010101" pitchFamily="1" charset="-122"/>
                <a:ea typeface="黑体" panose="02010609060101010101" pitchFamily="1" charset="-122"/>
              </a:rPr>
              <a:t>“十五五”稀土资源重点勘查区</a:t>
            </a:r>
          </a:p>
        </p:txBody>
      </p:sp>
      <p:graphicFrame>
        <p:nvGraphicFramePr>
          <p:cNvPr id="49" name="表格 48"/>
          <p:cNvGraphicFramePr/>
          <p:nvPr>
            <p:custDataLst>
              <p:tags r:id="rId7"/>
            </p:custDataLst>
          </p:nvPr>
        </p:nvGraphicFramePr>
        <p:xfrm>
          <a:off x="7378065" y="1122680"/>
          <a:ext cx="4624070" cy="5509895"/>
        </p:xfrm>
        <a:graphic>
          <a:graphicData uri="http://schemas.openxmlformats.org/drawingml/2006/table">
            <a:tbl>
              <a:tblPr/>
              <a:tblGrid>
                <a:gridCol w="589280">
                  <a:extLst>
                    <a:ext uri="{9D8B030D-6E8A-4147-A177-3AD203B41FA5}">
                      <a16:colId xmlns:a16="http://schemas.microsoft.com/office/drawing/2014/main" val="20000"/>
                    </a:ext>
                  </a:extLst>
                </a:gridCol>
                <a:gridCol w="1189355">
                  <a:extLst>
                    <a:ext uri="{9D8B030D-6E8A-4147-A177-3AD203B41FA5}">
                      <a16:colId xmlns:a16="http://schemas.microsoft.com/office/drawing/2014/main" val="20001"/>
                    </a:ext>
                  </a:extLst>
                </a:gridCol>
                <a:gridCol w="981710">
                  <a:extLst>
                    <a:ext uri="{9D8B030D-6E8A-4147-A177-3AD203B41FA5}">
                      <a16:colId xmlns:a16="http://schemas.microsoft.com/office/drawing/2014/main" val="20002"/>
                    </a:ext>
                  </a:extLst>
                </a:gridCol>
                <a:gridCol w="1863725">
                  <a:extLst>
                    <a:ext uri="{9D8B030D-6E8A-4147-A177-3AD203B41FA5}">
                      <a16:colId xmlns:a16="http://schemas.microsoft.com/office/drawing/2014/main" val="20003"/>
                    </a:ext>
                  </a:extLst>
                </a:gridCol>
              </a:tblGrid>
              <a:tr h="341630">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序号</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省（区、市）</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数量</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名称</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29654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endParaRPr lang="en-US" altLang="zh-CN" sz="1100" b="1">
                        <a:latin typeface="宋体" panose="02010600030101010101" pitchFamily="2" charset="-122"/>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内蒙</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29718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浙江</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29718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福建</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29654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29718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29654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6</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29718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7</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5">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江西</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5">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r h="29718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8</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8"/>
                  </a:ext>
                </a:extLst>
              </a:tr>
              <a:tr h="29654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9"/>
                  </a:ext>
                </a:extLst>
              </a:tr>
              <a:tr h="29718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0"/>
                  </a:ext>
                </a:extLst>
              </a:tr>
              <a:tr h="34163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1"/>
                  </a:ext>
                </a:extLst>
              </a:tr>
              <a:tr h="29654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山东</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2"/>
                  </a:ext>
                </a:extLst>
              </a:tr>
              <a:tr h="33528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湖北</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3"/>
                  </a:ext>
                </a:extLst>
              </a:tr>
              <a:tr h="29654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广西</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4"/>
                  </a:ext>
                </a:extLst>
              </a:tr>
              <a:tr h="29718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5"/>
                  </a:ext>
                </a:extLst>
              </a:tr>
              <a:tr h="29654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16</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xBody>
                    <a:bodyPr/>
                    <a:lstStyle/>
                    <a:p>
                      <a:endParaRPr lang="zh-CN"/>
                    </a:p>
                  </a:txBody>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6"/>
                  </a:ext>
                </a:extLst>
              </a:tr>
              <a:tr h="33528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17</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云南</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a:latin typeface="宋体" panose="02010600030101010101" pitchFamily="2" charset="-122"/>
                          <a:ea typeface="宋体" panose="02010600030101010101" pitchFamily="2" charset="-122"/>
                          <a:sym typeface="+mn-ea"/>
                        </a:rPr>
                        <a:t>......</a:t>
                      </a:r>
                      <a:endParaRPr lang="zh-CN" sz="1100">
                        <a:latin typeface="宋体" panose="02010600030101010101" pitchFamily="2" charset="-122"/>
                        <a:ea typeface="宋体" panose="02010600030101010101" pitchFamily="2" charset="-122"/>
                      </a:endParaRPr>
                    </a:p>
                    <a:p>
                      <a:pPr marL="0" indent="0" algn="l">
                        <a:spcBef>
                          <a:spcPct val="0"/>
                        </a:spcBef>
                        <a:spcAft>
                          <a:spcPct val="0"/>
                        </a:spcAft>
                      </a:pPr>
                      <a:endParaRPr lang="zh-CN" sz="1100">
                        <a:latin typeface="宋体" panose="02010600030101010101" pitchFamily="2" charset="-122"/>
                        <a:ea typeface="宋体" panose="02010600030101010101" pitchFamily="2"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7"/>
                  </a:ext>
                </a:extLst>
              </a:tr>
            </a:tbl>
          </a:graphicData>
        </a:graphic>
      </p:graphicFrame>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1" name="矩形 20"/>
          <p:cNvSpPr/>
          <p:nvPr>
            <p:custDataLst>
              <p:tags r:id="rId4"/>
            </p:custDataLst>
          </p:nvPr>
        </p:nvSpPr>
        <p:spPr>
          <a:xfrm>
            <a:off x="1045725" y="1397960"/>
            <a:ext cx="2680279" cy="597523"/>
          </a:xfrm>
          <a:prstGeom prst="rect">
            <a:avLst/>
          </a:prstGeom>
          <a:noFill/>
        </p:spPr>
        <p:txBody>
          <a:bodyPr wrap="square" lIns="0" tIns="0" rIns="0" bIns="0" rtlCol="0" anchor="ctr">
            <a:noAutofit/>
          </a:bodyPr>
          <a:lstStyle/>
          <a:p>
            <a:pPr>
              <a:spcBef>
                <a:spcPct val="0"/>
              </a:spcBef>
              <a:spcAft>
                <a:spcPct val="0"/>
              </a:spcAft>
            </a:pPr>
            <a:r>
              <a:rPr lang="zh-CN" altLang="en-US" sz="2000" b="1">
                <a:solidFill>
                  <a:schemeClr val="accent1"/>
                </a:solidFill>
                <a:latin typeface="+mn-ea"/>
                <a:cs typeface="+mn-ea"/>
                <a:sym typeface="+mn-ea"/>
              </a:rPr>
              <a:t>重点规划矿区</a:t>
            </a:r>
          </a:p>
        </p:txBody>
      </p:sp>
      <p:sp>
        <p:nvSpPr>
          <p:cNvPr id="23" name="矩形 22"/>
          <p:cNvSpPr/>
          <p:nvPr>
            <p:custDataLst>
              <p:tags r:id="rId5"/>
            </p:custDataLst>
          </p:nvPr>
        </p:nvSpPr>
        <p:spPr>
          <a:xfrm>
            <a:off x="725050" y="1995480"/>
            <a:ext cx="3174263" cy="2122634"/>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zh-CN" sz="1600">
                <a:ln>
                  <a:noFill/>
                  <a:prstDash val="sysDot"/>
                </a:ln>
                <a:solidFill>
                  <a:schemeClr val="tx1">
                    <a:lumMod val="85000"/>
                    <a:lumOff val="15000"/>
                  </a:schemeClr>
                </a:solidFill>
                <a:latin typeface="+mn-ea"/>
                <a:cs typeface="+mn-ea"/>
                <a:sym typeface="+mn-ea"/>
              </a:rPr>
              <a:t>“</a:t>
            </a:r>
            <a:r>
              <a:rPr lang="zh-CN" altLang="en-US" sz="1600">
                <a:ln>
                  <a:noFill/>
                  <a:prstDash val="sysDot"/>
                </a:ln>
                <a:solidFill>
                  <a:schemeClr val="tx1">
                    <a:lumMod val="85000"/>
                    <a:lumOff val="15000"/>
                  </a:schemeClr>
                </a:solidFill>
                <a:latin typeface="+mn-ea"/>
                <a:cs typeface="+mn-ea"/>
                <a:sym typeface="+mn-ea"/>
              </a:rPr>
              <a:t>十四五</a:t>
            </a:r>
            <a:r>
              <a:rPr lang="en-US" altLang="zh-CN" sz="1600">
                <a:ln>
                  <a:noFill/>
                  <a:prstDash val="sysDot"/>
                </a:ln>
                <a:solidFill>
                  <a:schemeClr val="tx1">
                    <a:lumMod val="85000"/>
                    <a:lumOff val="15000"/>
                  </a:schemeClr>
                </a:solidFill>
                <a:latin typeface="+mn-ea"/>
                <a:cs typeface="+mn-ea"/>
                <a:sym typeface="+mn-ea"/>
              </a:rPr>
              <a:t>”</a:t>
            </a:r>
            <a:r>
              <a:rPr lang="zh-CN" altLang="en-US" sz="1600">
                <a:ln>
                  <a:noFill/>
                  <a:prstDash val="sysDot"/>
                </a:ln>
                <a:solidFill>
                  <a:schemeClr val="tx1">
                    <a:lumMod val="85000"/>
                    <a:lumOff val="15000"/>
                  </a:schemeClr>
                </a:solidFill>
                <a:latin typeface="+mn-ea"/>
                <a:cs typeface="+mn-ea"/>
                <a:sym typeface="+mn-ea"/>
              </a:rPr>
              <a:t>期间，通过一系列地质调查工作，新发现稀土（氧化物）</a:t>
            </a:r>
            <a:r>
              <a:rPr lang="en-US" altLang="zh-CN" sz="1600">
                <a:ln>
                  <a:noFill/>
                  <a:prstDash val="sysDot"/>
                </a:ln>
                <a:solidFill>
                  <a:schemeClr val="tx1">
                    <a:lumMod val="85000"/>
                    <a:lumOff val="15000"/>
                  </a:schemeClr>
                </a:solidFill>
                <a:latin typeface="+mn-ea"/>
                <a:cs typeface="+mn-ea"/>
                <a:sym typeface="+mn-ea"/>
              </a:rPr>
              <a:t>XXX</a:t>
            </a:r>
            <a:r>
              <a:rPr lang="zh-CN" altLang="en-US" sz="1600">
                <a:ln>
                  <a:noFill/>
                  <a:prstDash val="sysDot"/>
                </a:ln>
                <a:solidFill>
                  <a:schemeClr val="tx1">
                    <a:lumMod val="85000"/>
                    <a:lumOff val="15000"/>
                  </a:schemeClr>
                </a:solidFill>
                <a:latin typeface="+mn-ea"/>
                <a:cs typeface="+mn-ea"/>
                <a:sym typeface="+mn-ea"/>
              </a:rPr>
              <a:t>万吨。其中，四川凉山州、江西安远新增稀土资源量较大。</a:t>
            </a:r>
          </a:p>
        </p:txBody>
      </p:sp>
      <p:sp>
        <p:nvSpPr>
          <p:cNvPr id="2" name="文本框 1"/>
          <p:cNvSpPr txBox="1"/>
          <p:nvPr/>
        </p:nvSpPr>
        <p:spPr>
          <a:xfrm>
            <a:off x="5188585" y="1206183"/>
            <a:ext cx="5080000" cy="337185"/>
          </a:xfrm>
          <a:prstGeom prst="rect">
            <a:avLst/>
          </a:prstGeom>
        </p:spPr>
        <p:txBody>
          <a:bodyPr>
            <a:spAutoFit/>
          </a:bodyPr>
          <a:lstStyle/>
          <a:p>
            <a:pPr marL="0" indent="304800" algn="ctr" defTabSz="266700">
              <a:spcBef>
                <a:spcPct val="0"/>
              </a:spcBef>
              <a:spcAft>
                <a:spcPct val="0"/>
              </a:spcAft>
            </a:pPr>
            <a:r>
              <a:rPr lang="en-US" altLang="zh-CN" sz="1600">
                <a:latin typeface="黑体" panose="02010609060101010101" pitchFamily="1" charset="-122"/>
                <a:ea typeface="黑体" panose="02010609060101010101" pitchFamily="1" charset="-122"/>
              </a:rPr>
              <a:t>  </a:t>
            </a:r>
            <a:r>
              <a:rPr lang="zh-CN" altLang="en-US" sz="1600">
                <a:latin typeface="黑体" panose="02010609060101010101" pitchFamily="1" charset="-122"/>
                <a:ea typeface="黑体" panose="02010609060101010101" pitchFamily="1" charset="-122"/>
              </a:rPr>
              <a:t>“十五五”稀土资源重点规划区</a:t>
            </a:r>
          </a:p>
        </p:txBody>
      </p:sp>
      <p:graphicFrame>
        <p:nvGraphicFramePr>
          <p:cNvPr id="3" name="表格 2"/>
          <p:cNvGraphicFramePr/>
          <p:nvPr>
            <p:custDataLst>
              <p:tags r:id="rId6"/>
            </p:custDataLst>
          </p:nvPr>
        </p:nvGraphicFramePr>
        <p:xfrm>
          <a:off x="4099560" y="1657985"/>
          <a:ext cx="7270750" cy="4410710"/>
        </p:xfrm>
        <a:graphic>
          <a:graphicData uri="http://schemas.openxmlformats.org/drawingml/2006/table">
            <a:tbl>
              <a:tblPr/>
              <a:tblGrid>
                <a:gridCol w="162560">
                  <a:extLst>
                    <a:ext uri="{9D8B030D-6E8A-4147-A177-3AD203B41FA5}">
                      <a16:colId xmlns:a16="http://schemas.microsoft.com/office/drawing/2014/main" val="20000"/>
                    </a:ext>
                  </a:extLst>
                </a:gridCol>
                <a:gridCol w="3002280">
                  <a:extLst>
                    <a:ext uri="{9D8B030D-6E8A-4147-A177-3AD203B41FA5}">
                      <a16:colId xmlns:a16="http://schemas.microsoft.com/office/drawing/2014/main" val="20001"/>
                    </a:ext>
                  </a:extLst>
                </a:gridCol>
                <a:gridCol w="1113790">
                  <a:extLst>
                    <a:ext uri="{9D8B030D-6E8A-4147-A177-3AD203B41FA5}">
                      <a16:colId xmlns:a16="http://schemas.microsoft.com/office/drawing/2014/main" val="20002"/>
                    </a:ext>
                  </a:extLst>
                </a:gridCol>
                <a:gridCol w="1236345">
                  <a:extLst>
                    <a:ext uri="{9D8B030D-6E8A-4147-A177-3AD203B41FA5}">
                      <a16:colId xmlns:a16="http://schemas.microsoft.com/office/drawing/2014/main" val="20003"/>
                    </a:ext>
                  </a:extLst>
                </a:gridCol>
                <a:gridCol w="1755775">
                  <a:extLst>
                    <a:ext uri="{9D8B030D-6E8A-4147-A177-3AD203B41FA5}">
                      <a16:colId xmlns:a16="http://schemas.microsoft.com/office/drawing/2014/main" val="20004"/>
                    </a:ext>
                  </a:extLst>
                </a:gridCol>
              </a:tblGrid>
              <a:tr h="749300">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序号</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名称</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行政区位</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勘查程度</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预估新增资源量（万吨</a:t>
                      </a:r>
                      <a:r>
                        <a:rPr lang="en-US" altLang="zh-CN" sz="1100">
                          <a:latin typeface="宋体" panose="02010600030101010101" pitchFamily="2" charset="-122"/>
                          <a:ea typeface="宋体" panose="02010600030101010101" pitchFamily="2" charset="-122"/>
                        </a:rPr>
                        <a:t>REO</a:t>
                      </a:r>
                      <a:r>
                        <a:rPr lang="zh-CN" sz="1100">
                          <a:latin typeface="宋体" panose="02010600030101010101" pitchFamily="2" charset="-122"/>
                          <a:ea typeface="宋体" panose="02010600030101010101" pitchFamily="2" charset="-122"/>
                        </a:rPr>
                        <a:t>）</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47815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内蒙古包头市</a:t>
                      </a:r>
                      <a:r>
                        <a:rPr lang="en-US" altLang="zh-CN" sz="1100">
                          <a:latin typeface="宋体" panose="02010600030101010101" pitchFamily="2" charset="-122"/>
                          <a:ea typeface="宋体" panose="02010600030101010101" pitchFamily="2" charset="-122"/>
                        </a:rPr>
                        <a:t>XXX</a:t>
                      </a:r>
                      <a:r>
                        <a:rPr lang="zh-CN" sz="1100">
                          <a:latin typeface="宋体" panose="02010600030101010101" pitchFamily="2" charset="-122"/>
                          <a:ea typeface="宋体" panose="02010600030101010101" pitchFamily="2" charset="-122"/>
                        </a:rPr>
                        <a:t>稀土矿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包头市</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普查</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34988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江西省龙南市</a:t>
                      </a:r>
                      <a:r>
                        <a:rPr lang="en-US" altLang="zh-CN" sz="1100">
                          <a:latin typeface="宋体" panose="02010600030101010101" pitchFamily="2" charset="-122"/>
                          <a:ea typeface="宋体" panose="02010600030101010101" pitchFamily="2" charset="-122"/>
                        </a:rPr>
                        <a:t>XXX</a:t>
                      </a:r>
                      <a:r>
                        <a:rPr lang="zh-CN" sz="1100">
                          <a:latin typeface="宋体" panose="02010600030101010101" pitchFamily="2" charset="-122"/>
                          <a:ea typeface="宋体" panose="02010600030101010101" pitchFamily="2" charset="-122"/>
                        </a:rPr>
                        <a:t>稀土矿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龙南市</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预查</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34988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3</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江西省龙南市</a:t>
                      </a:r>
                      <a:r>
                        <a:rPr lang="en-US" altLang="zh-CN" sz="1100">
                          <a:latin typeface="宋体" panose="02010600030101010101" pitchFamily="2" charset="-122"/>
                          <a:ea typeface="宋体" panose="02010600030101010101" pitchFamily="2" charset="-122"/>
                        </a:rPr>
                        <a:t>XXX</a:t>
                      </a:r>
                      <a:r>
                        <a:rPr lang="zh-CN" sz="1100">
                          <a:latin typeface="宋体" panose="02010600030101010101" pitchFamily="2" charset="-122"/>
                          <a:ea typeface="宋体" panose="02010600030101010101" pitchFamily="2" charset="-122"/>
                        </a:rPr>
                        <a:t>稀土矿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龙南市</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预查</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35052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4</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江西省定南县</a:t>
                      </a:r>
                      <a:r>
                        <a:rPr lang="en-US" altLang="zh-CN" sz="1100">
                          <a:latin typeface="宋体" panose="02010600030101010101" pitchFamily="2" charset="-122"/>
                          <a:ea typeface="宋体" panose="02010600030101010101" pitchFamily="2" charset="-122"/>
                        </a:rPr>
                        <a:t>XXX</a:t>
                      </a:r>
                      <a:r>
                        <a:rPr lang="zh-CN" sz="1100">
                          <a:latin typeface="宋体" panose="02010600030101010101" pitchFamily="2" charset="-122"/>
                          <a:ea typeface="宋体" panose="02010600030101010101" pitchFamily="2" charset="-122"/>
                        </a:rPr>
                        <a:t>稀土矿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定南县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预查</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47752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5</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江西省安远县</a:t>
                      </a:r>
                      <a:r>
                        <a:rPr lang="en-US" altLang="zh-CN" sz="1100">
                          <a:latin typeface="宋体" panose="02010600030101010101" pitchFamily="2" charset="-122"/>
                          <a:ea typeface="宋体" panose="02010600030101010101" pitchFamily="2" charset="-122"/>
                        </a:rPr>
                        <a:t>XXX</a:t>
                      </a:r>
                      <a:r>
                        <a:rPr lang="zh-CN" sz="1100">
                          <a:latin typeface="宋体" panose="02010600030101010101" pitchFamily="2" charset="-122"/>
                          <a:ea typeface="宋体" panose="02010600030101010101" pitchFamily="2" charset="-122"/>
                        </a:rPr>
                        <a:t>矿段</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安远县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普查</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34988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6</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广东省韶关市</a:t>
                      </a:r>
                      <a:r>
                        <a:rPr lang="en-US" altLang="zh-CN" sz="1100">
                          <a:latin typeface="宋体" panose="02010600030101010101" pitchFamily="2" charset="-122"/>
                          <a:ea typeface="宋体" panose="02010600030101010101" pitchFamily="2" charset="-122"/>
                        </a:rPr>
                        <a:t>XXX</a:t>
                      </a:r>
                      <a:r>
                        <a:rPr lang="zh-CN" sz="1100">
                          <a:latin typeface="宋体" panose="02010600030101010101" pitchFamily="2" charset="-122"/>
                          <a:ea typeface="宋体" panose="02010600030101010101" pitchFamily="2" charset="-122"/>
                        </a:rPr>
                        <a:t>稀土矿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韶关市</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预查</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47815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7</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广西壮族自治区平南县</a:t>
                      </a:r>
                      <a:r>
                        <a:rPr lang="en-US" altLang="zh-CN" sz="1100">
                          <a:latin typeface="宋体" panose="02010600030101010101" pitchFamily="2" charset="-122"/>
                          <a:ea typeface="宋体" panose="02010600030101010101" pitchFamily="2" charset="-122"/>
                        </a:rPr>
                        <a:t>XXX</a:t>
                      </a:r>
                      <a:r>
                        <a:rPr lang="zh-CN" sz="1100">
                          <a:latin typeface="宋体" panose="02010600030101010101" pitchFamily="2" charset="-122"/>
                          <a:ea typeface="宋体" panose="02010600030101010101" pitchFamily="2" charset="-122"/>
                        </a:rPr>
                        <a:t>稀土矿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平南县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详查</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r h="477520">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8</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广西壮族自治区平南县</a:t>
                      </a:r>
                      <a:r>
                        <a:rPr lang="en-US" altLang="zh-CN" sz="1100">
                          <a:latin typeface="宋体" panose="02010600030101010101" pitchFamily="2" charset="-122"/>
                          <a:ea typeface="宋体" panose="02010600030101010101" pitchFamily="2" charset="-122"/>
                        </a:rPr>
                        <a:t>XXX</a:t>
                      </a:r>
                      <a:r>
                        <a:rPr lang="zh-CN" sz="1100">
                          <a:latin typeface="宋体" panose="02010600030101010101" pitchFamily="2" charset="-122"/>
                          <a:ea typeface="宋体" panose="02010600030101010101" pitchFamily="2" charset="-122"/>
                        </a:rPr>
                        <a:t>稀土矿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平南县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普查</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8"/>
                  </a:ext>
                </a:extLst>
              </a:tr>
              <a:tr h="349885">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9</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四川凉山州</a:t>
                      </a:r>
                      <a:r>
                        <a:rPr lang="en-US" altLang="zh-CN" sz="1100">
                          <a:latin typeface="宋体" panose="02010600030101010101" pitchFamily="2" charset="-122"/>
                          <a:ea typeface="宋体" panose="02010600030101010101" pitchFamily="2" charset="-122"/>
                        </a:rPr>
                        <a:t>XXX</a:t>
                      </a:r>
                      <a:r>
                        <a:rPr lang="zh-CN" sz="1100">
                          <a:latin typeface="宋体" panose="02010600030101010101" pitchFamily="2" charset="-122"/>
                          <a:ea typeface="宋体" panose="02010600030101010101" pitchFamily="2" charset="-122"/>
                        </a:rPr>
                        <a:t>稀土矿</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凉山州</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普查</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9525"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4" name="文本框 3"/>
          <p:cNvSpPr txBox="1"/>
          <p:nvPr/>
        </p:nvSpPr>
        <p:spPr>
          <a:xfrm>
            <a:off x="3726180" y="631825"/>
            <a:ext cx="6096000" cy="460375"/>
          </a:xfrm>
          <a:prstGeom prst="rect">
            <a:avLst/>
          </a:prstGeom>
          <a:noFill/>
        </p:spPr>
        <p:txBody>
          <a:bodyPr wrap="square" rtlCol="0" anchor="t">
            <a:spAutoFit/>
          </a:bodyPr>
          <a:lstStyle/>
          <a:p>
            <a:pPr algn="ctr">
              <a:buClrTx/>
              <a:buSzTx/>
              <a:buFontTx/>
            </a:pP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十五五</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稀土总体布局</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6" name="矩形 25"/>
          <p:cNvSpPr/>
          <p:nvPr>
            <p:custDataLst>
              <p:tags r:id="rId4"/>
            </p:custDataLst>
          </p:nvPr>
        </p:nvSpPr>
        <p:spPr>
          <a:xfrm>
            <a:off x="564315" y="1378910"/>
            <a:ext cx="2680279" cy="597523"/>
          </a:xfrm>
          <a:prstGeom prst="rect">
            <a:avLst/>
          </a:prstGeom>
          <a:noFill/>
        </p:spPr>
        <p:txBody>
          <a:bodyPr wrap="square" lIns="0" tIns="0" rIns="0" bIns="0" rtlCol="0" anchor="ctr">
            <a:noAutofit/>
          </a:bodyPr>
          <a:lstStyle/>
          <a:p>
            <a:pPr>
              <a:spcBef>
                <a:spcPct val="0"/>
              </a:spcBef>
              <a:spcAft>
                <a:spcPct val="0"/>
              </a:spcAft>
            </a:pPr>
            <a:r>
              <a:rPr lang="zh-CN" altLang="en-US" sz="2000" b="1">
                <a:solidFill>
                  <a:schemeClr val="accent1"/>
                </a:solidFill>
                <a:latin typeface="+mn-ea"/>
                <a:cs typeface="+mn-ea"/>
                <a:sym typeface="+mn-ea"/>
              </a:rPr>
              <a:t>关键技术攻关</a:t>
            </a:r>
          </a:p>
        </p:txBody>
      </p:sp>
      <p:sp>
        <p:nvSpPr>
          <p:cNvPr id="28" name="矩形 27"/>
          <p:cNvSpPr/>
          <p:nvPr>
            <p:custDataLst>
              <p:tags r:id="rId5"/>
            </p:custDataLst>
          </p:nvPr>
        </p:nvSpPr>
        <p:spPr>
          <a:xfrm>
            <a:off x="500380" y="2066925"/>
            <a:ext cx="1828165" cy="212280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en-US" sz="1600">
                <a:ln>
                  <a:noFill/>
                  <a:prstDash val="sysDot"/>
                </a:ln>
                <a:solidFill>
                  <a:schemeClr val="tx1">
                    <a:lumMod val="85000"/>
                    <a:lumOff val="15000"/>
                  </a:schemeClr>
                </a:solidFill>
                <a:latin typeface="+mn-ea"/>
                <a:cs typeface="+mn-ea"/>
                <a:sym typeface="+mn-ea"/>
              </a:rPr>
              <a:t>"</a:t>
            </a:r>
            <a:r>
              <a:rPr lang="zh-CN" altLang="en-US" sz="1600">
                <a:ln>
                  <a:noFill/>
                  <a:prstDash val="sysDot"/>
                </a:ln>
                <a:solidFill>
                  <a:schemeClr val="tx1">
                    <a:lumMod val="85000"/>
                    <a:lumOff val="15000"/>
                  </a:schemeClr>
                </a:solidFill>
                <a:latin typeface="+mn-ea"/>
                <a:cs typeface="+mn-ea"/>
                <a:sym typeface="+mn-ea"/>
              </a:rPr>
              <a:t>十五五</a:t>
            </a:r>
            <a:r>
              <a:rPr lang="en-US" altLang="zh-CN" sz="1600">
                <a:ln>
                  <a:noFill/>
                  <a:prstDash val="sysDot"/>
                </a:ln>
                <a:solidFill>
                  <a:schemeClr val="tx1">
                    <a:lumMod val="85000"/>
                    <a:lumOff val="15000"/>
                  </a:schemeClr>
                </a:solidFill>
                <a:latin typeface="+mn-ea"/>
                <a:cs typeface="+mn-ea"/>
                <a:sym typeface="+mn-ea"/>
              </a:rPr>
              <a:t>"</a:t>
            </a:r>
            <a:r>
              <a:rPr lang="zh-CN" altLang="en-US" sz="1600">
                <a:ln>
                  <a:noFill/>
                  <a:prstDash val="sysDot"/>
                </a:ln>
                <a:solidFill>
                  <a:schemeClr val="tx1">
                    <a:lumMod val="85000"/>
                    <a:lumOff val="15000"/>
                  </a:schemeClr>
                </a:solidFill>
                <a:latin typeface="+mn-ea"/>
                <a:cs typeface="+mn-ea"/>
                <a:sym typeface="+mn-ea"/>
              </a:rPr>
              <a:t>期间，我国应将加大稀土关键技术攻关，推动产业向高端化、绿色化、智能化发展，增强全球竞争力。</a:t>
            </a:r>
          </a:p>
        </p:txBody>
      </p:sp>
      <p:graphicFrame>
        <p:nvGraphicFramePr>
          <p:cNvPr id="2" name="表格 1"/>
          <p:cNvGraphicFramePr/>
          <p:nvPr>
            <p:custDataLst>
              <p:tags r:id="rId6"/>
            </p:custDataLst>
          </p:nvPr>
        </p:nvGraphicFramePr>
        <p:xfrm>
          <a:off x="3103245" y="1193165"/>
          <a:ext cx="7284085" cy="2614930"/>
        </p:xfrm>
        <a:graphic>
          <a:graphicData uri="http://schemas.openxmlformats.org/drawingml/2006/table">
            <a:tbl>
              <a:tblPr/>
              <a:tblGrid>
                <a:gridCol w="2478405">
                  <a:extLst>
                    <a:ext uri="{9D8B030D-6E8A-4147-A177-3AD203B41FA5}">
                      <a16:colId xmlns:a16="http://schemas.microsoft.com/office/drawing/2014/main" val="20000"/>
                    </a:ext>
                  </a:extLst>
                </a:gridCol>
                <a:gridCol w="4805680">
                  <a:extLst>
                    <a:ext uri="{9D8B030D-6E8A-4147-A177-3AD203B41FA5}">
                      <a16:colId xmlns:a16="http://schemas.microsoft.com/office/drawing/2014/main" val="20001"/>
                    </a:ext>
                  </a:extLst>
                </a:gridCol>
              </a:tblGrid>
              <a:tr h="330200">
                <a:tc gridSpan="2">
                  <a:txBody>
                    <a:bodyPr/>
                    <a:lstStyle/>
                    <a:p>
                      <a:pPr marL="0" indent="0" algn="ctr">
                        <a:lnSpc>
                          <a:spcPts val="2600"/>
                        </a:lnSpc>
                        <a:spcBef>
                          <a:spcPct val="0"/>
                        </a:spcBef>
                        <a:spcAft>
                          <a:spcPct val="0"/>
                        </a:spcAft>
                      </a:pPr>
                      <a:r>
                        <a:rPr lang="en-US" altLang="zh-CN" sz="1200" b="0">
                          <a:latin typeface="国标黑体" panose="02000500000000000000" charset="-122"/>
                          <a:ea typeface="宋体" panose="02010600030101010101" pitchFamily="2" charset="-122"/>
                        </a:rPr>
                        <a:t> </a:t>
                      </a:r>
                      <a:r>
                        <a:rPr lang="en-US" altLang="zh-CN" sz="1600" b="0">
                          <a:latin typeface="黑体" panose="02010609060101010101" pitchFamily="1" charset="-122"/>
                          <a:ea typeface="黑体" panose="02010609060101010101" pitchFamily="1" charset="-122"/>
                          <a:cs typeface="黑体" panose="02010609060101010101" pitchFamily="1" charset="-122"/>
                        </a:rPr>
                        <a:t> </a:t>
                      </a:r>
                      <a:r>
                        <a:rPr lang="zh-CN" sz="1600" b="0">
                          <a:latin typeface="黑体" panose="02010609060101010101" pitchFamily="1" charset="-122"/>
                          <a:ea typeface="黑体" panose="02010609060101010101" pitchFamily="1" charset="-122"/>
                          <a:cs typeface="黑体" panose="02010609060101010101" pitchFamily="1" charset="-122"/>
                        </a:rPr>
                        <a:t>稀土资源开发利用绿色化技改升级重大工程</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zh-CN"/>
                    </a:p>
                  </a:txBody>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838200">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绿色高效开采技术</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复杂地质条件离子型稀土矿浸矿工艺及工程技术研究</a:t>
                      </a:r>
                    </a:p>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浸出液高效回收与循环利用技术及配套设备技术研究</a:t>
                      </a:r>
                    </a:p>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矿山废水处理及微量稀土高效回收技术研究</a:t>
                      </a:r>
                    </a:p>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生态友好浸矿模式和生态恢复工程技术开发</a:t>
                      </a:r>
                    </a:p>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离子型稀土原矿绿色高效浸萃一体化技术应用推广</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838200">
                <a:tc>
                  <a:txBody>
                    <a:bodyPr/>
                    <a:lstStyle/>
                    <a:p>
                      <a:pPr marL="0" indent="0" algn="ctr">
                        <a:lnSpc>
                          <a:spcPts val="2600"/>
                        </a:lnSpc>
                        <a:spcBef>
                          <a:spcPct val="0"/>
                        </a:spcBef>
                        <a:spcAft>
                          <a:spcPct val="0"/>
                        </a:spcAft>
                      </a:pPr>
                      <a:r>
                        <a:rPr lang="zh-CN" sz="1100">
                          <a:latin typeface="宋体" panose="02010600030101010101" pitchFamily="2" charset="-122"/>
                          <a:ea typeface="宋体" panose="02010600030101010101" pitchFamily="2" charset="-122"/>
                        </a:rPr>
                        <a:t>绿色高效选冶工艺及装备</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新型选矿药剂、绿色高效选矿工艺及装备</a:t>
                      </a:r>
                    </a:p>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高丰度稀土元素优先分离技术</a:t>
                      </a:r>
                    </a:p>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新型萃取药剂研发应用</a:t>
                      </a:r>
                    </a:p>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复杂低品位稀土资源高效清洁提取技术</a:t>
                      </a:r>
                    </a:p>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碳酸氢镁法分离提纯工艺及装备推广应用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608330">
                <a:tc>
                  <a:txBody>
                    <a:bodyPr/>
                    <a:lstStyle/>
                    <a:p>
                      <a:pPr marL="0" indent="0" algn="ctr">
                        <a:lnSpc>
                          <a:spcPts val="2600"/>
                        </a:lnSpc>
                        <a:spcBef>
                          <a:spcPct val="0"/>
                        </a:spcBef>
                        <a:spcAft>
                          <a:spcPct val="0"/>
                        </a:spcAft>
                      </a:pPr>
                      <a:r>
                        <a:rPr lang="zh-CN" sz="1100">
                          <a:latin typeface="宋体" panose="02010600030101010101" pitchFamily="2" charset="-122"/>
                          <a:ea typeface="宋体" panose="02010600030101010101" pitchFamily="2" charset="-122"/>
                        </a:rPr>
                        <a:t>资源综合利用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共伴生铌、氟、钍、钼、铀等有价元素综合回收利用技术</a:t>
                      </a:r>
                    </a:p>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稀土二次资源绿色高效回收利用技术</a:t>
                      </a:r>
                    </a:p>
                    <a:p>
                      <a:pPr marL="0" indent="0" algn="just">
                        <a:spcBef>
                          <a:spcPct val="0"/>
                        </a:spcBef>
                        <a:spcAft>
                          <a:spcPct val="0"/>
                        </a:spcAft>
                      </a:pP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稀土放射性废渣源头减量化无害化处理技术</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3" name="表格 2"/>
          <p:cNvGraphicFramePr/>
          <p:nvPr>
            <p:custDataLst>
              <p:tags r:id="rId7"/>
            </p:custDataLst>
          </p:nvPr>
        </p:nvGraphicFramePr>
        <p:xfrm>
          <a:off x="3103880" y="3807460"/>
          <a:ext cx="7283450" cy="1416685"/>
        </p:xfrm>
        <a:graphic>
          <a:graphicData uri="http://schemas.openxmlformats.org/drawingml/2006/table">
            <a:tbl>
              <a:tblPr/>
              <a:tblGrid>
                <a:gridCol w="2478405">
                  <a:extLst>
                    <a:ext uri="{9D8B030D-6E8A-4147-A177-3AD203B41FA5}">
                      <a16:colId xmlns:a16="http://schemas.microsoft.com/office/drawing/2014/main" val="20000"/>
                    </a:ext>
                  </a:extLst>
                </a:gridCol>
                <a:gridCol w="4805045">
                  <a:extLst>
                    <a:ext uri="{9D8B030D-6E8A-4147-A177-3AD203B41FA5}">
                      <a16:colId xmlns:a16="http://schemas.microsoft.com/office/drawing/2014/main" val="20001"/>
                    </a:ext>
                  </a:extLst>
                </a:gridCol>
              </a:tblGrid>
              <a:tr h="400685">
                <a:tc gridSpan="2">
                  <a:txBody>
                    <a:bodyPr/>
                    <a:lstStyle/>
                    <a:p>
                      <a:pPr marL="0" indent="0" algn="ctr">
                        <a:lnSpc>
                          <a:spcPts val="2600"/>
                        </a:lnSpc>
                        <a:spcBef>
                          <a:spcPct val="0"/>
                        </a:spcBef>
                        <a:spcAft>
                          <a:spcPct val="0"/>
                        </a:spcAft>
                      </a:pPr>
                      <a:r>
                        <a:rPr lang="en-US" altLang="zh-CN" sz="1200" b="0">
                          <a:latin typeface="国标黑体" panose="02000500000000000000" charset="-122"/>
                          <a:ea typeface="宋体" panose="02010600030101010101" pitchFamily="2" charset="-122"/>
                        </a:rPr>
                        <a:t> </a:t>
                      </a:r>
                      <a:r>
                        <a:rPr lang="zh-CN" sz="1600" b="0">
                          <a:latin typeface="黑体" panose="02010609060101010101" pitchFamily="1" charset="-122"/>
                          <a:ea typeface="黑体" panose="02010609060101010101" pitchFamily="1" charset="-122"/>
                        </a:rPr>
                        <a:t>稀土矿山数字化技改升级重大工程</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zh-CN"/>
                    </a:p>
                  </a:txBody>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609600">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数字化矿山建设</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稀土矿山资源采选基础数据库、数据共享平台</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稀土矿山生产智能控制系统</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稀土矿山生产监测调度数字化管理系统、环境监测系统</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406400">
                <a:tc>
                  <a:txBody>
                    <a:bodyPr/>
                    <a:lstStyle/>
                    <a:p>
                      <a:pPr marL="0" indent="0" algn="ctr">
                        <a:lnSpc>
                          <a:spcPts val="2600"/>
                        </a:lnSpc>
                        <a:spcBef>
                          <a:spcPct val="0"/>
                        </a:spcBef>
                        <a:spcAft>
                          <a:spcPct val="0"/>
                        </a:spcAft>
                      </a:pPr>
                      <a:r>
                        <a:rPr lang="zh-CN" sz="1100">
                          <a:latin typeface="宋体" panose="02010600030101010101" pitchFamily="2" charset="-122"/>
                          <a:ea typeface="宋体" panose="02010600030101010101" pitchFamily="2" charset="-122"/>
                        </a:rPr>
                        <a:t>冶炼分离智能化工厂建设</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冶炼分离企业实时监测系统</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冶炼分离企业动态管控系统</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文本框 4"/>
          <p:cNvSpPr txBox="1"/>
          <p:nvPr/>
        </p:nvSpPr>
        <p:spPr>
          <a:xfrm>
            <a:off x="3726180" y="554355"/>
            <a:ext cx="6096000" cy="460375"/>
          </a:xfrm>
          <a:prstGeom prst="rect">
            <a:avLst/>
          </a:prstGeom>
          <a:noFill/>
        </p:spPr>
        <p:txBody>
          <a:bodyPr wrap="square" rtlCol="0" anchor="t">
            <a:spAutoFit/>
          </a:bodyPr>
          <a:lstStyle/>
          <a:p>
            <a:pPr algn="ctr">
              <a:buClrTx/>
              <a:buSzTx/>
              <a:buFontTx/>
            </a:pP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十五五</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稀土总体布局</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6" name="矩形 25"/>
          <p:cNvSpPr/>
          <p:nvPr>
            <p:custDataLst>
              <p:tags r:id="rId4"/>
            </p:custDataLst>
          </p:nvPr>
        </p:nvSpPr>
        <p:spPr>
          <a:xfrm>
            <a:off x="564315" y="1378910"/>
            <a:ext cx="2680279" cy="597523"/>
          </a:xfrm>
          <a:prstGeom prst="rect">
            <a:avLst/>
          </a:prstGeom>
          <a:noFill/>
        </p:spPr>
        <p:txBody>
          <a:bodyPr wrap="square" lIns="0" tIns="0" rIns="0" bIns="0" rtlCol="0" anchor="ctr">
            <a:noAutofit/>
          </a:bodyPr>
          <a:lstStyle/>
          <a:p>
            <a:pPr>
              <a:spcBef>
                <a:spcPct val="0"/>
              </a:spcBef>
              <a:spcAft>
                <a:spcPct val="0"/>
              </a:spcAft>
            </a:pPr>
            <a:r>
              <a:rPr lang="zh-CN" altLang="en-US" sz="2000" b="1">
                <a:solidFill>
                  <a:schemeClr val="accent1"/>
                </a:solidFill>
                <a:latin typeface="+mn-ea"/>
                <a:cs typeface="+mn-ea"/>
                <a:sym typeface="+mn-ea"/>
              </a:rPr>
              <a:t>关键技术攻关</a:t>
            </a:r>
          </a:p>
        </p:txBody>
      </p:sp>
      <p:sp>
        <p:nvSpPr>
          <p:cNvPr id="28" name="矩形 27"/>
          <p:cNvSpPr/>
          <p:nvPr>
            <p:custDataLst>
              <p:tags r:id="rId5"/>
            </p:custDataLst>
          </p:nvPr>
        </p:nvSpPr>
        <p:spPr>
          <a:xfrm>
            <a:off x="500380" y="2066925"/>
            <a:ext cx="1828165" cy="212280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en-US" sz="1600">
                <a:ln>
                  <a:noFill/>
                  <a:prstDash val="sysDot"/>
                </a:ln>
                <a:solidFill>
                  <a:schemeClr val="tx1">
                    <a:lumMod val="85000"/>
                    <a:lumOff val="15000"/>
                  </a:schemeClr>
                </a:solidFill>
                <a:latin typeface="+mn-ea"/>
                <a:cs typeface="+mn-ea"/>
                <a:sym typeface="+mn-ea"/>
              </a:rPr>
              <a:t>"</a:t>
            </a:r>
            <a:r>
              <a:rPr lang="zh-CN" altLang="en-US" sz="1600">
                <a:ln>
                  <a:noFill/>
                  <a:prstDash val="sysDot"/>
                </a:ln>
                <a:solidFill>
                  <a:schemeClr val="tx1">
                    <a:lumMod val="85000"/>
                    <a:lumOff val="15000"/>
                  </a:schemeClr>
                </a:solidFill>
                <a:latin typeface="+mn-ea"/>
                <a:cs typeface="+mn-ea"/>
                <a:sym typeface="+mn-ea"/>
              </a:rPr>
              <a:t>十五五</a:t>
            </a:r>
            <a:r>
              <a:rPr lang="en-US" altLang="zh-CN" sz="1600">
                <a:ln>
                  <a:noFill/>
                  <a:prstDash val="sysDot"/>
                </a:ln>
                <a:solidFill>
                  <a:schemeClr val="tx1">
                    <a:lumMod val="85000"/>
                    <a:lumOff val="15000"/>
                  </a:schemeClr>
                </a:solidFill>
                <a:latin typeface="+mn-ea"/>
                <a:cs typeface="+mn-ea"/>
                <a:sym typeface="+mn-ea"/>
              </a:rPr>
              <a:t>"</a:t>
            </a:r>
            <a:r>
              <a:rPr lang="zh-CN" altLang="en-US" sz="1600">
                <a:ln>
                  <a:noFill/>
                  <a:prstDash val="sysDot"/>
                </a:ln>
                <a:solidFill>
                  <a:schemeClr val="tx1">
                    <a:lumMod val="85000"/>
                    <a:lumOff val="15000"/>
                  </a:schemeClr>
                </a:solidFill>
                <a:latin typeface="+mn-ea"/>
                <a:cs typeface="+mn-ea"/>
                <a:sym typeface="+mn-ea"/>
              </a:rPr>
              <a:t>期间，我国应将加大稀土关键技术攻关，推动产业向高端化、绿色化、智能化发展，增强全球竞争力。</a:t>
            </a:r>
          </a:p>
        </p:txBody>
      </p:sp>
      <p:sp>
        <p:nvSpPr>
          <p:cNvPr id="5" name="文本框 4"/>
          <p:cNvSpPr txBox="1"/>
          <p:nvPr/>
        </p:nvSpPr>
        <p:spPr>
          <a:xfrm>
            <a:off x="3726180" y="554355"/>
            <a:ext cx="6096000" cy="460375"/>
          </a:xfrm>
          <a:prstGeom prst="rect">
            <a:avLst/>
          </a:prstGeom>
          <a:noFill/>
        </p:spPr>
        <p:txBody>
          <a:bodyPr wrap="square" rtlCol="0" anchor="t">
            <a:spAutoFit/>
          </a:bodyPr>
          <a:lstStyle/>
          <a:p>
            <a:pPr algn="ctr">
              <a:buClrTx/>
              <a:buSzTx/>
              <a:buFontTx/>
            </a:pP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十五五</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稀土总体布局</a:t>
            </a:r>
          </a:p>
        </p:txBody>
      </p:sp>
      <p:graphicFrame>
        <p:nvGraphicFramePr>
          <p:cNvPr id="4" name="表格 3"/>
          <p:cNvGraphicFramePr/>
          <p:nvPr>
            <p:custDataLst>
              <p:tags r:id="rId6"/>
            </p:custDataLst>
          </p:nvPr>
        </p:nvGraphicFramePr>
        <p:xfrm>
          <a:off x="3244850" y="1244600"/>
          <a:ext cx="7380605" cy="3812540"/>
        </p:xfrm>
        <a:graphic>
          <a:graphicData uri="http://schemas.openxmlformats.org/drawingml/2006/table">
            <a:tbl>
              <a:tblPr/>
              <a:tblGrid>
                <a:gridCol w="1443990">
                  <a:extLst>
                    <a:ext uri="{9D8B030D-6E8A-4147-A177-3AD203B41FA5}">
                      <a16:colId xmlns:a16="http://schemas.microsoft.com/office/drawing/2014/main" val="20000"/>
                    </a:ext>
                  </a:extLst>
                </a:gridCol>
                <a:gridCol w="5936615">
                  <a:extLst>
                    <a:ext uri="{9D8B030D-6E8A-4147-A177-3AD203B41FA5}">
                      <a16:colId xmlns:a16="http://schemas.microsoft.com/office/drawing/2014/main" val="20001"/>
                    </a:ext>
                  </a:extLst>
                </a:gridCol>
              </a:tblGrid>
              <a:tr h="383540">
                <a:tc gridSpan="2">
                  <a:txBody>
                    <a:bodyPr/>
                    <a:lstStyle/>
                    <a:p>
                      <a:pPr marL="0" algn="ctr">
                        <a:lnSpc>
                          <a:spcPts val="2600"/>
                        </a:lnSpc>
                        <a:buClrTx/>
                        <a:buSzTx/>
                      </a:pPr>
                      <a:r>
                        <a:rPr lang="zh-CN" sz="1600" b="0">
                          <a:latin typeface="黑体" panose="02010609060101010101" pitchFamily="1" charset="-122"/>
                          <a:ea typeface="黑体" panose="02010609060101010101" pitchFamily="1" charset="-122"/>
                        </a:rPr>
                        <a:t>  稀土功能材料高端化开发重大工程</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zh-CN"/>
                    </a:p>
                  </a:txBody>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389890">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基础理论研究</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揭示稀土元素本征特性，发展稀土</a:t>
                      </a:r>
                      <a:r>
                        <a:rPr lang="en-US" altLang="zh-CN" sz="1100">
                          <a:latin typeface="宋体" panose="02010600030101010101" pitchFamily="2" charset="-122"/>
                          <a:ea typeface="宋体" panose="02010600030101010101" pitchFamily="2" charset="-122"/>
                        </a:rPr>
                        <a:t>4f5d</a:t>
                      </a:r>
                      <a:r>
                        <a:rPr lang="zh-CN" altLang="en-US" sz="1100">
                          <a:latin typeface="宋体" panose="02010600030101010101" pitchFamily="2" charset="-122"/>
                          <a:ea typeface="宋体" panose="02010600030101010101" pitchFamily="2" charset="-122"/>
                        </a:rPr>
                        <a:t>电子晶体场理论</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研究稀土</a:t>
                      </a:r>
                      <a:r>
                        <a:rPr lang="en-US" altLang="zh-CN" sz="1100">
                          <a:latin typeface="宋体" panose="02010600030101010101" pitchFamily="2" charset="-122"/>
                          <a:ea typeface="宋体" panose="02010600030101010101" pitchFamily="2" charset="-122"/>
                        </a:rPr>
                        <a:t>4f5d</a:t>
                      </a:r>
                      <a:r>
                        <a:rPr lang="zh-CN" altLang="en-US" sz="1100">
                          <a:latin typeface="宋体" panose="02010600030101010101" pitchFamily="2" charset="-122"/>
                          <a:ea typeface="宋体" panose="02010600030101010101" pitchFamily="2" charset="-122"/>
                        </a:rPr>
                        <a:t>电子在各类功能材料中的微观作用机制</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3039110">
                <a:tc>
                  <a:txBody>
                    <a:bodyPr/>
                    <a:lstStyle/>
                    <a:p>
                      <a:pPr marL="0" indent="0" algn="ctr">
                        <a:lnSpc>
                          <a:spcPts val="2600"/>
                        </a:lnSpc>
                        <a:spcBef>
                          <a:spcPct val="0"/>
                        </a:spcBef>
                        <a:spcAft>
                          <a:spcPct val="0"/>
                        </a:spcAft>
                      </a:pPr>
                      <a:r>
                        <a:rPr lang="zh-CN" sz="1100">
                          <a:latin typeface="宋体" panose="02010600030101010101" pitchFamily="2" charset="-122"/>
                          <a:ea typeface="宋体" panose="02010600030101010101" pitchFamily="2" charset="-122"/>
                        </a:rPr>
                        <a:t>高性能功能材料</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磁性材料大尺寸晶体扩散、双主相制备、注塑成型等生产工艺及烧结炉、变形炉、快凝炉、快淬炉等关键制备设备研发重大技术攻关</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高剩磁、高稳定性热压和粘结稀土永磁体，高使用温度、高温度稳定性钐钴磁体研发及应用</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高光效、低光衰、高稳定性氮（氧）化物、氟化物新兴发光材料及高性能荧光粉高效制备技术与自动化装备研发</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高功率密度、全光谱健康照明、高色域广色域显示等高性能发光材料及器件研发及应用</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稀土卤化物闪烁晶体高纯无水原料低成本制备、大尺寸单晶生长、加工及封装关键技术与智能化单晶炉研发</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高能量高时间分辨率稀土闪烁晶体、高功率大能量稀土激光晶体研制</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快速冷凝熔炼铸造工艺和高容量长寿命储氢材料制备技术研发</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宽温区、高比容量、低自放电高性能稀土镍氢电池与新型高容量稀土储氢材料及器件研制</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高热稳定铈锆储氧材料产业化关键制备技术、贵金属高分散技术、高精度高稳定性催化剂涂敷制造工艺及系统装备研制</a:t>
                      </a:r>
                    </a:p>
                    <a:p>
                      <a:pPr marL="0" indent="0" algn="just">
                        <a:spcBef>
                          <a:spcPct val="0"/>
                        </a:spcBef>
                        <a:spcAft>
                          <a:spcPct val="0"/>
                        </a:spcAft>
                      </a:pPr>
                      <a:r>
                        <a:rPr lang="en-US" altLang="zh-CN" sz="1100">
                          <a:latin typeface="东文宋体"/>
                          <a:ea typeface="宋体" panose="02010600030101010101" pitchFamily="2" charset="-122"/>
                        </a:rPr>
                        <a:t>◆</a:t>
                      </a:r>
                      <a:r>
                        <a:rPr lang="zh-CN" sz="1100">
                          <a:latin typeface="宋体" panose="02010600030101010101" pitchFamily="2" charset="-122"/>
                          <a:ea typeface="宋体" panose="02010600030101010101" pitchFamily="2" charset="-122"/>
                        </a:rPr>
                        <a:t>超高纯稀土金属及靶材深加工制备技术及装备研制</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7" name="矩形 1"/>
          <p:cNvSpPr/>
          <p:nvPr>
            <p:custDataLst>
              <p:tags r:id="rId2"/>
            </p:custDataLst>
          </p:nvPr>
        </p:nvSpPr>
        <p:spPr>
          <a:xfrm>
            <a:off x="10160794" y="226555"/>
            <a:ext cx="1949433" cy="827088"/>
          </a:xfrm>
          <a:prstGeom prst="rect">
            <a:avLst/>
          </a:prstGeom>
          <a:solidFill>
            <a:srgbClr val="DFEEF8"/>
          </a:solidFill>
          <a:ln w="25400">
            <a:noFill/>
          </a:ln>
        </p:spPr>
        <p:txBody>
          <a:bodyPr wrap="none" anchor="ctr" anchorCtr="0"/>
          <a:lstStyle/>
          <a:p>
            <a:pPr algn="ctr"/>
            <a:endParaRPr lang="zh-CN" altLang="en-US" sz="2400" b="1" dirty="0">
              <a:solidFill>
                <a:srgbClr val="FFFF00"/>
              </a:solidFill>
              <a:latin typeface="微软雅黑" panose="020B0503020204020204" charset="-122"/>
              <a:ea typeface="微软雅黑" panose="020B0503020204020204" charset="-122"/>
              <a:sym typeface="微软雅黑" panose="020B0503020204020204" charset="-122"/>
            </a:endParaRPr>
          </a:p>
        </p:txBody>
      </p:sp>
      <p:sp>
        <p:nvSpPr>
          <p:cNvPr id="8221" name="矩形 19"/>
          <p:cNvSpPr/>
          <p:nvPr>
            <p:custDataLst>
              <p:tags r:id="rId3"/>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4"/>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 name="内容占位符 2"/>
          <p:cNvSpPr>
            <a:spLocks noGrp="1"/>
          </p:cNvSpPr>
          <p:nvPr>
            <p:ph idx="1"/>
            <p:custDataLst>
              <p:tags r:id="rId5"/>
            </p:custDataLst>
          </p:nvPr>
        </p:nvSpPr>
        <p:spPr>
          <a:xfrm>
            <a:off x="732155" y="1823720"/>
            <a:ext cx="10799445" cy="4479925"/>
          </a:xfrm>
        </p:spPr>
        <p:txBody>
          <a:bodyPr wrap="square">
            <a:no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lgn="l"/>
            <a:endParaRPr lang="zh-CN" altLang="en-US" sz="1400" b="1" dirty="0">
              <a:solidFill>
                <a:schemeClr val="accent1"/>
              </a:solidFill>
              <a:latin typeface="微软雅黑" panose="020B0503020204020204" charset="-122"/>
              <a:ea typeface="微软雅黑" panose="020B0503020204020204" charset="-122"/>
              <a:sym typeface="微软雅黑" panose="020B0503020204020204" charset="-122"/>
            </a:endParaRPr>
          </a:p>
          <a:p>
            <a:pPr lvl="0" algn="l">
              <a:lnSpc>
                <a:spcPct val="200000"/>
              </a:lnSpc>
            </a:pPr>
            <a:r>
              <a:rPr lang="zh-CN" altLang="en-US" sz="1500" dirty="0">
                <a:solidFill>
                  <a:srgbClr val="FF0000"/>
                </a:solidFill>
              </a:rPr>
              <a:t>一是加强对外合作，提升全球布局能力：</a:t>
            </a:r>
            <a:r>
              <a:rPr lang="zh-CN" altLang="en-US" sz="1500" dirty="0"/>
              <a:t>基于全球轻稀土资源分布，借助资本优势，通过股权收购等方式参与缅、越等国稀土勘查开发，改变供应链格局。凭借我国稀土技术人才优势，在东南亚重点推进离子型稀土国际合作，承包开采，增加供给，防止人才技术外流，构建多元化供应链。</a:t>
            </a:r>
            <a:r>
              <a:rPr lang="en-US" altLang="zh-CN" sz="1500" dirty="0"/>
              <a:t>​</a:t>
            </a:r>
          </a:p>
          <a:p>
            <a:pPr lvl="0" algn="l">
              <a:lnSpc>
                <a:spcPct val="200000"/>
              </a:lnSpc>
            </a:pPr>
            <a:r>
              <a:rPr lang="zh-CN" altLang="en-US" sz="1500" dirty="0">
                <a:solidFill>
                  <a:srgbClr val="FF0000"/>
                </a:solidFill>
              </a:rPr>
              <a:t>二是加强国内稀土技术工艺安全和知识产权管理，防止技术外流</a:t>
            </a:r>
            <a:r>
              <a:rPr lang="zh-CN" altLang="en-US" sz="1500" dirty="0"/>
              <a:t>：从前期评估、员工培训、安全监测、核心技术保护强化技术工艺安全管理。研究国外专利政策，及时申请专利、保密商业秘密，组建法务团队，加强知识产权管理，保障技术优势，维护合法权益。</a:t>
            </a:r>
            <a:r>
              <a:rPr lang="en-US" altLang="zh-CN" sz="1500" dirty="0"/>
              <a:t>​</a:t>
            </a:r>
          </a:p>
          <a:p>
            <a:pPr lvl="0" algn="l">
              <a:lnSpc>
                <a:spcPct val="200000"/>
              </a:lnSpc>
            </a:pPr>
            <a:r>
              <a:rPr lang="zh-CN" altLang="en-US" sz="1500" dirty="0">
                <a:solidFill>
                  <a:srgbClr val="FF0000"/>
                </a:solidFill>
              </a:rPr>
              <a:t>三是增强责任意识，维护国际形象：</a:t>
            </a:r>
            <a:r>
              <a:rPr lang="zh-CN" altLang="en-US" sz="1500" dirty="0"/>
              <a:t>顺应</a:t>
            </a:r>
            <a:r>
              <a:rPr lang="en-US" altLang="zh-CN" sz="1500" dirty="0"/>
              <a:t> ESG </a:t>
            </a:r>
            <a:r>
              <a:rPr lang="zh-CN" altLang="en-US" sz="1500" dirty="0"/>
              <a:t>趋势，推动全产业链完善管理、实践与信息披露，加强利益相关方沟通。强化行业自律，推进诚信体系建设，严控产能，避免内耗与无序竞争，开展国际交流，构建国际稀土资源共同体，维护国际形象。</a:t>
            </a:r>
          </a:p>
        </p:txBody>
      </p:sp>
      <p:sp>
        <p:nvSpPr>
          <p:cNvPr id="5" name="文本框 4"/>
          <p:cNvSpPr txBox="1"/>
          <p:nvPr/>
        </p:nvSpPr>
        <p:spPr>
          <a:xfrm>
            <a:off x="3726180" y="554355"/>
            <a:ext cx="6096000" cy="460375"/>
          </a:xfrm>
          <a:prstGeom prst="rect">
            <a:avLst/>
          </a:prstGeom>
          <a:noFill/>
        </p:spPr>
        <p:txBody>
          <a:bodyPr wrap="square" rtlCol="0" anchor="t">
            <a:spAutoFit/>
          </a:bodyPr>
          <a:lstStyle/>
          <a:p>
            <a:pPr algn="ctr">
              <a:buClrTx/>
              <a:buSzTx/>
              <a:buFontTx/>
            </a:pPr>
            <a:r>
              <a:rPr lang="zh-CN" altLang="en-US" sz="2400" b="1" dirty="0">
                <a:solidFill>
                  <a:srgbClr val="FF0000"/>
                </a:solidFill>
                <a:latin typeface="微软雅黑" panose="020B0503020204020204" charset="-122"/>
                <a:ea typeface="微软雅黑" panose="020B0503020204020204" charset="-122"/>
                <a:sym typeface="+mn-ea"/>
              </a:rPr>
              <a:t>十五五</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稀土总体布局</a:t>
            </a:r>
          </a:p>
        </p:txBody>
      </p:sp>
      <p:sp>
        <p:nvSpPr>
          <p:cNvPr id="2" name="文本框 1"/>
          <p:cNvSpPr txBox="1"/>
          <p:nvPr/>
        </p:nvSpPr>
        <p:spPr>
          <a:xfrm>
            <a:off x="732155" y="1455420"/>
            <a:ext cx="6096000" cy="368300"/>
          </a:xfrm>
          <a:prstGeom prst="rect">
            <a:avLst/>
          </a:prstGeom>
          <a:noFill/>
        </p:spPr>
        <p:txBody>
          <a:bodyPr wrap="square" rtlCol="0" anchor="t">
            <a:spAutoFit/>
          </a:bodyPr>
          <a:lstStyle/>
          <a:p>
            <a:pPr lvl="0" algn="l"/>
            <a:r>
              <a:rPr lang="zh-CN" altLang="en-US" b="1" dirty="0">
                <a:solidFill>
                  <a:schemeClr val="accent1"/>
                </a:solidFill>
                <a:latin typeface="微软雅黑" panose="020B0503020204020204" charset="-122"/>
                <a:ea typeface="微软雅黑" panose="020B0503020204020204" charset="-122"/>
                <a:sym typeface="微软雅黑" panose="020B0503020204020204" charset="-122"/>
              </a:rPr>
              <a:t>促进稀土资源国际国内双循环</a:t>
            </a:r>
          </a:p>
        </p:txBody>
      </p:sp>
    </p:spTree>
    <p:custDataLst>
      <p:tags r:id="rId1"/>
    </p:custData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矩形 1"/>
          <p:cNvSpPr/>
          <p:nvPr>
            <p:custDataLst>
              <p:tags r:id="rId4"/>
            </p:custDataLst>
          </p:nvPr>
        </p:nvSpPr>
        <p:spPr>
          <a:xfrm>
            <a:off x="963025" y="1354302"/>
            <a:ext cx="2168323" cy="482293"/>
          </a:xfrm>
          <a:prstGeom prst="rect">
            <a:avLst/>
          </a:prstGeom>
          <a:noFill/>
        </p:spPr>
        <p:txBody>
          <a:bodyPr wrap="square" lIns="0" tIns="0" rIns="0" bIns="0" rtlCol="0" anchor="ctr">
            <a:noAutofit/>
          </a:bodyPr>
          <a:lstStyle/>
          <a:p>
            <a:pPr algn="ctr">
              <a:spcBef>
                <a:spcPct val="0"/>
              </a:spcBef>
              <a:spcAft>
                <a:spcPct val="0"/>
              </a:spcAft>
            </a:pPr>
            <a:r>
              <a:rPr lang="zh-CN" altLang="en-US" sz="1600" b="1">
                <a:solidFill>
                  <a:schemeClr val="accent1"/>
                </a:solidFill>
                <a:latin typeface="+mn-ea"/>
                <a:cs typeface="+mn-ea"/>
              </a:rPr>
              <a:t>我国稀土找矿成效显著</a:t>
            </a:r>
          </a:p>
        </p:txBody>
      </p:sp>
      <p:sp>
        <p:nvSpPr>
          <p:cNvPr id="3" name="矩形 2"/>
          <p:cNvSpPr/>
          <p:nvPr>
            <p:custDataLst>
              <p:tags r:id="rId5"/>
            </p:custDataLst>
          </p:nvPr>
        </p:nvSpPr>
        <p:spPr>
          <a:xfrm>
            <a:off x="329565" y="1837055"/>
            <a:ext cx="4108450" cy="1562735"/>
          </a:xfrm>
          <a:prstGeom prst="rect">
            <a:avLst/>
          </a:prstGeom>
          <a:noFill/>
        </p:spPr>
        <p:txBody>
          <a:bodyPr wrap="square" lIns="0" tIns="0" rIns="0" bIns="0" rtlCol="0" anchor="t" anchorCtr="0">
            <a:noAutofit/>
          </a:bodyPr>
          <a:lstStyle/>
          <a:p>
            <a:pPr algn="ctr">
              <a:lnSpc>
                <a:spcPct val="14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我国稀土资源储量稳步提升，四川凉山、江西赣南和广东韶关等地均有重大发现，新增资源量显著。</a:t>
            </a:r>
          </a:p>
        </p:txBody>
      </p:sp>
      <p:sp>
        <p:nvSpPr>
          <p:cNvPr id="20" name="矩形 19"/>
          <p:cNvSpPr/>
          <p:nvPr>
            <p:custDataLst>
              <p:tags r:id="rId6"/>
            </p:custDataLst>
          </p:nvPr>
        </p:nvSpPr>
        <p:spPr>
          <a:xfrm>
            <a:off x="5228869" y="1354301"/>
            <a:ext cx="2168323" cy="482293"/>
          </a:xfrm>
          <a:prstGeom prst="rect">
            <a:avLst/>
          </a:prstGeom>
          <a:noFill/>
        </p:spPr>
        <p:txBody>
          <a:bodyPr wrap="square" lIns="0" tIns="0" rIns="0" bIns="0" rtlCol="0" anchor="ctr">
            <a:noAutofit/>
          </a:bodyPr>
          <a:lstStyle/>
          <a:p>
            <a:pPr algn="ctr">
              <a:spcBef>
                <a:spcPct val="0"/>
              </a:spcBef>
              <a:spcAft>
                <a:spcPct val="0"/>
              </a:spcAft>
            </a:pPr>
            <a:r>
              <a:rPr lang="zh-CN" altLang="en-US" sz="1600" b="1">
                <a:solidFill>
                  <a:schemeClr val="accent1"/>
                </a:solidFill>
                <a:latin typeface="+mn-ea"/>
                <a:cs typeface="+mn-ea"/>
              </a:rPr>
              <a:t>稀土资源消费预测</a:t>
            </a:r>
          </a:p>
        </p:txBody>
      </p:sp>
      <p:sp>
        <p:nvSpPr>
          <p:cNvPr id="21" name="矩形 20"/>
          <p:cNvSpPr/>
          <p:nvPr>
            <p:custDataLst>
              <p:tags r:id="rId7"/>
            </p:custDataLst>
          </p:nvPr>
        </p:nvSpPr>
        <p:spPr>
          <a:xfrm>
            <a:off x="4918075" y="1833245"/>
            <a:ext cx="2872740" cy="1562735"/>
          </a:xfrm>
          <a:prstGeom prst="rect">
            <a:avLst/>
          </a:prstGeom>
          <a:noFill/>
        </p:spPr>
        <p:txBody>
          <a:bodyPr wrap="square" lIns="0" tIns="0" rIns="0" bIns="0" rtlCol="0" anchor="t" anchorCtr="0">
            <a:noAutofit/>
          </a:bodyPr>
          <a:lstStyle/>
          <a:p>
            <a:pPr algn="l">
              <a:lnSpc>
                <a:spcPct val="14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预计</a:t>
            </a:r>
            <a:r>
              <a:rPr lang="en-US" altLang="zh-CN" sz="1200" dirty="0">
                <a:ln>
                  <a:noFill/>
                  <a:prstDash val="sysDot"/>
                </a:ln>
                <a:solidFill>
                  <a:schemeClr val="tx1">
                    <a:lumMod val="85000"/>
                    <a:lumOff val="15000"/>
                  </a:schemeClr>
                </a:solidFill>
                <a:latin typeface="+mn-ea"/>
                <a:cs typeface="+mn-ea"/>
                <a:sym typeface="+mn-ea"/>
              </a:rPr>
              <a:t>2030</a:t>
            </a:r>
            <a:r>
              <a:rPr lang="zh-CN" altLang="en-US" sz="1200" dirty="0">
                <a:ln>
                  <a:noFill/>
                  <a:prstDash val="sysDot"/>
                </a:ln>
                <a:solidFill>
                  <a:schemeClr val="tx1">
                    <a:lumMod val="85000"/>
                    <a:lumOff val="15000"/>
                  </a:schemeClr>
                </a:solidFill>
                <a:latin typeface="+mn-ea"/>
                <a:cs typeface="+mn-ea"/>
                <a:sym typeface="+mn-ea"/>
              </a:rPr>
              <a:t>年，</a:t>
            </a:r>
            <a:r>
              <a:rPr lang="zh-CN" altLang="en-US" sz="1200" dirty="0">
                <a:ln>
                  <a:noFill/>
                  <a:prstDash val="sysDot"/>
                </a:ln>
                <a:solidFill>
                  <a:srgbClr val="FF0000"/>
                </a:solidFill>
                <a:latin typeface="+mn-ea"/>
                <a:cs typeface="+mn-ea"/>
                <a:sym typeface="+mn-ea"/>
              </a:rPr>
              <a:t>新能源汽车、风电和工业电机等领域</a:t>
            </a:r>
            <a:r>
              <a:rPr lang="zh-CN" altLang="en-US" sz="1200" dirty="0">
                <a:ln>
                  <a:noFill/>
                  <a:prstDash val="sysDot"/>
                </a:ln>
                <a:solidFill>
                  <a:schemeClr val="tx1">
                    <a:lumMod val="85000"/>
                    <a:lumOff val="15000"/>
                  </a:schemeClr>
                </a:solidFill>
                <a:latin typeface="+mn-ea"/>
                <a:cs typeface="+mn-ea"/>
                <a:sym typeface="+mn-ea"/>
              </a:rPr>
              <a:t>将驱动稀土需求增长</a:t>
            </a:r>
            <a:r>
              <a:rPr lang="en-US" sz="1200" dirty="0">
                <a:ln>
                  <a:noFill/>
                  <a:prstDash val="sysDot"/>
                </a:ln>
                <a:solidFill>
                  <a:schemeClr val="tx1">
                    <a:lumMod val="85000"/>
                    <a:lumOff val="15000"/>
                  </a:schemeClr>
                </a:solidFill>
                <a:latin typeface="+mn-ea"/>
                <a:cs typeface="+mn-ea"/>
                <a:sym typeface="+mn-ea"/>
              </a:rPr>
              <a:t>,</a:t>
            </a:r>
            <a:r>
              <a:rPr lang="zh-CN" altLang="en-US" sz="1200" dirty="0">
                <a:ln>
                  <a:noFill/>
                  <a:prstDash val="sysDot"/>
                </a:ln>
                <a:solidFill>
                  <a:srgbClr val="FF0000"/>
                </a:solidFill>
                <a:latin typeface="+mn-ea"/>
                <a:cs typeface="+mn-ea"/>
                <a:sym typeface="+mn-ea"/>
              </a:rPr>
              <a:t>新兴领域如人形机器人</a:t>
            </a:r>
            <a:r>
              <a:rPr lang="zh-CN" altLang="en-US" sz="1200" dirty="0">
                <a:ln>
                  <a:noFill/>
                  <a:prstDash val="sysDot"/>
                </a:ln>
                <a:solidFill>
                  <a:schemeClr val="tx1">
                    <a:lumMod val="85000"/>
                    <a:lumOff val="15000"/>
                  </a:schemeClr>
                </a:solidFill>
                <a:latin typeface="+mn-ea"/>
                <a:cs typeface="+mn-ea"/>
                <a:sym typeface="+mn-ea"/>
              </a:rPr>
              <a:t>也将成为新增长点。</a:t>
            </a:r>
          </a:p>
        </p:txBody>
      </p:sp>
      <p:sp>
        <p:nvSpPr>
          <p:cNvPr id="29" name="矩形 28"/>
          <p:cNvSpPr/>
          <p:nvPr>
            <p:custDataLst>
              <p:tags r:id="rId8"/>
            </p:custDataLst>
          </p:nvPr>
        </p:nvSpPr>
        <p:spPr>
          <a:xfrm>
            <a:off x="8638732" y="1335886"/>
            <a:ext cx="2168323" cy="482293"/>
          </a:xfrm>
          <a:prstGeom prst="rect">
            <a:avLst/>
          </a:prstGeom>
          <a:noFill/>
        </p:spPr>
        <p:txBody>
          <a:bodyPr wrap="square" lIns="0" tIns="0" rIns="0" bIns="0" rtlCol="0" anchor="ctr">
            <a:noAutofit/>
          </a:bodyPr>
          <a:lstStyle/>
          <a:p>
            <a:pPr algn="ctr">
              <a:spcBef>
                <a:spcPct val="0"/>
              </a:spcBef>
              <a:spcAft>
                <a:spcPct val="0"/>
              </a:spcAft>
            </a:pPr>
            <a:r>
              <a:rPr lang="zh-CN" altLang="en-US" sz="1600" b="1">
                <a:solidFill>
                  <a:schemeClr val="accent1"/>
                </a:solidFill>
                <a:latin typeface="+mn-ea"/>
                <a:cs typeface="+mn-ea"/>
              </a:rPr>
              <a:t>稀土消费预测</a:t>
            </a:r>
          </a:p>
        </p:txBody>
      </p:sp>
      <p:sp>
        <p:nvSpPr>
          <p:cNvPr id="30" name="矩形 29"/>
          <p:cNvSpPr/>
          <p:nvPr>
            <p:custDataLst>
              <p:tags r:id="rId9"/>
            </p:custDataLst>
          </p:nvPr>
        </p:nvSpPr>
        <p:spPr>
          <a:xfrm>
            <a:off x="8349615" y="1833245"/>
            <a:ext cx="3382645" cy="929005"/>
          </a:xfrm>
          <a:prstGeom prst="rect">
            <a:avLst/>
          </a:prstGeom>
          <a:noFill/>
        </p:spPr>
        <p:txBody>
          <a:bodyPr wrap="square" lIns="0" tIns="0" rIns="0" bIns="0" rtlCol="0" anchor="t" anchorCtr="0">
            <a:noAutofit/>
          </a:bodyPr>
          <a:lstStyle/>
          <a:p>
            <a:pPr algn="l">
              <a:lnSpc>
                <a:spcPct val="14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预计</a:t>
            </a:r>
            <a:r>
              <a:rPr lang="en-US" altLang="zh-CN" sz="1200" dirty="0">
                <a:ln>
                  <a:noFill/>
                  <a:prstDash val="sysDot"/>
                </a:ln>
                <a:solidFill>
                  <a:srgbClr val="FF0000"/>
                </a:solidFill>
                <a:latin typeface="+mn-ea"/>
                <a:cs typeface="+mn-ea"/>
                <a:sym typeface="+mn-ea"/>
              </a:rPr>
              <a:t>2030</a:t>
            </a:r>
            <a:r>
              <a:rPr lang="zh-CN" altLang="en-US" sz="1200" dirty="0">
                <a:ln>
                  <a:noFill/>
                  <a:prstDash val="sysDot"/>
                </a:ln>
                <a:solidFill>
                  <a:srgbClr val="FF0000"/>
                </a:solidFill>
                <a:latin typeface="+mn-ea"/>
                <a:cs typeface="+mn-ea"/>
                <a:sym typeface="+mn-ea"/>
              </a:rPr>
              <a:t>年我国稀土资源消费量在</a:t>
            </a:r>
            <a:r>
              <a:rPr lang="en-US" altLang="zh-CN" sz="1200" dirty="0">
                <a:ln>
                  <a:noFill/>
                  <a:prstDash val="sysDot"/>
                </a:ln>
                <a:solidFill>
                  <a:srgbClr val="FF0000"/>
                </a:solidFill>
                <a:latin typeface="+mn-ea"/>
                <a:cs typeface="+mn-ea"/>
                <a:sym typeface="+mn-ea"/>
              </a:rPr>
              <a:t>48-53</a:t>
            </a:r>
            <a:r>
              <a:rPr lang="zh-CN" altLang="en-US" sz="1200" dirty="0">
                <a:ln>
                  <a:noFill/>
                  <a:prstDash val="sysDot"/>
                </a:ln>
                <a:solidFill>
                  <a:srgbClr val="FF0000"/>
                </a:solidFill>
                <a:latin typeface="+mn-ea"/>
                <a:cs typeface="+mn-ea"/>
                <a:sym typeface="+mn-ea"/>
              </a:rPr>
              <a:t>万吨间，</a:t>
            </a:r>
            <a:r>
              <a:rPr lang="en-US" altLang="zh-CN" sz="1200" dirty="0">
                <a:ln>
                  <a:noFill/>
                  <a:prstDash val="sysDot"/>
                </a:ln>
                <a:solidFill>
                  <a:srgbClr val="FF0000"/>
                </a:solidFill>
                <a:latin typeface="+mn-ea"/>
                <a:cs typeface="+mn-ea"/>
                <a:sym typeface="+mn-ea"/>
              </a:rPr>
              <a:t>2035</a:t>
            </a:r>
            <a:r>
              <a:rPr lang="zh-CN" altLang="en-US" sz="1200" dirty="0">
                <a:ln>
                  <a:noFill/>
                  <a:prstDash val="sysDot"/>
                </a:ln>
                <a:solidFill>
                  <a:srgbClr val="FF0000"/>
                </a:solidFill>
                <a:latin typeface="+mn-ea"/>
                <a:cs typeface="+mn-ea"/>
                <a:sym typeface="+mn-ea"/>
              </a:rPr>
              <a:t>年达</a:t>
            </a:r>
            <a:r>
              <a:rPr lang="en-US" altLang="zh-CN" sz="1200" dirty="0">
                <a:ln>
                  <a:noFill/>
                  <a:prstDash val="sysDot"/>
                </a:ln>
                <a:solidFill>
                  <a:srgbClr val="FF0000"/>
                </a:solidFill>
                <a:latin typeface="+mn-ea"/>
                <a:cs typeface="+mn-ea"/>
                <a:sym typeface="+mn-ea"/>
              </a:rPr>
              <a:t>60-65</a:t>
            </a:r>
            <a:r>
              <a:rPr lang="zh-CN" altLang="en-US" sz="1200" dirty="0">
                <a:ln>
                  <a:noFill/>
                  <a:prstDash val="sysDot"/>
                </a:ln>
                <a:solidFill>
                  <a:srgbClr val="FF0000"/>
                </a:solidFill>
                <a:latin typeface="+mn-ea"/>
                <a:cs typeface="+mn-ea"/>
                <a:sym typeface="+mn-ea"/>
              </a:rPr>
              <a:t>万吨</a:t>
            </a:r>
            <a:r>
              <a:rPr lang="zh-CN" altLang="en-US" sz="1200" dirty="0">
                <a:ln>
                  <a:noFill/>
                  <a:prstDash val="sysDot"/>
                </a:ln>
                <a:solidFill>
                  <a:schemeClr val="tx1">
                    <a:lumMod val="85000"/>
                    <a:lumOff val="15000"/>
                  </a:schemeClr>
                </a:solidFill>
                <a:latin typeface="+mn-ea"/>
                <a:cs typeface="+mn-ea"/>
                <a:sym typeface="+mn-ea"/>
              </a:rPr>
              <a:t>，重点在轻稀土。</a:t>
            </a:r>
          </a:p>
        </p:txBody>
      </p:sp>
      <p:sp>
        <p:nvSpPr>
          <p:cNvPr id="4" name="文本框 3"/>
          <p:cNvSpPr txBox="1"/>
          <p:nvPr/>
        </p:nvSpPr>
        <p:spPr>
          <a:xfrm>
            <a:off x="3290570" y="572770"/>
            <a:ext cx="6096000" cy="829945"/>
          </a:xfrm>
          <a:prstGeom prst="rect">
            <a:avLst/>
          </a:prstGeom>
          <a:noFill/>
        </p:spPr>
        <p:txBody>
          <a:bodyPr wrap="square" rtlCol="0" anchor="t">
            <a:spAutoFit/>
          </a:bodyPr>
          <a:lstStyle/>
          <a:p>
            <a:pPr algn="ctr">
              <a:buClrTx/>
              <a:buSzTx/>
              <a:buFontTx/>
            </a:pPr>
            <a:r>
              <a:rPr lang="zh-CN" altLang="en-US" sz="2400" b="1" dirty="0">
                <a:solidFill>
                  <a:srgbClr val="FF0000"/>
                </a:solidFill>
                <a:latin typeface="微软雅黑" panose="020B0503020204020204" charset="-122"/>
                <a:ea typeface="微软雅黑" panose="020B0503020204020204" charset="-122"/>
                <a:sym typeface="+mn-ea"/>
              </a:rPr>
              <a:t>我国稀土消费需求预测</a:t>
            </a:r>
            <a:endParaRPr lang="zh-CN" altLang="en-US" sz="2400" b="1" dirty="0">
              <a:solidFill>
                <a:schemeClr val="tx1"/>
              </a:solidFill>
              <a:latin typeface="微软雅黑" panose="020B0503020204020204" charset="-122"/>
              <a:ea typeface="微软雅黑" panose="020B0503020204020204" charset="-122"/>
              <a:cs typeface="+mn-cs"/>
            </a:endParaRPr>
          </a:p>
          <a:p>
            <a:pPr algn="ctr">
              <a:buClrTx/>
              <a:buSzTx/>
              <a:buFontTx/>
            </a:pPr>
            <a:endParaRPr lang="zh-CN" altLang="en-US" sz="2400" b="1" dirty="0">
              <a:solidFill>
                <a:schemeClr val="tx1"/>
              </a:solidFill>
              <a:latin typeface="微软雅黑" panose="020B0503020204020204" charset="-122"/>
              <a:ea typeface="微软雅黑" panose="020B0503020204020204" charset="-122"/>
              <a:cs typeface="+mn-cs"/>
            </a:endParaRPr>
          </a:p>
        </p:txBody>
      </p:sp>
      <p:sp>
        <p:nvSpPr>
          <p:cNvPr id="5" name="文本框 4"/>
          <p:cNvSpPr txBox="1"/>
          <p:nvPr/>
        </p:nvSpPr>
        <p:spPr>
          <a:xfrm>
            <a:off x="329565" y="3454082"/>
            <a:ext cx="5080000" cy="337185"/>
          </a:xfrm>
          <a:prstGeom prst="rect">
            <a:avLst/>
          </a:prstGeom>
        </p:spPr>
        <p:txBody>
          <a:bodyPr>
            <a:spAutoFit/>
          </a:bodyPr>
          <a:lstStyle/>
          <a:p>
            <a:pPr marL="0" indent="304800" algn="ctr" defTabSz="266700">
              <a:spcBef>
                <a:spcPct val="0"/>
              </a:spcBef>
              <a:spcAft>
                <a:spcPct val="0"/>
              </a:spcAft>
            </a:pPr>
            <a:r>
              <a:rPr lang="zh-CN" altLang="en-US" sz="1600">
                <a:latin typeface="黑体" panose="02010609060101010101" pitchFamily="1" charset="-122"/>
                <a:ea typeface="黑体" panose="02010609060101010101" pitchFamily="1" charset="-122"/>
              </a:rPr>
              <a:t>稀土消费领域增长分析</a:t>
            </a:r>
          </a:p>
        </p:txBody>
      </p:sp>
      <p:graphicFrame>
        <p:nvGraphicFramePr>
          <p:cNvPr id="6" name="表格 5"/>
          <p:cNvGraphicFramePr/>
          <p:nvPr/>
        </p:nvGraphicFramePr>
        <p:xfrm>
          <a:off x="445770" y="3887787"/>
          <a:ext cx="5617210" cy="2026920"/>
        </p:xfrm>
        <a:graphic>
          <a:graphicData uri="http://schemas.openxmlformats.org/drawingml/2006/table">
            <a:tbl>
              <a:tblPr/>
              <a:tblGrid>
                <a:gridCol w="93091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0">
                <a:tc>
                  <a:txBody>
                    <a:bodyPr/>
                    <a:lstStyle/>
                    <a:p>
                      <a:pPr marL="0" indent="0" algn="ctr">
                        <a:spcBef>
                          <a:spcPct val="0"/>
                        </a:spcBef>
                        <a:spcAft>
                          <a:spcPct val="0"/>
                        </a:spcAft>
                      </a:pPr>
                      <a:r>
                        <a:rPr lang="zh-CN" sz="1200">
                          <a:latin typeface="黑体" panose="02010609060101010101" pitchFamily="1" charset="-122"/>
                          <a:ea typeface="宋体" panose="02010600030101010101" pitchFamily="2" charset="-122"/>
                        </a:rPr>
                        <a:t>领域</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a:latin typeface="黑体" panose="02010609060101010101" pitchFamily="1" charset="-122"/>
                          <a:ea typeface="宋体" panose="02010600030101010101" pitchFamily="2" charset="-122"/>
                        </a:rPr>
                        <a:t>趋势分析</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0">
                <a:tc>
                  <a:txBody>
                    <a:bodyPr/>
                    <a:lstStyle/>
                    <a:p>
                      <a:pPr marL="0" indent="0" algn="ctr">
                        <a:spcBef>
                          <a:spcPct val="0"/>
                        </a:spcBef>
                        <a:spcAft>
                          <a:spcPct val="0"/>
                        </a:spcAft>
                      </a:pPr>
                      <a:r>
                        <a:rPr lang="zh-CN" sz="1100" i="0">
                          <a:latin typeface="宋体" panose="02010600030101010101" pitchFamily="2" charset="-122"/>
                          <a:ea typeface="宋体" panose="02010600030101010101" pitchFamily="2" charset="-122"/>
                        </a:rPr>
                        <a:t>新能源汽车</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en-US" altLang="zh-CN" sz="1100" i="0">
                          <a:latin typeface="宋体" panose="02010600030101010101" pitchFamily="2" charset="-122"/>
                          <a:ea typeface="宋体" panose="02010600030101010101" pitchFamily="2" charset="-122"/>
                        </a:rPr>
                        <a:t>Adamas Intelligence </a:t>
                      </a:r>
                      <a:r>
                        <a:rPr lang="zh-CN" altLang="en-US" sz="1100" i="0">
                          <a:latin typeface="宋体" panose="02010600030101010101" pitchFamily="2" charset="-122"/>
                          <a:ea typeface="宋体" panose="02010600030101010101" pitchFamily="2" charset="-122"/>
                        </a:rPr>
                        <a:t>预测 </a:t>
                      </a:r>
                      <a:r>
                        <a:rPr lang="en-US" altLang="zh-CN" sz="1100" i="0">
                          <a:latin typeface="宋体" panose="02010600030101010101" pitchFamily="2" charset="-122"/>
                          <a:ea typeface="宋体" panose="02010600030101010101" pitchFamily="2" charset="-122"/>
                        </a:rPr>
                        <a:t>2018 - 2025 </a:t>
                      </a:r>
                      <a:r>
                        <a:rPr lang="zh-CN" altLang="en-US" sz="1100" i="0">
                          <a:latin typeface="宋体" panose="02010600030101010101" pitchFamily="2" charset="-122"/>
                          <a:ea typeface="宋体" panose="02010600030101010101" pitchFamily="2" charset="-122"/>
                        </a:rPr>
                        <a:t>年电动汽车对稀土需求增长 </a:t>
                      </a:r>
                      <a:r>
                        <a:rPr lang="en-US" altLang="zh-CN" sz="1100" i="0">
                          <a:latin typeface="宋体" panose="02010600030101010101" pitchFamily="2" charset="-122"/>
                          <a:ea typeface="宋体" panose="02010600030101010101" pitchFamily="2" charset="-122"/>
                        </a:rPr>
                        <a:t>350%</a:t>
                      </a:r>
                      <a:r>
                        <a:rPr lang="zh-CN" altLang="en-US" sz="1100" i="0">
                          <a:latin typeface="宋体" panose="02010600030101010101" pitchFamily="2" charset="-122"/>
                          <a:ea typeface="宋体" panose="02010600030101010101" pitchFamily="2" charset="-122"/>
                        </a:rPr>
                        <a:t>，</a:t>
                      </a:r>
                      <a:r>
                        <a:rPr lang="en-US" altLang="zh-CN" sz="1100" i="0">
                          <a:latin typeface="宋体" panose="02010600030101010101" pitchFamily="2" charset="-122"/>
                          <a:ea typeface="宋体" panose="02010600030101010101" pitchFamily="2" charset="-122"/>
                        </a:rPr>
                        <a:t>2025 - 2030 </a:t>
                      </a:r>
                      <a:r>
                        <a:rPr lang="zh-CN" altLang="en-US" sz="1100" i="0">
                          <a:latin typeface="宋体" panose="02010600030101010101" pitchFamily="2" charset="-122"/>
                          <a:ea typeface="宋体" panose="02010600030101010101" pitchFamily="2" charset="-122"/>
                        </a:rPr>
                        <a:t>年预计再增长 </a:t>
                      </a:r>
                      <a:r>
                        <a:rPr lang="en-US" altLang="zh-CN" sz="1100" i="0">
                          <a:latin typeface="宋体" panose="02010600030101010101" pitchFamily="2" charset="-122"/>
                          <a:ea typeface="宋体" panose="02010600030101010101" pitchFamily="2" charset="-122"/>
                        </a:rPr>
                        <a:t>127%</a:t>
                      </a:r>
                      <a:r>
                        <a:rPr lang="zh-CN" altLang="en-US" sz="1100" i="0">
                          <a:latin typeface="宋体" panose="02010600030101010101" pitchFamily="2" charset="-122"/>
                          <a:ea typeface="宋体" panose="02010600030101010101" pitchFamily="2" charset="-122"/>
                        </a:rPr>
                        <a:t>。全球新能源汽车渗透率逐年提高，需求快速增长，是推动稀土消费增长的核心力量之一。</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0">
                <a:tc>
                  <a:txBody>
                    <a:bodyPr/>
                    <a:lstStyle/>
                    <a:p>
                      <a:pPr marL="0" indent="0" algn="ctr">
                        <a:spcBef>
                          <a:spcPct val="0"/>
                        </a:spcBef>
                        <a:spcAft>
                          <a:spcPct val="0"/>
                        </a:spcAft>
                      </a:pPr>
                      <a:r>
                        <a:rPr lang="zh-CN" sz="1100" i="0">
                          <a:latin typeface="宋体" panose="02010600030101010101" pitchFamily="2" charset="-122"/>
                          <a:ea typeface="宋体" panose="02010600030101010101" pitchFamily="2" charset="-122"/>
                        </a:rPr>
                        <a:t>风</a:t>
                      </a:r>
                      <a:r>
                        <a:rPr lang="zh-CN" altLang="en-US" sz="1100" i="0">
                          <a:latin typeface="宋体" panose="02010600030101010101" pitchFamily="2" charset="-122"/>
                          <a:ea typeface="宋体" panose="02010600030101010101" pitchFamily="2" charset="-122"/>
                        </a:rPr>
                        <a:t>  </a:t>
                      </a:r>
                      <a:r>
                        <a:rPr lang="zh-CN" sz="1100" i="0">
                          <a:latin typeface="宋体" panose="02010600030101010101" pitchFamily="2" charset="-122"/>
                          <a:ea typeface="宋体" panose="02010600030101010101" pitchFamily="2" charset="-122"/>
                        </a:rPr>
                        <a:t>电</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zh-CN" sz="1100" i="0">
                          <a:latin typeface="宋体" panose="02010600030101010101" pitchFamily="2" charset="-122"/>
                          <a:ea typeface="宋体" panose="02010600030101010101" pitchFamily="2" charset="-122"/>
                        </a:rPr>
                        <a:t>风电朝着更大装机规模、更远海化发展，海上风电潜力巨大，稀土永磁发电机应用范围扩大，需求持续稳步增长。</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0">
                <a:tc>
                  <a:txBody>
                    <a:bodyPr/>
                    <a:lstStyle/>
                    <a:p>
                      <a:pPr marL="0" indent="0" algn="ctr">
                        <a:spcBef>
                          <a:spcPct val="0"/>
                        </a:spcBef>
                        <a:spcAft>
                          <a:spcPct val="0"/>
                        </a:spcAft>
                      </a:pPr>
                      <a:r>
                        <a:rPr lang="zh-CN" sz="1100" i="0">
                          <a:latin typeface="宋体" panose="02010600030101010101" pitchFamily="2" charset="-122"/>
                          <a:ea typeface="宋体" panose="02010600030101010101" pitchFamily="2" charset="-122"/>
                        </a:rPr>
                        <a:t>工业电机</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zh-CN" sz="1100" i="0">
                          <a:latin typeface="宋体" panose="02010600030101010101" pitchFamily="2" charset="-122"/>
                          <a:ea typeface="宋体" panose="02010600030101010101" pitchFamily="2" charset="-122"/>
                        </a:rPr>
                        <a:t>我国推动工业节能改造，鼓励采用高效节能电机，</a:t>
                      </a:r>
                      <a:r>
                        <a:rPr lang="en-US" altLang="zh-CN" sz="1100" i="0">
                          <a:latin typeface="宋体" panose="02010600030101010101" pitchFamily="2" charset="-122"/>
                          <a:ea typeface="宋体" panose="02010600030101010101" pitchFamily="2" charset="-122"/>
                        </a:rPr>
                        <a:t>2023 </a:t>
                      </a:r>
                      <a:r>
                        <a:rPr lang="zh-CN" altLang="en-US" sz="1100" i="0">
                          <a:latin typeface="宋体" panose="02010600030101010101" pitchFamily="2" charset="-122"/>
                          <a:ea typeface="宋体" panose="02010600030101010101" pitchFamily="2" charset="-122"/>
                        </a:rPr>
                        <a:t>年高效电机产量同比稳步增长，在政策与企业需求驱动下需求增长。</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0">
                <a:tc>
                  <a:txBody>
                    <a:bodyPr/>
                    <a:lstStyle/>
                    <a:p>
                      <a:pPr marL="0" indent="0" algn="ctr">
                        <a:spcBef>
                          <a:spcPct val="0"/>
                        </a:spcBef>
                        <a:spcAft>
                          <a:spcPct val="0"/>
                        </a:spcAft>
                      </a:pPr>
                      <a:r>
                        <a:rPr lang="zh-CN" sz="1100" i="0">
                          <a:latin typeface="宋体" panose="02010600030101010101" pitchFamily="2" charset="-122"/>
                          <a:ea typeface="宋体" panose="02010600030101010101" pitchFamily="2" charset="-122"/>
                        </a:rPr>
                        <a:t>新兴领域</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l">
                        <a:spcBef>
                          <a:spcPct val="0"/>
                        </a:spcBef>
                        <a:spcAft>
                          <a:spcPct val="0"/>
                        </a:spcAft>
                      </a:pPr>
                      <a:r>
                        <a:rPr lang="zh-CN" sz="1100" i="0">
                          <a:latin typeface="宋体" panose="02010600030101010101" pitchFamily="2" charset="-122"/>
                          <a:ea typeface="宋体" panose="02010600030101010101" pitchFamily="2" charset="-122"/>
                        </a:rPr>
                        <a:t>产业处于起步但快速发展阶段，对高性能磁材需求大，虽当前占比小，但预计至</a:t>
                      </a:r>
                      <a:r>
                        <a:rPr lang="zh-CN" altLang="en-US" sz="1100" i="0">
                          <a:latin typeface="宋体" panose="02010600030101010101" pitchFamily="2" charset="-122"/>
                          <a:ea typeface="宋体" panose="02010600030101010101" pitchFamily="2" charset="-122"/>
                        </a:rPr>
                        <a:t> </a:t>
                      </a:r>
                      <a:r>
                        <a:rPr lang="en-US" altLang="zh-CN" sz="1100" i="0">
                          <a:latin typeface="宋体" panose="02010600030101010101" pitchFamily="2" charset="-122"/>
                          <a:ea typeface="宋体" panose="02010600030101010101" pitchFamily="2" charset="-122"/>
                        </a:rPr>
                        <a:t>2030 </a:t>
                      </a:r>
                      <a:r>
                        <a:rPr lang="zh-CN" altLang="en-US" sz="1100" i="0">
                          <a:latin typeface="宋体" panose="02010600030101010101" pitchFamily="2" charset="-122"/>
                          <a:ea typeface="宋体" panose="02010600030101010101" pitchFamily="2" charset="-122"/>
                        </a:rPr>
                        <a:t>年展现强劲增长势头。</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文本框 6"/>
          <p:cNvSpPr txBox="1"/>
          <p:nvPr/>
        </p:nvSpPr>
        <p:spPr>
          <a:xfrm>
            <a:off x="6580505" y="3453765"/>
            <a:ext cx="5330190" cy="273685"/>
          </a:xfrm>
          <a:prstGeom prst="rect">
            <a:avLst/>
          </a:prstGeom>
        </p:spPr>
        <p:txBody>
          <a:bodyPr>
            <a:noAutofit/>
          </a:bodyPr>
          <a:lstStyle/>
          <a:p>
            <a:pPr marL="0" indent="304800" algn="ctr" defTabSz="266700">
              <a:spcBef>
                <a:spcPct val="0"/>
              </a:spcBef>
              <a:spcAft>
                <a:spcPct val="0"/>
              </a:spcAft>
            </a:pPr>
            <a:r>
              <a:rPr lang="en-US" altLang="zh-CN" sz="1600">
                <a:latin typeface="黑体" panose="02010609060101010101" pitchFamily="1" charset="-122"/>
                <a:ea typeface="黑体" panose="02010609060101010101" pitchFamily="1" charset="-122"/>
              </a:rPr>
              <a:t>2030</a:t>
            </a:r>
            <a:r>
              <a:rPr lang="zh-CN" altLang="en-US" sz="1600">
                <a:latin typeface="黑体" panose="02010609060101010101" pitchFamily="1" charset="-122"/>
                <a:ea typeface="黑体" panose="02010609060101010101" pitchFamily="1" charset="-122"/>
              </a:rPr>
              <a:t>、</a:t>
            </a:r>
            <a:r>
              <a:rPr lang="en-US" altLang="zh-CN" sz="1600">
                <a:latin typeface="黑体" panose="02010609060101010101" pitchFamily="1" charset="-122"/>
                <a:ea typeface="黑体" panose="02010609060101010101" pitchFamily="1" charset="-122"/>
              </a:rPr>
              <a:t>2035</a:t>
            </a:r>
            <a:r>
              <a:rPr lang="zh-CN" altLang="en-US" sz="1600">
                <a:latin typeface="黑体" panose="02010609060101010101" pitchFamily="1" charset="-122"/>
                <a:ea typeface="黑体" panose="02010609060101010101" pitchFamily="1" charset="-122"/>
              </a:rPr>
              <a:t>年我国稀土资源消费高低两种情景预测</a:t>
            </a:r>
          </a:p>
        </p:txBody>
      </p:sp>
      <p:graphicFrame>
        <p:nvGraphicFramePr>
          <p:cNvPr id="8" name="表格 7"/>
          <p:cNvGraphicFramePr/>
          <p:nvPr>
            <p:custDataLst>
              <p:tags r:id="rId10"/>
            </p:custDataLst>
          </p:nvPr>
        </p:nvGraphicFramePr>
        <p:xfrm>
          <a:off x="6377940" y="3887470"/>
          <a:ext cx="5445760" cy="2032635"/>
        </p:xfrm>
        <a:graphic>
          <a:graphicData uri="http://schemas.openxmlformats.org/drawingml/2006/table">
            <a:tbl>
              <a:tblPr/>
              <a:tblGrid>
                <a:gridCol w="1361440">
                  <a:extLst>
                    <a:ext uri="{9D8B030D-6E8A-4147-A177-3AD203B41FA5}">
                      <a16:colId xmlns:a16="http://schemas.microsoft.com/office/drawing/2014/main" val="20000"/>
                    </a:ext>
                  </a:extLst>
                </a:gridCol>
                <a:gridCol w="1361440">
                  <a:extLst>
                    <a:ext uri="{9D8B030D-6E8A-4147-A177-3AD203B41FA5}">
                      <a16:colId xmlns:a16="http://schemas.microsoft.com/office/drawing/2014/main" val="20001"/>
                    </a:ext>
                  </a:extLst>
                </a:gridCol>
                <a:gridCol w="1361440">
                  <a:extLst>
                    <a:ext uri="{9D8B030D-6E8A-4147-A177-3AD203B41FA5}">
                      <a16:colId xmlns:a16="http://schemas.microsoft.com/office/drawing/2014/main" val="20002"/>
                    </a:ext>
                  </a:extLst>
                </a:gridCol>
                <a:gridCol w="1361440">
                  <a:extLst>
                    <a:ext uri="{9D8B030D-6E8A-4147-A177-3AD203B41FA5}">
                      <a16:colId xmlns:a16="http://schemas.microsoft.com/office/drawing/2014/main" val="20003"/>
                    </a:ext>
                  </a:extLst>
                </a:gridCol>
              </a:tblGrid>
              <a:tr h="184785">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年</a:t>
                      </a:r>
                      <a:r>
                        <a:rPr lang="zh-CN" altLang="en-US" sz="1100" b="1">
                          <a:latin typeface="宋体" panose="02010600030101010101" pitchFamily="2" charset="-122"/>
                          <a:ea typeface="宋体" panose="02010600030101010101" pitchFamily="2" charset="-122"/>
                        </a:rPr>
                        <a:t>  </a:t>
                      </a:r>
                      <a:r>
                        <a:rPr lang="zh-CN" sz="1100" b="1">
                          <a:latin typeface="宋体" panose="02010600030101010101" pitchFamily="2" charset="-122"/>
                          <a:ea typeface="宋体" panose="02010600030101010101" pitchFamily="2" charset="-122"/>
                        </a:rPr>
                        <a:t>份</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gridSpan="3">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预计消费量（</a:t>
                      </a:r>
                      <a:r>
                        <a:rPr lang="en-US" altLang="zh-CN" sz="1100" b="1">
                          <a:latin typeface="宋体" panose="02010600030101010101" pitchFamily="2" charset="-122"/>
                          <a:ea typeface="宋体" panose="02010600030101010101" pitchFamily="2" charset="-122"/>
                        </a:rPr>
                        <a:t>REO</a:t>
                      </a:r>
                      <a:r>
                        <a:rPr lang="zh-CN" altLang="en-US" sz="1100" b="1">
                          <a:latin typeface="宋体" panose="02010600030101010101" pitchFamily="2" charset="-122"/>
                          <a:ea typeface="宋体" panose="02010600030101010101" pitchFamily="2" charset="-122"/>
                        </a:rPr>
                        <a:t>万吨）</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xBody>
                    <a:bodyPr/>
                    <a:lstStyle/>
                    <a:p>
                      <a:endParaRPr lang="zh-CN"/>
                    </a:p>
                  </a:txBody>
                  <a:tcP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hMerge="1">
                  <a:txBody>
                    <a:bodyPr/>
                    <a:lstStyle/>
                    <a:p>
                      <a:endParaRPr lang="zh-CN"/>
                    </a:p>
                  </a:txBody>
                  <a:tcPr>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184785">
                <a:tc rowSpan="4">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2025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合</a:t>
                      </a:r>
                      <a:r>
                        <a:rPr lang="zh-CN" altLang="en-US" sz="1100" b="1">
                          <a:latin typeface="宋体" panose="02010600030101010101" pitchFamily="2" charset="-122"/>
                          <a:ea typeface="宋体" panose="02010600030101010101" pitchFamily="2" charset="-122"/>
                        </a:rPr>
                        <a:t>  </a:t>
                      </a:r>
                      <a:r>
                        <a:rPr lang="zh-CN" sz="1100" b="1">
                          <a:latin typeface="宋体" panose="02010600030101010101" pitchFamily="2" charset="-122"/>
                          <a:ea typeface="宋体" panose="02010600030101010101" pitchFamily="2" charset="-122"/>
                        </a:rPr>
                        <a:t>计</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低情景</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高情景</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18478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28</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28</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18478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轻稀土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26</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26</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18478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中重稀土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184785">
                <a:tc rowSpan="3">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2030</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合</a:t>
                      </a:r>
                      <a:r>
                        <a:rPr lang="zh-CN" altLang="en-US" sz="1100" b="1">
                          <a:latin typeface="宋体" panose="02010600030101010101" pitchFamily="2" charset="-122"/>
                          <a:ea typeface="宋体" panose="02010600030101010101" pitchFamily="2" charset="-122"/>
                        </a:rPr>
                        <a:t>  </a:t>
                      </a:r>
                      <a:r>
                        <a:rPr lang="zh-CN" sz="1100" b="1">
                          <a:latin typeface="宋体" panose="02010600030101010101" pitchFamily="2" charset="-122"/>
                          <a:ea typeface="宋体" panose="02010600030101010101" pitchFamily="2" charset="-122"/>
                        </a:rPr>
                        <a:t>计</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48</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53</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18478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轻稀土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45.5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50</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18478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中重稀土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3</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r h="184785">
                <a:tc rowSpan="3">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2035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合</a:t>
                      </a:r>
                      <a:r>
                        <a:rPr lang="zh-CN" altLang="en-US" sz="1100" b="1">
                          <a:latin typeface="宋体" panose="02010600030101010101" pitchFamily="2" charset="-122"/>
                          <a:ea typeface="宋体" panose="02010600030101010101" pitchFamily="2" charset="-122"/>
                        </a:rPr>
                        <a:t>  </a:t>
                      </a:r>
                      <a:r>
                        <a:rPr lang="zh-CN" sz="1100" b="1">
                          <a:latin typeface="宋体" panose="02010600030101010101" pitchFamily="2" charset="-122"/>
                          <a:ea typeface="宋体" panose="02010600030101010101" pitchFamily="2" charset="-122"/>
                        </a:rPr>
                        <a:t>计</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60</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65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8"/>
                  </a:ext>
                </a:extLst>
              </a:tr>
              <a:tr h="18478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轻稀土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55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59</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9"/>
                  </a:ext>
                </a:extLst>
              </a:tr>
              <a:tr h="18478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中重稀土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6</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10"/>
                  </a:ext>
                </a:extLst>
              </a:tr>
            </a:tbl>
          </a:graphicData>
        </a:graphic>
      </p:graphicFrame>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1" name="圆角矩形 30"/>
          <p:cNvSpPr/>
          <p:nvPr>
            <p:custDataLst>
              <p:tags r:id="rId4"/>
            </p:custDataLst>
          </p:nvPr>
        </p:nvSpPr>
        <p:spPr>
          <a:xfrm>
            <a:off x="587368" y="1538903"/>
            <a:ext cx="5486407" cy="1438056"/>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36" name="圆角矩形 35"/>
          <p:cNvSpPr/>
          <p:nvPr>
            <p:custDataLst>
              <p:tags r:id="rId5"/>
            </p:custDataLst>
          </p:nvPr>
        </p:nvSpPr>
        <p:spPr>
          <a:xfrm>
            <a:off x="471169" y="1882842"/>
            <a:ext cx="1703044" cy="587257"/>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en-US" altLang="en-US" sz="2000" b="1">
                <a:solidFill>
                  <a:schemeClr val="lt1"/>
                </a:solidFill>
                <a:latin typeface="+mn-ea"/>
                <a:cs typeface="+mn-ea"/>
                <a:sym typeface="+mn-ea"/>
              </a:rPr>
              <a:t>2024</a:t>
            </a:r>
            <a:r>
              <a:rPr lang="zh-CN" altLang="en-US" sz="2000" b="1">
                <a:solidFill>
                  <a:schemeClr val="lt1"/>
                </a:solidFill>
                <a:latin typeface="+mn-ea"/>
                <a:cs typeface="+mn-ea"/>
                <a:sym typeface="+mn-ea"/>
              </a:rPr>
              <a:t>年稀土开采指标</a:t>
            </a:r>
          </a:p>
        </p:txBody>
      </p:sp>
      <p:sp>
        <p:nvSpPr>
          <p:cNvPr id="5" name="矩形 4"/>
          <p:cNvSpPr/>
          <p:nvPr>
            <p:custDataLst>
              <p:tags r:id="rId6"/>
            </p:custDataLst>
          </p:nvPr>
        </p:nvSpPr>
        <p:spPr>
          <a:xfrm>
            <a:off x="2387906" y="1538593"/>
            <a:ext cx="3686090" cy="1165132"/>
          </a:xfrm>
          <a:prstGeom prst="rect">
            <a:avLst/>
          </a:prstGeom>
          <a:noFill/>
        </p:spPr>
        <p:txBody>
          <a:bodyPr wrap="square" lIns="0" tIns="0" rIns="0" bIns="0" rtlCol="0" anchor="ctr" anchorCtr="0">
            <a:noAutofit/>
          </a:bodyPr>
          <a:lstStyle/>
          <a:p>
            <a:pPr algn="just" fontAlgn="b">
              <a:lnSpc>
                <a:spcPct val="150000"/>
              </a:lnSpc>
              <a:spcBef>
                <a:spcPct val="0"/>
              </a:spcBef>
              <a:spcAft>
                <a:spcPct val="0"/>
              </a:spcAft>
            </a:pPr>
            <a:r>
              <a:rPr lang="en-US" altLang="en-US" sz="1700">
                <a:solidFill>
                  <a:schemeClr val="tx1">
                    <a:lumMod val="85000"/>
                    <a:lumOff val="15000"/>
                  </a:schemeClr>
                </a:solidFill>
                <a:latin typeface="+mn-ea"/>
                <a:cs typeface="+mn-ea"/>
              </a:rPr>
              <a:t>2024</a:t>
            </a:r>
            <a:r>
              <a:rPr lang="zh-CN" altLang="en-US" sz="1700">
                <a:solidFill>
                  <a:schemeClr val="tx1">
                    <a:lumMod val="85000"/>
                    <a:lumOff val="15000"/>
                  </a:schemeClr>
                </a:solidFill>
                <a:latin typeface="+mn-ea"/>
                <a:cs typeface="+mn-ea"/>
              </a:rPr>
              <a:t>年前两批稀土开采、冶炼分离总量控制指标分别为</a:t>
            </a:r>
            <a:r>
              <a:rPr lang="en-US" altLang="zh-CN" sz="1700">
                <a:solidFill>
                  <a:schemeClr val="tx1">
                    <a:lumMod val="85000"/>
                    <a:lumOff val="15000"/>
                  </a:schemeClr>
                </a:solidFill>
                <a:latin typeface="+mn-ea"/>
                <a:cs typeface="+mn-ea"/>
              </a:rPr>
              <a:t>27</a:t>
            </a:r>
            <a:r>
              <a:rPr lang="zh-CN" altLang="en-US" sz="1700">
                <a:solidFill>
                  <a:schemeClr val="tx1">
                    <a:lumMod val="85000"/>
                    <a:lumOff val="15000"/>
                  </a:schemeClr>
                </a:solidFill>
                <a:latin typeface="+mn-ea"/>
                <a:cs typeface="+mn-ea"/>
              </a:rPr>
              <a:t>万、</a:t>
            </a:r>
            <a:r>
              <a:rPr lang="en-US" altLang="zh-CN" sz="1700">
                <a:solidFill>
                  <a:schemeClr val="tx1">
                    <a:lumMod val="85000"/>
                    <a:lumOff val="15000"/>
                  </a:schemeClr>
                </a:solidFill>
                <a:latin typeface="+mn-ea"/>
                <a:cs typeface="+mn-ea"/>
              </a:rPr>
              <a:t>25.4</a:t>
            </a:r>
            <a:r>
              <a:rPr lang="zh-CN" altLang="en-US" sz="1700">
                <a:solidFill>
                  <a:schemeClr val="tx1">
                    <a:lumMod val="85000"/>
                    <a:lumOff val="15000"/>
                  </a:schemeClr>
                </a:solidFill>
                <a:latin typeface="+mn-ea"/>
                <a:cs typeface="+mn-ea"/>
              </a:rPr>
              <a:t>万吨。</a:t>
            </a:r>
          </a:p>
        </p:txBody>
      </p:sp>
      <p:sp>
        <p:nvSpPr>
          <p:cNvPr id="66" name="圆角矩形 65"/>
          <p:cNvSpPr/>
          <p:nvPr>
            <p:custDataLst>
              <p:tags r:id="rId7"/>
            </p:custDataLst>
          </p:nvPr>
        </p:nvSpPr>
        <p:spPr>
          <a:xfrm>
            <a:off x="671823" y="3678353"/>
            <a:ext cx="5486407" cy="1438056"/>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4" name="圆角矩形 35"/>
          <p:cNvSpPr/>
          <p:nvPr>
            <p:custDataLst>
              <p:tags r:id="rId8"/>
            </p:custDataLst>
          </p:nvPr>
        </p:nvSpPr>
        <p:spPr>
          <a:xfrm>
            <a:off x="374015" y="3677285"/>
            <a:ext cx="1703070" cy="1013460"/>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en-US" altLang="en-US" sz="2000" b="1">
                <a:solidFill>
                  <a:schemeClr val="lt1"/>
                </a:solidFill>
                <a:latin typeface="+mn-ea"/>
                <a:cs typeface="+mn-ea"/>
                <a:sym typeface="+mn-ea"/>
              </a:rPr>
              <a:t>"</a:t>
            </a:r>
            <a:r>
              <a:rPr lang="zh-CN" altLang="en-US" sz="2000" b="1">
                <a:solidFill>
                  <a:schemeClr val="lt1"/>
                </a:solidFill>
                <a:latin typeface="+mn-ea"/>
                <a:cs typeface="+mn-ea"/>
                <a:sym typeface="+mn-ea"/>
              </a:rPr>
              <a:t>十五五</a:t>
            </a:r>
            <a:r>
              <a:rPr lang="en-US" altLang="zh-CN" sz="2000" b="1">
                <a:solidFill>
                  <a:schemeClr val="lt1"/>
                </a:solidFill>
                <a:latin typeface="+mn-ea"/>
                <a:cs typeface="+mn-ea"/>
                <a:sym typeface="+mn-ea"/>
              </a:rPr>
              <a:t>"</a:t>
            </a:r>
            <a:r>
              <a:rPr lang="zh-CN" altLang="en-US" sz="2000" b="1">
                <a:solidFill>
                  <a:schemeClr val="lt1"/>
                </a:solidFill>
                <a:latin typeface="+mn-ea"/>
                <a:cs typeface="+mn-ea"/>
                <a:sym typeface="+mn-ea"/>
              </a:rPr>
              <a:t>稀土开采控制指标预测</a:t>
            </a:r>
          </a:p>
        </p:txBody>
      </p:sp>
      <p:sp>
        <p:nvSpPr>
          <p:cNvPr id="6" name="矩形 5"/>
          <p:cNvSpPr/>
          <p:nvPr>
            <p:custDataLst>
              <p:tags r:id="rId9"/>
            </p:custDataLst>
          </p:nvPr>
        </p:nvSpPr>
        <p:spPr>
          <a:xfrm>
            <a:off x="2271701" y="3678043"/>
            <a:ext cx="3686090" cy="1165132"/>
          </a:xfrm>
          <a:prstGeom prst="rect">
            <a:avLst/>
          </a:prstGeom>
          <a:noFill/>
        </p:spPr>
        <p:txBody>
          <a:bodyPr wrap="square" lIns="0" tIns="0" rIns="0" bIns="0" rtlCol="0" anchor="ctr" anchorCtr="0">
            <a:noAutofit/>
          </a:bodyPr>
          <a:lstStyle/>
          <a:p>
            <a:pPr algn="just" fontAlgn="b">
              <a:lnSpc>
                <a:spcPct val="150000"/>
              </a:lnSpc>
              <a:spcBef>
                <a:spcPct val="0"/>
              </a:spcBef>
              <a:spcAft>
                <a:spcPct val="0"/>
              </a:spcAft>
            </a:pPr>
            <a:r>
              <a:rPr lang="en-US" altLang="en-US" sz="1700">
                <a:solidFill>
                  <a:schemeClr val="tx1">
                    <a:lumMod val="85000"/>
                    <a:lumOff val="15000"/>
                  </a:schemeClr>
                </a:solidFill>
                <a:latin typeface="+mn-ea"/>
                <a:cs typeface="+mn-ea"/>
              </a:rPr>
              <a:t>2030</a:t>
            </a:r>
            <a:r>
              <a:rPr lang="zh-CN" altLang="en-US" sz="1700">
                <a:solidFill>
                  <a:schemeClr val="tx1">
                    <a:lumMod val="85000"/>
                    <a:lumOff val="15000"/>
                  </a:schemeClr>
                </a:solidFill>
                <a:latin typeface="+mn-ea"/>
                <a:cs typeface="+mn-ea"/>
              </a:rPr>
              <a:t>年和</a:t>
            </a:r>
            <a:r>
              <a:rPr lang="en-US" altLang="zh-CN" sz="1700">
                <a:solidFill>
                  <a:schemeClr val="tx1">
                    <a:lumMod val="85000"/>
                    <a:lumOff val="15000"/>
                  </a:schemeClr>
                </a:solidFill>
                <a:latin typeface="+mn-ea"/>
                <a:cs typeface="+mn-ea"/>
              </a:rPr>
              <a:t>2035</a:t>
            </a:r>
            <a:r>
              <a:rPr lang="zh-CN" altLang="en-US" sz="1700">
                <a:solidFill>
                  <a:schemeClr val="tx1">
                    <a:lumMod val="85000"/>
                    <a:lumOff val="15000"/>
                  </a:schemeClr>
                </a:solidFill>
                <a:latin typeface="+mn-ea"/>
                <a:cs typeface="+mn-ea"/>
              </a:rPr>
              <a:t>年，我国稀土再生产量将分别达到</a:t>
            </a:r>
            <a:r>
              <a:rPr lang="en-US" altLang="zh-CN" sz="1700">
                <a:solidFill>
                  <a:schemeClr val="tx1">
                    <a:lumMod val="85000"/>
                    <a:lumOff val="15000"/>
                  </a:schemeClr>
                </a:solidFill>
                <a:latin typeface="+mn-ea"/>
                <a:cs typeface="+mn-ea"/>
              </a:rPr>
              <a:t>10</a:t>
            </a:r>
            <a:r>
              <a:rPr lang="zh-CN" altLang="en-US" sz="1700">
                <a:solidFill>
                  <a:schemeClr val="tx1">
                    <a:lumMod val="85000"/>
                    <a:lumOff val="15000"/>
                  </a:schemeClr>
                </a:solidFill>
                <a:latin typeface="+mn-ea"/>
                <a:cs typeface="+mn-ea"/>
              </a:rPr>
              <a:t>万吨和</a:t>
            </a:r>
            <a:r>
              <a:rPr lang="en-US" altLang="zh-CN" sz="1700">
                <a:solidFill>
                  <a:schemeClr val="tx1">
                    <a:lumMod val="85000"/>
                    <a:lumOff val="15000"/>
                  </a:schemeClr>
                </a:solidFill>
                <a:latin typeface="+mn-ea"/>
                <a:cs typeface="+mn-ea"/>
              </a:rPr>
              <a:t>25</a:t>
            </a:r>
            <a:r>
              <a:rPr lang="zh-CN" altLang="en-US" sz="1700">
                <a:solidFill>
                  <a:schemeClr val="tx1">
                    <a:lumMod val="85000"/>
                    <a:lumOff val="15000"/>
                  </a:schemeClr>
                </a:solidFill>
                <a:latin typeface="+mn-ea"/>
                <a:cs typeface="+mn-ea"/>
              </a:rPr>
              <a:t>万吨，助力稀土产业可持续发展。</a:t>
            </a:r>
          </a:p>
        </p:txBody>
      </p:sp>
      <p:sp>
        <p:nvSpPr>
          <p:cNvPr id="2" name="文本框 1"/>
          <p:cNvSpPr txBox="1"/>
          <p:nvPr/>
        </p:nvSpPr>
        <p:spPr>
          <a:xfrm>
            <a:off x="3290570" y="572770"/>
            <a:ext cx="6096000" cy="460375"/>
          </a:xfrm>
          <a:prstGeom prst="rect">
            <a:avLst/>
          </a:prstGeom>
          <a:noFill/>
        </p:spPr>
        <p:txBody>
          <a:bodyPr wrap="square" rtlCol="0" anchor="t">
            <a:spAutoFit/>
          </a:bodyPr>
          <a:lstStyle/>
          <a:p>
            <a:pPr algn="ctr">
              <a:buClrTx/>
              <a:buSzTx/>
              <a:buFontTx/>
            </a:pP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十五五</a:t>
            </a:r>
            <a:r>
              <a:rPr lang="en-US" altLang="zh-CN"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开采总量指标</a:t>
            </a:r>
            <a:endParaRPr lang="zh-CN" altLang="en-US" sz="2400" b="1" dirty="0">
              <a:solidFill>
                <a:schemeClr val="tx1"/>
              </a:solidFill>
              <a:latin typeface="微软雅黑" panose="020B0503020204020204" charset="-122"/>
              <a:ea typeface="微软雅黑" panose="020B0503020204020204" charset="-122"/>
              <a:cs typeface="+mn-cs"/>
            </a:endParaRPr>
          </a:p>
        </p:txBody>
      </p:sp>
      <p:sp>
        <p:nvSpPr>
          <p:cNvPr id="3" name="文本框 2"/>
          <p:cNvSpPr txBox="1"/>
          <p:nvPr/>
        </p:nvSpPr>
        <p:spPr>
          <a:xfrm>
            <a:off x="7045325" y="1256665"/>
            <a:ext cx="4216400" cy="626110"/>
          </a:xfrm>
          <a:prstGeom prst="rect">
            <a:avLst/>
          </a:prstGeom>
        </p:spPr>
        <p:txBody>
          <a:bodyPr>
            <a:noAutofit/>
          </a:bodyPr>
          <a:lstStyle/>
          <a:p>
            <a:pPr marL="0" indent="304800" algn="ctr" defTabSz="266700">
              <a:spcBef>
                <a:spcPct val="0"/>
              </a:spcBef>
              <a:spcAft>
                <a:spcPct val="0"/>
              </a:spcAft>
            </a:pPr>
            <a:r>
              <a:rPr lang="en-US" altLang="zh-CN" sz="1600">
                <a:latin typeface="黑体" panose="02010609060101010101" pitchFamily="1" charset="-122"/>
                <a:ea typeface="黑体" panose="02010609060101010101" pitchFamily="1" charset="-122"/>
              </a:rPr>
              <a:t> 2024</a:t>
            </a:r>
            <a:r>
              <a:rPr lang="zh-CN" altLang="en-US" sz="1600">
                <a:latin typeface="黑体" panose="02010609060101010101" pitchFamily="1" charset="-122"/>
                <a:ea typeface="黑体" panose="02010609060101010101" pitchFamily="1" charset="-122"/>
              </a:rPr>
              <a:t>年我国稀土资源总量控制指标</a:t>
            </a:r>
          </a:p>
        </p:txBody>
      </p:sp>
      <p:graphicFrame>
        <p:nvGraphicFramePr>
          <p:cNvPr id="7" name="表格 6"/>
          <p:cNvGraphicFramePr/>
          <p:nvPr>
            <p:custDataLst>
              <p:tags r:id="rId10"/>
            </p:custDataLst>
          </p:nvPr>
        </p:nvGraphicFramePr>
        <p:xfrm>
          <a:off x="6692900" y="1882775"/>
          <a:ext cx="5148580" cy="1991360"/>
        </p:xfrm>
        <a:graphic>
          <a:graphicData uri="http://schemas.openxmlformats.org/drawingml/2006/table">
            <a:tbl>
              <a:tblPr/>
              <a:tblGrid>
                <a:gridCol w="421005">
                  <a:extLst>
                    <a:ext uri="{9D8B030D-6E8A-4147-A177-3AD203B41FA5}">
                      <a16:colId xmlns:a16="http://schemas.microsoft.com/office/drawing/2014/main" val="20000"/>
                    </a:ext>
                  </a:extLst>
                </a:gridCol>
                <a:gridCol w="869315">
                  <a:extLst>
                    <a:ext uri="{9D8B030D-6E8A-4147-A177-3AD203B41FA5}">
                      <a16:colId xmlns:a16="http://schemas.microsoft.com/office/drawing/2014/main" val="20001"/>
                    </a:ext>
                  </a:extLst>
                </a:gridCol>
                <a:gridCol w="910590">
                  <a:extLst>
                    <a:ext uri="{9D8B030D-6E8A-4147-A177-3AD203B41FA5}">
                      <a16:colId xmlns:a16="http://schemas.microsoft.com/office/drawing/2014/main" val="20002"/>
                    </a:ext>
                  </a:extLst>
                </a:gridCol>
                <a:gridCol w="1017905">
                  <a:extLst>
                    <a:ext uri="{9D8B030D-6E8A-4147-A177-3AD203B41FA5}">
                      <a16:colId xmlns:a16="http://schemas.microsoft.com/office/drawing/2014/main" val="20003"/>
                    </a:ext>
                  </a:extLst>
                </a:gridCol>
                <a:gridCol w="931545">
                  <a:extLst>
                    <a:ext uri="{9D8B030D-6E8A-4147-A177-3AD203B41FA5}">
                      <a16:colId xmlns:a16="http://schemas.microsoft.com/office/drawing/2014/main" val="20004"/>
                    </a:ext>
                  </a:extLst>
                </a:gridCol>
                <a:gridCol w="998220">
                  <a:extLst>
                    <a:ext uri="{9D8B030D-6E8A-4147-A177-3AD203B41FA5}">
                      <a16:colId xmlns:a16="http://schemas.microsoft.com/office/drawing/2014/main" val="20005"/>
                    </a:ext>
                  </a:extLst>
                </a:gridCol>
              </a:tblGrid>
              <a:tr h="398145">
                <a:tc>
                  <a:txBody>
                    <a:bodyPr/>
                    <a:lstStyle/>
                    <a:p>
                      <a:pPr marL="0" indent="0" algn="ctr">
                        <a:lnSpc>
                          <a:spcPts val="1500"/>
                        </a:lnSpc>
                        <a:spcBef>
                          <a:spcPct val="0"/>
                        </a:spcBef>
                        <a:spcAft>
                          <a:spcPct val="0"/>
                        </a:spcAft>
                      </a:pPr>
                      <a:r>
                        <a:rPr lang="zh-CN" sz="1100">
                          <a:latin typeface="黑体" panose="02010609060101010101" pitchFamily="1" charset="-122"/>
                          <a:ea typeface="宋体" panose="02010600030101010101" pitchFamily="2" charset="-122"/>
                        </a:rPr>
                        <a:t>序号</a:t>
                      </a:r>
                    </a:p>
                  </a:txBody>
                  <a:tcPr marL="68580" marR="68580" marT="0" marB="0" anchor="ctr">
                    <a:lnL w="1270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zh-CN" sz="1100">
                          <a:latin typeface="黑体" panose="02010609060101010101" pitchFamily="1" charset="-122"/>
                          <a:ea typeface="宋体" panose="02010600030101010101" pitchFamily="2" charset="-122"/>
                        </a:rPr>
                        <a:t>稀土集团</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gridSpan="4">
                  <a:txBody>
                    <a:bodyPr/>
                    <a:lstStyle/>
                    <a:p>
                      <a:pPr marL="0" indent="0" algn="ctr">
                        <a:lnSpc>
                          <a:spcPts val="1500"/>
                        </a:lnSpc>
                        <a:spcBef>
                          <a:spcPct val="0"/>
                        </a:spcBef>
                        <a:spcAft>
                          <a:spcPct val="0"/>
                        </a:spcAft>
                      </a:pPr>
                      <a:r>
                        <a:rPr lang="zh-CN" sz="1100">
                          <a:latin typeface="黑体" panose="02010609060101010101" pitchFamily="1" charset="-122"/>
                          <a:ea typeface="宋体" panose="02010600030101010101" pitchFamily="2" charset="-122"/>
                        </a:rPr>
                        <a:t>矿产品（折</a:t>
                      </a:r>
                      <a:r>
                        <a:rPr lang="en-US" altLang="zh-CN" sz="1100">
                          <a:latin typeface="黑体" panose="02010609060101010101" pitchFamily="1" charset="-122"/>
                          <a:ea typeface="宋体" panose="02010600030101010101" pitchFamily="2" charset="-122"/>
                        </a:rPr>
                        <a:t>REO,</a:t>
                      </a:r>
                      <a:r>
                        <a:rPr lang="zh-CN" altLang="en-US" sz="1100">
                          <a:latin typeface="黑体" panose="02010609060101010101" pitchFamily="1" charset="-122"/>
                          <a:ea typeface="宋体" panose="02010600030101010101" pitchFamily="2" charset="-122"/>
                        </a:rPr>
                        <a:t>吨</a:t>
                      </a:r>
                      <a:r>
                        <a:rPr lang="zh-CN" sz="1100">
                          <a:latin typeface="黑体" panose="02010609060101010101" pitchFamily="1" charset="-122"/>
                          <a:ea typeface="宋体" panose="02010600030101010101" pitchFamily="2" charset="-122"/>
                        </a:rPr>
                        <a:t>）</a:t>
                      </a: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xBody>
                    <a:bodyPr/>
                    <a:lstStyle/>
                    <a:p>
                      <a:endParaRPr lang="zh-CN"/>
                    </a:p>
                  </a:txBody>
                  <a:tcP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hMerge="1">
                  <a:txBody>
                    <a:bodyPr/>
                    <a:lstStyle/>
                    <a:p>
                      <a:endParaRPr lang="zh-CN"/>
                    </a:p>
                  </a:txBody>
                  <a:tcP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hMerge="1">
                  <a:txBody>
                    <a:bodyPr/>
                    <a:lstStyle/>
                    <a:p>
                      <a:endParaRPr lang="zh-CN"/>
                    </a:p>
                  </a:txBody>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597535">
                <a:tc rowSpan="3">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1</a:t>
                      </a:r>
                    </a:p>
                  </a:txBody>
                  <a:tcPr marL="68580" marR="68580" marT="0" marB="0" anchor="ctr">
                    <a:lnL w="1270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3">
                  <a:txBody>
                    <a:bodyPr/>
                    <a:lstStyle/>
                    <a:p>
                      <a:pPr marL="0" indent="0" algn="ctr">
                        <a:lnSpc>
                          <a:spcPts val="1500"/>
                        </a:lnSpc>
                        <a:spcBef>
                          <a:spcPct val="0"/>
                        </a:spcBef>
                        <a:spcAft>
                          <a:spcPct val="0"/>
                        </a:spcAft>
                      </a:pPr>
                      <a:r>
                        <a:rPr lang="zh-CN" sz="1100">
                          <a:latin typeface="宋体" panose="02010600030101010101" pitchFamily="2" charset="-122"/>
                          <a:ea typeface="宋体" panose="02010600030101010101" pitchFamily="2" charset="-122"/>
                        </a:rPr>
                        <a:t>我国稀土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zh-CN" sz="1100">
                          <a:latin typeface="宋体" panose="02010600030101010101" pitchFamily="2" charset="-122"/>
                          <a:ea typeface="宋体" panose="02010600030101010101" pitchFamily="2" charset="-122"/>
                        </a:rPr>
                        <a:t>岩矿型稀土（轻）</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zh-CN" sz="1100">
                          <a:latin typeface="宋体" panose="02010600030101010101" pitchFamily="2" charset="-122"/>
                          <a:ea typeface="宋体" panose="02010600030101010101" pitchFamily="2" charset="-122"/>
                        </a:rPr>
                        <a:t>离子型稀土（以中重为主）</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zh-CN" sz="1100">
                          <a:latin typeface="宋体" panose="02010600030101010101" pitchFamily="2" charset="-122"/>
                          <a:ea typeface="宋体" panose="02010600030101010101" pitchFamily="2" charset="-122"/>
                        </a:rPr>
                        <a:t>岩矿型稀土（轻）</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zh-CN" sz="1100">
                          <a:latin typeface="宋体" panose="02010600030101010101" pitchFamily="2" charset="-122"/>
                          <a:ea typeface="宋体" panose="02010600030101010101" pitchFamily="2" charset="-122"/>
                        </a:rPr>
                        <a:t>离子型稀土（以中重为主）</a:t>
                      </a: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199390">
                <a:tc vMerge="1">
                  <a:txBody>
                    <a:bodyPr/>
                    <a:lstStyle/>
                    <a:p>
                      <a:endParaRPr lang="zh-CN"/>
                    </a:p>
                  </a:txBody>
                  <a:tcPr>
                    <a:lnL w="1270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gridSpan="2">
                  <a:txBody>
                    <a:bodyPr/>
                    <a:lstStyle/>
                    <a:p>
                      <a:pPr marL="0" indent="0" algn="ctr">
                        <a:lnSpc>
                          <a:spcPts val="1500"/>
                        </a:lnSpc>
                        <a:spcBef>
                          <a:spcPct val="0"/>
                        </a:spcBef>
                        <a:spcAft>
                          <a:spcPct val="0"/>
                        </a:spcAft>
                      </a:pPr>
                      <a:r>
                        <a:rPr lang="zh-CN" sz="1100">
                          <a:latin typeface="宋体" panose="02010600030101010101" pitchFamily="2" charset="-122"/>
                          <a:ea typeface="宋体" panose="02010600030101010101" pitchFamily="2" charset="-122"/>
                        </a:rPr>
                        <a:t>第一批</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xBody>
                    <a:bodyPr/>
                    <a:lstStyle/>
                    <a:p>
                      <a:endParaRPr lang="zh-CN"/>
                    </a:p>
                  </a:txBody>
                  <a:tcPr>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gridSpan="2">
                  <a:txBody>
                    <a:bodyPr/>
                    <a:lstStyle/>
                    <a:p>
                      <a:pPr marL="0" indent="0" algn="ctr">
                        <a:lnSpc>
                          <a:spcPts val="1500"/>
                        </a:lnSpc>
                        <a:spcBef>
                          <a:spcPct val="0"/>
                        </a:spcBef>
                        <a:spcAft>
                          <a:spcPct val="0"/>
                        </a:spcAft>
                      </a:pPr>
                      <a:r>
                        <a:rPr lang="zh-CN" sz="1100">
                          <a:latin typeface="宋体" panose="02010600030101010101" pitchFamily="2" charset="-122"/>
                          <a:ea typeface="宋体" panose="02010600030101010101" pitchFamily="2" charset="-122"/>
                        </a:rPr>
                        <a:t>第二批</a:t>
                      </a: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xBody>
                    <a:bodyPr/>
                    <a:lstStyle/>
                    <a:p>
                      <a:endParaRPr lang="zh-CN"/>
                    </a:p>
                  </a:txBody>
                  <a:tcPr>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extLst>
                  <a:ext uri="{0D108BD9-81ED-4DB2-BD59-A6C34878D82A}">
                    <a16:rowId xmlns:a16="http://schemas.microsoft.com/office/drawing/2014/main" val="10002"/>
                  </a:ext>
                </a:extLst>
              </a:tr>
              <a:tr h="198755">
                <a:tc vMerge="1">
                  <a:txBody>
                    <a:bodyPr/>
                    <a:lstStyle/>
                    <a:p>
                      <a:endParaRPr lang="zh-CN"/>
                    </a:p>
                  </a:txBody>
                  <a:tcPr>
                    <a:lnL w="1270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30280</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10140</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31920</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9010</a:t>
                      </a: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199390">
                <a:tc>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2</a:t>
                      </a:r>
                    </a:p>
                  </a:txBody>
                  <a:tcPr marL="68580" marR="68580" marT="0" marB="0" anchor="ctr">
                    <a:lnL w="1270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zh-CN" sz="1100">
                          <a:latin typeface="宋体" panose="02010600030101010101" pitchFamily="2" charset="-122"/>
                          <a:ea typeface="宋体" panose="02010600030101010101" pitchFamily="2" charset="-122"/>
                        </a:rPr>
                        <a:t>北方稀土</a:t>
                      </a:r>
                    </a:p>
                  </a:txBody>
                  <a:tcPr marL="68580" marR="68580" marT="0" marB="0" anchor="ctr">
                    <a:lnL w="3175"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94580</a:t>
                      </a:r>
                    </a:p>
                  </a:txBody>
                  <a:tcPr marL="68580" marR="68580" marT="0" marB="0" anchor="ctr">
                    <a:lnL w="635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 </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94070</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 </a:t>
                      </a: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198755">
                <a:tc gridSpan="2">
                  <a:txBody>
                    <a:bodyPr/>
                    <a:lstStyle/>
                    <a:p>
                      <a:pPr marL="0" indent="0" algn="ctr">
                        <a:lnSpc>
                          <a:spcPts val="1500"/>
                        </a:lnSpc>
                        <a:spcBef>
                          <a:spcPct val="0"/>
                        </a:spcBef>
                        <a:spcAft>
                          <a:spcPct val="0"/>
                        </a:spcAft>
                      </a:pPr>
                      <a:r>
                        <a:rPr lang="zh-CN" sz="1100">
                          <a:latin typeface="宋体" panose="02010600030101010101" pitchFamily="2" charset="-122"/>
                          <a:ea typeface="宋体" panose="02010600030101010101" pitchFamily="2" charset="-122"/>
                        </a:rPr>
                        <a:t>合</a:t>
                      </a:r>
                      <a:r>
                        <a:rPr lang="zh-CN" altLang="en-US" sz="1100">
                          <a:latin typeface="宋体" panose="02010600030101010101" pitchFamily="2" charset="-122"/>
                          <a:ea typeface="宋体" panose="02010600030101010101" pitchFamily="2" charset="-122"/>
                        </a:rPr>
                        <a:t>  </a:t>
                      </a:r>
                      <a:r>
                        <a:rPr lang="zh-CN" sz="1100">
                          <a:latin typeface="宋体" panose="02010600030101010101" pitchFamily="2" charset="-122"/>
                          <a:ea typeface="宋体" panose="02010600030101010101" pitchFamily="2" charset="-122"/>
                        </a:rPr>
                        <a:t>计</a:t>
                      </a:r>
                    </a:p>
                  </a:txBody>
                  <a:tcPr marL="68580" marR="68580" marT="0" marB="0" anchor="ctr">
                    <a:lnL w="1270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xBody>
                    <a:bodyPr/>
                    <a:lstStyle/>
                    <a:p>
                      <a:endParaRPr lang="zh-CN"/>
                    </a:p>
                  </a:txBody>
                  <a:tcPr>
                    <a:lnR w="635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gridSpan="2">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135000</a:t>
                      </a:r>
                    </a:p>
                  </a:txBody>
                  <a:tcPr marL="68580" marR="68580" marT="0" marB="0" anchor="ctr">
                    <a:lnL w="6350"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xBody>
                    <a:bodyPr/>
                    <a:lstStyle/>
                    <a:p>
                      <a:endParaRPr lang="zh-CN"/>
                    </a:p>
                  </a:txBody>
                  <a:tcPr>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gridSpan="2">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135000</a:t>
                      </a:r>
                    </a:p>
                  </a:txBody>
                  <a:tcPr marL="68580" marR="68580" marT="0" marB="0" anchor="ctr">
                    <a:lnL w="3175"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xBody>
                    <a:bodyPr/>
                    <a:lstStyle/>
                    <a:p>
                      <a:endParaRPr lang="zh-CN"/>
                    </a:p>
                  </a:txBody>
                  <a:tcPr>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extLst>
                  <a:ext uri="{0D108BD9-81ED-4DB2-BD59-A6C34878D82A}">
                    <a16:rowId xmlns:a16="http://schemas.microsoft.com/office/drawing/2014/main" val="10005"/>
                  </a:ext>
                </a:extLst>
              </a:tr>
              <a:tr h="199390">
                <a:tc gridSpan="2">
                  <a:txBody>
                    <a:bodyPr/>
                    <a:lstStyle/>
                    <a:p>
                      <a:pPr marL="0" indent="0" algn="ctr">
                        <a:lnSpc>
                          <a:spcPts val="1500"/>
                        </a:lnSpc>
                        <a:spcBef>
                          <a:spcPct val="0"/>
                        </a:spcBef>
                        <a:spcAft>
                          <a:spcPct val="0"/>
                        </a:spcAft>
                      </a:pPr>
                      <a:r>
                        <a:rPr lang="zh-CN" sz="1100">
                          <a:latin typeface="宋体" panose="02010600030101010101" pitchFamily="2" charset="-122"/>
                          <a:ea typeface="宋体" panose="02010600030101010101" pitchFamily="2" charset="-122"/>
                        </a:rPr>
                        <a:t>总</a:t>
                      </a:r>
                      <a:r>
                        <a:rPr lang="zh-CN" altLang="en-US" sz="1100">
                          <a:latin typeface="宋体" panose="02010600030101010101" pitchFamily="2" charset="-122"/>
                          <a:ea typeface="宋体" panose="02010600030101010101" pitchFamily="2" charset="-122"/>
                        </a:rPr>
                        <a:t>  </a:t>
                      </a:r>
                      <a:r>
                        <a:rPr lang="zh-CN" sz="1100">
                          <a:latin typeface="宋体" panose="02010600030101010101" pitchFamily="2" charset="-122"/>
                          <a:ea typeface="宋体" panose="02010600030101010101" pitchFamily="2" charset="-122"/>
                        </a:rPr>
                        <a:t>计</a:t>
                      </a:r>
                    </a:p>
                  </a:txBody>
                  <a:tcPr marL="68580" marR="68580" marT="0" marB="0" anchor="ctr">
                    <a:lnL w="1270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R w="635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gridSpan="4">
                  <a:txBody>
                    <a:bodyPr/>
                    <a:lstStyle/>
                    <a:p>
                      <a:pPr marL="0" indent="0" algn="ctr">
                        <a:lnSpc>
                          <a:spcPts val="1500"/>
                        </a:lnSpc>
                        <a:spcBef>
                          <a:spcPct val="0"/>
                        </a:spcBef>
                        <a:spcAft>
                          <a:spcPct val="0"/>
                        </a:spcAft>
                      </a:pPr>
                      <a:r>
                        <a:rPr lang="en-US" altLang="zh-CN" sz="1100">
                          <a:latin typeface="宋体" panose="02010600030101010101" pitchFamily="2" charset="-122"/>
                          <a:ea typeface="宋体" panose="02010600030101010101" pitchFamily="2" charset="-122"/>
                        </a:rPr>
                        <a:t>270000</a:t>
                      </a:r>
                    </a:p>
                  </a:txBody>
                  <a:tcPr marL="68580" marR="68580" marT="0" marB="0" anchor="ctr">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R w="12700"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文本框 8"/>
          <p:cNvSpPr txBox="1"/>
          <p:nvPr/>
        </p:nvSpPr>
        <p:spPr>
          <a:xfrm>
            <a:off x="5456555" y="4550410"/>
            <a:ext cx="2298065" cy="132080"/>
          </a:xfrm>
          <a:prstGeom prst="rect">
            <a:avLst/>
          </a:prstGeom>
        </p:spPr>
        <p:txBody>
          <a:bodyPr>
            <a:noAutofit/>
          </a:bodyPr>
          <a:lstStyle/>
          <a:p>
            <a:endParaRPr lang="en-US" altLang="zh-CN" sz="2100"/>
          </a:p>
          <a:p>
            <a:pPr marL="0" indent="356870" algn="just" defTabSz="266700">
              <a:lnSpc>
                <a:spcPts val="2600"/>
              </a:lnSpc>
              <a:spcBef>
                <a:spcPts val="1600"/>
              </a:spcBef>
              <a:spcAft>
                <a:spcPct val="0"/>
              </a:spcAft>
            </a:pPr>
            <a:r>
              <a:rPr lang="en-US" altLang="zh-CN" sz="1600" b="1">
                <a:latin typeface="仿宋_GB2312"/>
                <a:ea typeface="仿宋_GB2312"/>
              </a:rPr>
              <a:t> </a:t>
            </a:r>
          </a:p>
        </p:txBody>
      </p:sp>
      <p:sp>
        <p:nvSpPr>
          <p:cNvPr id="10" name="文本框 9"/>
          <p:cNvSpPr txBox="1"/>
          <p:nvPr/>
        </p:nvSpPr>
        <p:spPr>
          <a:xfrm rot="10800000" flipV="1">
            <a:off x="6909435" y="4043045"/>
            <a:ext cx="5177155" cy="707390"/>
          </a:xfrm>
          <a:prstGeom prst="rect">
            <a:avLst/>
          </a:prstGeom>
        </p:spPr>
        <p:txBody>
          <a:bodyPr>
            <a:noAutofit/>
          </a:bodyPr>
          <a:lstStyle/>
          <a:p>
            <a:pPr marL="0" indent="304800" algn="ctr" defTabSz="266700">
              <a:buClrTx/>
              <a:buSzTx/>
              <a:buFontTx/>
            </a:pPr>
            <a:r>
              <a:rPr lang="zh-CN" altLang="en-US" sz="1600">
                <a:latin typeface="黑体" panose="02010609060101010101" pitchFamily="1" charset="-122"/>
                <a:ea typeface="黑体" panose="02010609060101010101" pitchFamily="1" charset="-122"/>
              </a:rPr>
              <a:t>2030、2035年我国稀土资源生产控制指标预测</a:t>
            </a:r>
          </a:p>
        </p:txBody>
      </p:sp>
      <p:graphicFrame>
        <p:nvGraphicFramePr>
          <p:cNvPr id="11" name="表格 10"/>
          <p:cNvGraphicFramePr/>
          <p:nvPr>
            <p:custDataLst>
              <p:tags r:id="rId11"/>
            </p:custDataLst>
          </p:nvPr>
        </p:nvGraphicFramePr>
        <p:xfrm>
          <a:off x="6692900" y="4443730"/>
          <a:ext cx="5148580" cy="1864995"/>
        </p:xfrm>
        <a:graphic>
          <a:graphicData uri="http://schemas.openxmlformats.org/drawingml/2006/table">
            <a:tbl>
              <a:tblPr/>
              <a:tblGrid>
                <a:gridCol w="1286510">
                  <a:extLst>
                    <a:ext uri="{9D8B030D-6E8A-4147-A177-3AD203B41FA5}">
                      <a16:colId xmlns:a16="http://schemas.microsoft.com/office/drawing/2014/main" val="20000"/>
                    </a:ext>
                  </a:extLst>
                </a:gridCol>
                <a:gridCol w="1287145">
                  <a:extLst>
                    <a:ext uri="{9D8B030D-6E8A-4147-A177-3AD203B41FA5}">
                      <a16:colId xmlns:a16="http://schemas.microsoft.com/office/drawing/2014/main" val="20001"/>
                    </a:ext>
                  </a:extLst>
                </a:gridCol>
                <a:gridCol w="1286510">
                  <a:extLst>
                    <a:ext uri="{9D8B030D-6E8A-4147-A177-3AD203B41FA5}">
                      <a16:colId xmlns:a16="http://schemas.microsoft.com/office/drawing/2014/main" val="20002"/>
                    </a:ext>
                  </a:extLst>
                </a:gridCol>
                <a:gridCol w="1288415">
                  <a:extLst>
                    <a:ext uri="{9D8B030D-6E8A-4147-A177-3AD203B41FA5}">
                      <a16:colId xmlns:a16="http://schemas.microsoft.com/office/drawing/2014/main" val="20003"/>
                    </a:ext>
                  </a:extLst>
                </a:gridCol>
              </a:tblGrid>
              <a:tr h="169545">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年</a:t>
                      </a:r>
                      <a:r>
                        <a:rPr lang="zh-CN" altLang="en-US" sz="1100" b="1">
                          <a:latin typeface="宋体" panose="02010600030101010101" pitchFamily="2" charset="-122"/>
                          <a:ea typeface="宋体" panose="02010600030101010101" pitchFamily="2" charset="-122"/>
                        </a:rPr>
                        <a:t>  </a:t>
                      </a:r>
                      <a:r>
                        <a:rPr lang="zh-CN" sz="1100" b="1">
                          <a:latin typeface="宋体" panose="02010600030101010101" pitchFamily="2" charset="-122"/>
                          <a:ea typeface="宋体" panose="02010600030101010101" pitchFamily="2" charset="-122"/>
                        </a:rPr>
                        <a:t>份</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gridSpan="3">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预计生产量（</a:t>
                      </a:r>
                      <a:r>
                        <a:rPr lang="en-US" altLang="zh-CN" sz="1100" b="1">
                          <a:latin typeface="宋体" panose="02010600030101010101" pitchFamily="2" charset="-122"/>
                          <a:ea typeface="宋体" panose="02010600030101010101" pitchFamily="2" charset="-122"/>
                        </a:rPr>
                        <a:t>REO</a:t>
                      </a:r>
                      <a:r>
                        <a:rPr lang="zh-CN" altLang="en-US" sz="1100" b="1">
                          <a:latin typeface="宋体" panose="02010600030101010101" pitchFamily="2" charset="-122"/>
                          <a:ea typeface="宋体" panose="02010600030101010101" pitchFamily="2" charset="-122"/>
                        </a:rPr>
                        <a:t>万吨）</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hMerge="1">
                  <a:txBody>
                    <a:bodyPr/>
                    <a:lstStyle/>
                    <a:p>
                      <a:endParaRPr lang="zh-CN"/>
                    </a:p>
                  </a:txBody>
                  <a:tcP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tc hMerge="1">
                  <a:txBody>
                    <a:bodyPr/>
                    <a:lstStyle/>
                    <a:p>
                      <a:endParaRPr lang="zh-CN"/>
                    </a:p>
                  </a:txBody>
                  <a:tcPr>
                    <a:lnR w="3175"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169545">
                <a:tc rowSpan="4">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2025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rowSpan="2">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合</a:t>
                      </a:r>
                      <a:r>
                        <a:rPr lang="zh-CN" altLang="en-US" sz="1100" b="1">
                          <a:latin typeface="宋体" panose="02010600030101010101" pitchFamily="2" charset="-122"/>
                          <a:ea typeface="宋体" panose="02010600030101010101" pitchFamily="2" charset="-122"/>
                        </a:rPr>
                        <a:t>  </a:t>
                      </a:r>
                      <a:r>
                        <a:rPr lang="zh-CN" sz="1100" b="1">
                          <a:latin typeface="宋体" panose="02010600030101010101" pitchFamily="2" charset="-122"/>
                          <a:ea typeface="宋体" panose="02010600030101010101" pitchFamily="2" charset="-122"/>
                        </a:rPr>
                        <a:t>计</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低情景</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高情景</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16954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28</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28</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16954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轻稀土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26</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26</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16954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中重稀土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169545">
                <a:tc rowSpan="3">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2030</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合</a:t>
                      </a:r>
                      <a:r>
                        <a:rPr lang="zh-CN" altLang="en-US" sz="1100" b="1">
                          <a:latin typeface="宋体" panose="02010600030101010101" pitchFamily="2" charset="-122"/>
                          <a:ea typeface="宋体" panose="02010600030101010101" pitchFamily="2" charset="-122"/>
                        </a:rPr>
                        <a:t>  </a:t>
                      </a:r>
                      <a:r>
                        <a:rPr lang="zh-CN" sz="1100" b="1">
                          <a:latin typeface="宋体" panose="02010600030101010101" pitchFamily="2" charset="-122"/>
                          <a:ea typeface="宋体" panose="02010600030101010101" pitchFamily="2" charset="-122"/>
                        </a:rPr>
                        <a:t>计</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宋体" panose="02010600030101010101" pitchFamily="2" charset="-122"/>
                          <a:ea typeface="宋体" panose="02010600030101010101" pitchFamily="2" charset="-122"/>
                        </a:rPr>
                        <a:t>38</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宋体" panose="02010600030101010101" pitchFamily="2" charset="-122"/>
                          <a:ea typeface="宋体" panose="02010600030101010101" pitchFamily="2" charset="-122"/>
                        </a:rPr>
                        <a:t>43</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16954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轻稀土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35.5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40</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16954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中重稀土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3</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r h="169545">
                <a:tc rowSpan="3">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2035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合</a:t>
                      </a:r>
                      <a:r>
                        <a:rPr lang="zh-CN" altLang="en-US" sz="1100" b="1">
                          <a:latin typeface="宋体" panose="02010600030101010101" pitchFamily="2" charset="-122"/>
                          <a:ea typeface="宋体" panose="02010600030101010101" pitchFamily="2" charset="-122"/>
                        </a:rPr>
                        <a:t>  </a:t>
                      </a:r>
                      <a:r>
                        <a:rPr lang="zh-CN" sz="1100" b="1">
                          <a:latin typeface="宋体" panose="02010600030101010101" pitchFamily="2" charset="-122"/>
                          <a:ea typeface="宋体" panose="02010600030101010101" pitchFamily="2" charset="-122"/>
                        </a:rPr>
                        <a:t>计</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宋体" panose="02010600030101010101" pitchFamily="2" charset="-122"/>
                          <a:ea typeface="宋体" panose="02010600030101010101" pitchFamily="2" charset="-122"/>
                        </a:rPr>
                        <a:t>35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b="1">
                          <a:latin typeface="宋体" panose="02010600030101010101" pitchFamily="2" charset="-122"/>
                          <a:ea typeface="宋体" panose="02010600030101010101" pitchFamily="2" charset="-122"/>
                        </a:rPr>
                        <a:t>40</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8"/>
                  </a:ext>
                </a:extLst>
              </a:tr>
              <a:tr h="16954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轻稀土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32.5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36.5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3175" cap="flat" cmpd="sng">
                      <a:solidFill>
                        <a:srgbClr val="000008"/>
                      </a:solidFill>
                      <a:prstDash val="solid"/>
                      <a:headEnd type="none" w="med" len="med"/>
                      <a:tailEnd type="none" w="med" len="med"/>
                    </a:lnB>
                    <a:noFill/>
                  </a:tcPr>
                </a:tc>
                <a:extLst>
                  <a:ext uri="{0D108BD9-81ED-4DB2-BD59-A6C34878D82A}">
                    <a16:rowId xmlns:a16="http://schemas.microsoft.com/office/drawing/2014/main" val="10009"/>
                  </a:ext>
                </a:extLst>
              </a:tr>
              <a:tr h="169545">
                <a:tc vMerge="1">
                  <a:txBody>
                    <a:bodyPr/>
                    <a:lstStyle/>
                    <a:p>
                      <a:endParaRPr lang="zh-CN"/>
                    </a:p>
                  </a:txBody>
                  <a:tcP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B w="3175" cap="flat" cmpd="sng">
                      <a:solidFill>
                        <a:srgbClr val="000008"/>
                      </a:solidFill>
                      <a:prstDash val="solid"/>
                      <a:headEnd type="none" w="med" len="med"/>
                      <a:tailEnd type="none" w="med" len="med"/>
                    </a:lnB>
                  </a:tcPr>
                </a:tc>
                <a:tc>
                  <a:txBody>
                    <a:bodyPr/>
                    <a:lstStyle/>
                    <a:p>
                      <a:pPr marL="0" indent="0" algn="ctr">
                        <a:spcBef>
                          <a:spcPct val="0"/>
                        </a:spcBef>
                        <a:spcAft>
                          <a:spcPct val="0"/>
                        </a:spcAft>
                      </a:pPr>
                      <a:r>
                        <a:rPr lang="zh-CN" sz="1100">
                          <a:latin typeface="宋体" panose="02010600030101010101" pitchFamily="2" charset="-122"/>
                          <a:ea typeface="宋体" panose="02010600030101010101" pitchFamily="2" charset="-122"/>
                        </a:rPr>
                        <a:t>中重稀土</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2.5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100">
                          <a:latin typeface="宋体" panose="02010600030101010101" pitchFamily="2" charset="-122"/>
                          <a:ea typeface="宋体" panose="02010600030101010101" pitchFamily="2" charset="-122"/>
                        </a:rPr>
                        <a:t>3.5</a:t>
                      </a:r>
                    </a:p>
                  </a:txBody>
                  <a:tcPr marL="68580" marR="68580" marT="0" marB="0" anchor="ctr">
                    <a:lnL w="3175" cap="flat" cmpd="sng">
                      <a:solidFill>
                        <a:srgbClr val="000008"/>
                      </a:solidFill>
                      <a:prstDash val="solid"/>
                      <a:headEnd type="none" w="med" len="med"/>
                      <a:tailEnd type="none" w="med" len="med"/>
                    </a:lnL>
                    <a:lnR w="3175" cap="flat" cmpd="sng">
                      <a:solidFill>
                        <a:srgbClr val="000008"/>
                      </a:solidFill>
                      <a:prstDash val="solid"/>
                      <a:headEnd type="none" w="med" len="med"/>
                      <a:tailEnd type="none" w="med" len="med"/>
                    </a:lnR>
                    <a:lnT w="3175"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10"/>
                  </a:ext>
                </a:extLst>
              </a:tr>
            </a:tbl>
          </a:graphicData>
        </a:graphic>
      </p:graphicFrame>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sym typeface="Calibri" panose="020F0502020204030204" charset="0"/>
            </a:endParaRPr>
          </a:p>
        </p:txBody>
      </p:sp>
      <p:sp>
        <p:nvSpPr>
          <p:cNvPr id="2" name="标题 1"/>
          <p:cNvSpPr>
            <a:spLocks noGrp="1"/>
          </p:cNvSpPr>
          <p:nvPr>
            <p:ph type="title"/>
            <p:custDataLst>
              <p:tags r:id="rId3"/>
            </p:custDataLst>
          </p:nvPr>
        </p:nvSpPr>
        <p:spPr>
          <a:xfrm>
            <a:off x="-117475" y="1332230"/>
            <a:ext cx="11892280" cy="2853055"/>
          </a:xfrm>
        </p:spPr>
        <p:txBody>
          <a:bodyPr>
            <a:normAutofit/>
          </a:bodyPr>
          <a:lstStyle/>
          <a:p>
            <a:r>
              <a:rPr lang="zh-CN" altLang="en-US" sz="4000" dirty="0">
                <a:solidFill>
                  <a:schemeClr val="tx1"/>
                </a:solidFill>
              </a:rPr>
              <a:t>四、</a:t>
            </a:r>
            <a:r>
              <a:rPr lang="en-US" altLang="zh-CN" sz="4000" dirty="0">
                <a:sym typeface="+mn-ea"/>
              </a:rPr>
              <a:t>“</a:t>
            </a:r>
            <a:r>
              <a:rPr lang="zh-CN" altLang="en-US" sz="4000" dirty="0">
                <a:sym typeface="+mn-ea"/>
              </a:rPr>
              <a:t>十五五</a:t>
            </a:r>
            <a:r>
              <a:rPr lang="en-US" altLang="zh-CN" sz="4000" dirty="0">
                <a:sym typeface="+mn-ea"/>
              </a:rPr>
              <a:t>”</a:t>
            </a:r>
            <a:r>
              <a:rPr lang="zh-CN" altLang="en-US" sz="4000" dirty="0">
                <a:sym typeface="+mn-ea"/>
              </a:rPr>
              <a:t>中国稀土高质量发展政策建议</a:t>
            </a:r>
            <a:br>
              <a:rPr lang="zh-CN" altLang="en-US" dirty="0">
                <a:sym typeface="+mn-ea"/>
              </a:rPr>
            </a:br>
            <a:endParaRPr lang="zh-CN" altLang="en-US" dirty="0">
              <a:solidFill>
                <a:schemeClr val="tx1"/>
              </a:solidFill>
            </a:endParaRPr>
          </a:p>
        </p:txBody>
      </p:sp>
      <p:sp>
        <p:nvSpPr>
          <p:cNvPr id="8221" name="矩形 19"/>
          <p:cNvSpPr/>
          <p:nvPr>
            <p:custDataLst>
              <p:tags r:id="rId4"/>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sym typeface="Calibri" panose="020F0502020204030204" charset="0"/>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5" name="文本框 4"/>
          <p:cNvSpPr txBox="1"/>
          <p:nvPr/>
        </p:nvSpPr>
        <p:spPr>
          <a:xfrm>
            <a:off x="1083310" y="1485900"/>
            <a:ext cx="9818370" cy="5477510"/>
          </a:xfrm>
          <a:prstGeom prst="rect">
            <a:avLst/>
          </a:prstGeom>
        </p:spPr>
        <p:txBody>
          <a:bodyPr wrap="square">
            <a:spAutoFit/>
          </a:bodyPr>
          <a:lstStyle/>
          <a:p>
            <a:pPr marL="0" indent="0">
              <a:lnSpc>
                <a:spcPct val="200000"/>
              </a:lnSpc>
              <a:spcBef>
                <a:spcPct val="0"/>
              </a:spcBef>
              <a:spcAft>
                <a:spcPts val="600"/>
              </a:spcAft>
              <a:buNone/>
            </a:pPr>
            <a:r>
              <a:rPr lang="zh-CN" altLang="en-US" sz="2000" i="0" dirty="0">
                <a:solidFill>
                  <a:srgbClr val="FF0000"/>
                </a:solidFill>
                <a:latin typeface="+mn-ea"/>
                <a:cs typeface="+mn-ea"/>
              </a:rPr>
              <a:t>一是加强中重稀土调控，放松轻稀土管控力度。</a:t>
            </a:r>
            <a:r>
              <a:rPr lang="zh-CN" altLang="en-US" sz="2000" i="0" dirty="0">
                <a:latin typeface="+mn-ea"/>
                <a:cs typeface="+mn-ea"/>
              </a:rPr>
              <a:t>现行稀土开采、冶炼分离指标与市场需求不符，影响行业管理。建议对中重稀土维持指令性计划管理，保障资源合理利用；对轻稀土取消指令性计划，采用指导性或市场化管理。通过年度听证，科学调整指标，提升其与市场的适配度，激发市场活力。</a:t>
            </a:r>
            <a:r>
              <a:rPr lang="en-US" altLang="zh-CN" sz="2000" i="0" dirty="0">
                <a:latin typeface="+mn-ea"/>
                <a:cs typeface="+mn-ea"/>
              </a:rPr>
              <a:t>​</a:t>
            </a:r>
          </a:p>
          <a:p>
            <a:pPr marL="0" indent="0">
              <a:lnSpc>
                <a:spcPct val="200000"/>
              </a:lnSpc>
              <a:spcBef>
                <a:spcPct val="0"/>
              </a:spcBef>
              <a:spcAft>
                <a:spcPts val="600"/>
              </a:spcAft>
              <a:buNone/>
            </a:pPr>
            <a:r>
              <a:rPr lang="zh-CN" altLang="en-US" sz="2000" i="0" dirty="0">
                <a:solidFill>
                  <a:srgbClr val="FF0000"/>
                </a:solidFill>
                <a:latin typeface="+mn-ea"/>
                <a:cs typeface="+mn-ea"/>
              </a:rPr>
              <a:t>二是优化区块出让，拓展资源战略优势。</a:t>
            </a:r>
            <a:r>
              <a:rPr lang="zh-CN" altLang="en-US" sz="2000" i="0" dirty="0">
                <a:latin typeface="+mn-ea"/>
                <a:cs typeface="+mn-ea"/>
              </a:rPr>
              <a:t>我国在稀土领域优势突出，为巩固优势，应支持合规稀土矿产开发。相关部门需及时办理探矿、采矿许可证，着力解决离子吸附性稀土矿有证无矿、有矿无证的问题，打通资源开发关键环节，提升我国稀土产业在全球的竞争优势与国际市场地位。</a:t>
            </a:r>
            <a:r>
              <a:rPr lang="en-US" altLang="zh-CN" sz="2000" b="1" i="0" dirty="0">
                <a:latin typeface="+mn-ea"/>
                <a:cs typeface="+mn-ea"/>
              </a:rPr>
              <a:t>​</a:t>
            </a:r>
          </a:p>
          <a:p>
            <a:pPr marL="0" indent="0">
              <a:spcBef>
                <a:spcPct val="0"/>
              </a:spcBef>
              <a:spcAft>
                <a:spcPts val="600"/>
              </a:spcAft>
              <a:buNone/>
            </a:pPr>
            <a:endParaRPr lang="zh-CN" altLang="en-US" sz="2000" b="1" i="0" dirty="0">
              <a:latin typeface="+mn-ea"/>
              <a:cs typeface="+mn-ea"/>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5" name="文本框 4"/>
          <p:cNvSpPr txBox="1"/>
          <p:nvPr/>
        </p:nvSpPr>
        <p:spPr>
          <a:xfrm>
            <a:off x="920115" y="1420495"/>
            <a:ext cx="10332085" cy="5092700"/>
          </a:xfrm>
          <a:prstGeom prst="rect">
            <a:avLst/>
          </a:prstGeom>
        </p:spPr>
        <p:txBody>
          <a:bodyPr wrap="square">
            <a:spAutoFit/>
          </a:bodyPr>
          <a:lstStyle/>
          <a:p>
            <a:pPr marL="0" indent="0">
              <a:lnSpc>
                <a:spcPct val="200000"/>
              </a:lnSpc>
              <a:spcBef>
                <a:spcPct val="0"/>
              </a:spcBef>
              <a:spcAft>
                <a:spcPts val="600"/>
              </a:spcAft>
              <a:buNone/>
            </a:pPr>
            <a:r>
              <a:rPr lang="zh-CN" altLang="en-US" sz="2000" b="0" i="0" dirty="0">
                <a:solidFill>
                  <a:srgbClr val="FF0000"/>
                </a:solidFill>
                <a:latin typeface="+mn-ea"/>
                <a:cs typeface="+mn-ea"/>
              </a:rPr>
              <a:t>三是综合运用财税政策，强化关键技术开发应用。</a:t>
            </a:r>
            <a:r>
              <a:rPr lang="zh-CN" altLang="en-US" sz="2000" b="0" i="0" dirty="0">
                <a:latin typeface="+mn-ea"/>
                <a:cs typeface="+mn-ea"/>
              </a:rPr>
              <a:t>为推动稀土行业发展，需落实减费降税。按元素类别调整离子型、岩矿型稀土矿资源税，降低轻稀土税率，提高中重稀土税率。加大对稀土开发绿色化、矿山数字化建设投入，推进功能材料高端应用，研究开发稀土富余元素，提高资源利用效率。</a:t>
            </a:r>
            <a:r>
              <a:rPr lang="en-US" altLang="zh-CN" sz="2000" b="0" i="0" dirty="0">
                <a:latin typeface="+mn-ea"/>
                <a:cs typeface="+mn-ea"/>
              </a:rPr>
              <a:t>​</a:t>
            </a:r>
          </a:p>
          <a:p>
            <a:pPr marL="0" indent="0">
              <a:lnSpc>
                <a:spcPct val="200000"/>
              </a:lnSpc>
              <a:spcBef>
                <a:spcPct val="0"/>
              </a:spcBef>
              <a:spcAft>
                <a:spcPts val="600"/>
              </a:spcAft>
              <a:buNone/>
            </a:pPr>
            <a:r>
              <a:rPr lang="zh-CN" altLang="en-US" sz="2000" b="0" i="0" dirty="0">
                <a:solidFill>
                  <a:srgbClr val="FF0000"/>
                </a:solidFill>
                <a:latin typeface="+mn-ea"/>
                <a:cs typeface="+mn-ea"/>
              </a:rPr>
              <a:t>四是严格准入技术壁垒，促进稀土产业良性发展。</a:t>
            </a:r>
            <a:r>
              <a:rPr lang="zh-CN" altLang="en-US" sz="2000" b="0" i="0" dirty="0">
                <a:latin typeface="+mn-ea"/>
                <a:cs typeface="+mn-ea"/>
              </a:rPr>
              <a:t>保障稀土产业健康发展，要从环保、安全、利税、权益保障及社会责任等多方面强化监管。对</a:t>
            </a:r>
            <a:r>
              <a:rPr lang="en-US" altLang="zh-CN" sz="2000" b="0" i="0" dirty="0">
                <a:latin typeface="+mn-ea"/>
                <a:cs typeface="+mn-ea"/>
              </a:rPr>
              <a:t> X-T </a:t>
            </a:r>
            <a:r>
              <a:rPr lang="zh-CN" altLang="en-US" sz="2000" b="0" i="0" dirty="0">
                <a:latin typeface="+mn-ea"/>
                <a:cs typeface="+mn-ea"/>
              </a:rPr>
              <a:t>企业实施市场准入负面清单制度，规范市场秩序，支持企业参与竞争。鼓励利用海外合规稀土资源，借助两个市场、两种资源，助力行业良性发展。</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a:xfrm>
          <a:off x="0" y="0"/>
          <a:ext cx="0" cy="0"/>
          <a:chOff x="0" y="0"/>
          <a:chExt cx="0" cy="0"/>
        </a:xfrm>
      </p:grpSpPr>
      <p:sp>
        <p:nvSpPr>
          <p:cNvPr id="8222" name="矩形 19"/>
          <p:cNvSpPr/>
          <p:nvPr>
            <p:custDataLst>
              <p:tags r:id="rId2"/>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标题 1"/>
          <p:cNvSpPr>
            <a:spLocks noGrp="1"/>
          </p:cNvSpPr>
          <p:nvPr>
            <p:ph type="title"/>
            <p:custDataLst>
              <p:tags r:id="rId3"/>
            </p:custDataLst>
          </p:nvPr>
        </p:nvSpPr>
        <p:spPr>
          <a:xfrm>
            <a:off x="1630680" y="2377440"/>
            <a:ext cx="8702675" cy="1051560"/>
          </a:xfrm>
        </p:spPr>
        <p:txBody>
          <a:bodyPr>
            <a:normAutofit fontScale="90000"/>
          </a:bodyPr>
          <a:lstStyle/>
          <a:p>
            <a:r>
              <a:rPr lang="zh-CN" altLang="en-US" dirty="0">
                <a:solidFill>
                  <a:schemeClr val="tx1"/>
                </a:solidFill>
              </a:rPr>
              <a:t>一、全球稀土开发利用现状</a:t>
            </a:r>
          </a:p>
        </p:txBody>
      </p:sp>
      <p:sp>
        <p:nvSpPr>
          <p:cNvPr id="8221" name="矩形 19"/>
          <p:cNvSpPr/>
          <p:nvPr>
            <p:custDataLst>
              <p:tags r:id="rId4"/>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custDataLst>
              <p:tags r:id="rId2"/>
            </p:custDataLst>
          </p:nvPr>
        </p:nvSpPr>
        <p:spPr/>
        <p:txBody>
          <a:bodyPr/>
          <a:lstStyle/>
          <a:p>
            <a:pPr lvl="0"/>
            <a:fld id="{9A0DB2DC-4C9A-4742-B13C-FB6460FD3503}" type="slidenum">
              <a:rPr lang="zh-CN" altLang="en-US" dirty="0">
                <a:solidFill>
                  <a:schemeClr val="tx1"/>
                </a:solidFill>
                <a:ea typeface="宋体" panose="02010600030101010101" pitchFamily="2" charset="-122"/>
              </a:rPr>
              <a:t>30</a:t>
            </a:fld>
            <a:endParaRPr lang="zh-CN" altLang="en-US" dirty="0">
              <a:solidFill>
                <a:schemeClr val="tx1"/>
              </a:solidFill>
              <a:ea typeface="宋体" panose="02010600030101010101" pitchFamily="2" charset="-122"/>
            </a:endParaRPr>
          </a:p>
        </p:txBody>
      </p:sp>
      <p:sp>
        <p:nvSpPr>
          <p:cNvPr id="57346" name="TextBox 13"/>
          <p:cNvSpPr/>
          <p:nvPr>
            <p:custDataLst>
              <p:tags r:id="rId3"/>
            </p:custDataLst>
          </p:nvPr>
        </p:nvSpPr>
        <p:spPr>
          <a:xfrm>
            <a:off x="1127125" y="404178"/>
            <a:ext cx="1402080" cy="460375"/>
          </a:xfrm>
          <a:prstGeom prst="rect">
            <a:avLst/>
          </a:prstGeom>
          <a:noFill/>
          <a:ln w="9525">
            <a:noFill/>
          </a:ln>
        </p:spPr>
        <p:txBody>
          <a:bodyPr wrap="none">
            <a:spAutoFit/>
          </a:bodyPr>
          <a:lstStyle/>
          <a:p>
            <a:pPr>
              <a:buFont typeface="Arial" panose="020B0604020202020204" pitchFamily="34" charset="0"/>
            </a:pPr>
            <a:r>
              <a:rPr lang="zh-CN" altLang="en-US" sz="2400" b="1" dirty="0">
                <a:solidFill>
                  <a:schemeClr val="bg1"/>
                </a:solidFill>
                <a:latin typeface="微软雅黑" panose="020B0503020204020204" charset="-122"/>
                <a:ea typeface="微软雅黑" panose="020B0503020204020204" charset="-122"/>
                <a:sym typeface="微软雅黑" panose="020B0503020204020204" charset="-122"/>
              </a:rPr>
              <a:t>企业简介</a:t>
            </a:r>
          </a:p>
        </p:txBody>
      </p:sp>
      <p:sp>
        <p:nvSpPr>
          <p:cNvPr id="57347" name="矩形 19"/>
          <p:cNvSpPr/>
          <p:nvPr>
            <p:custDataLst>
              <p:tags r:id="rId4"/>
            </p:custDataLst>
          </p:nvPr>
        </p:nvSpPr>
        <p:spPr>
          <a:xfrm rot="10800000">
            <a:off x="-34924" y="-635"/>
            <a:ext cx="12430125" cy="1054100"/>
          </a:xfrm>
          <a:custGeom>
            <a:avLst/>
            <a:gdLst>
              <a:gd name="txL" fmla="*/ 0 w 12296775"/>
              <a:gd name="txT" fmla="*/ 0 h 708882"/>
              <a:gd name="txR" fmla="*/ 12296775 w 12296775"/>
              <a:gd name="txB" fmla="*/ 708882 h 708882"/>
            </a:gdLst>
            <a:ahLst/>
            <a:cxnLst>
              <a:cxn ang="0">
                <a:pos x="0" y="190279086"/>
              </a:cxn>
              <a:cxn ang="0">
                <a:pos x="1440403" y="242417168"/>
              </a:cxn>
              <a:cxn ang="0">
                <a:pos x="2776681" y="275590919"/>
              </a:cxn>
              <a:cxn ang="0">
                <a:pos x="5848387" y="259003566"/>
              </a:cxn>
              <a:cxn ang="0">
                <a:pos x="13119822" y="1914836"/>
              </a:cxn>
              <a:cxn ang="0">
                <a:pos x="14689807" y="41001708"/>
              </a:cxn>
              <a:cxn ang="0">
                <a:pos x="14702853" y="405041628"/>
              </a:cxn>
              <a:cxn ang="0">
                <a:pos x="121479" y="405041628"/>
              </a:cxn>
              <a:cxn ang="0">
                <a:pos x="0" y="190279086"/>
              </a:cxn>
            </a:cxnLst>
            <a:rect l="txL" t="txT" r="txR" b="txB"/>
            <a:pathLst>
              <a:path w="122967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431410" y="-16801"/>
                  <a:pt x="12285863"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57348" name="矩形 19"/>
          <p:cNvSpPr/>
          <p:nvPr>
            <p:custDataLst>
              <p:tags r:id="rId5"/>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pic>
        <p:nvPicPr>
          <p:cNvPr id="57349" name="Picture 4" descr="C:\Documents and Settings\Administrator\桌面\PPT配图\公司宣传PPT图片\240490-1306030Q53886.jpg"/>
          <p:cNvPicPr>
            <a:picLocks noChangeAspect="1"/>
          </p:cNvPicPr>
          <p:nvPr>
            <p:custDataLst>
              <p:tags r:id="rId6"/>
            </p:custDataLst>
          </p:nvPr>
        </p:nvPicPr>
        <p:blipFill>
          <a:blip r:embed="rId10"/>
          <a:stretch>
            <a:fillRect/>
          </a:stretch>
        </p:blipFill>
        <p:spPr>
          <a:xfrm>
            <a:off x="754063" y="1315403"/>
            <a:ext cx="5184775" cy="5184775"/>
          </a:xfrm>
          <a:prstGeom prst="rect">
            <a:avLst/>
          </a:prstGeom>
          <a:noFill/>
          <a:ln w="9525">
            <a:noFill/>
          </a:ln>
        </p:spPr>
      </p:pic>
      <p:sp>
        <p:nvSpPr>
          <p:cNvPr id="57350" name="文本框 9"/>
          <p:cNvSpPr/>
          <p:nvPr>
            <p:custDataLst>
              <p:tags r:id="rId7"/>
            </p:custDataLst>
          </p:nvPr>
        </p:nvSpPr>
        <p:spPr>
          <a:xfrm>
            <a:off x="6259513" y="2609215"/>
            <a:ext cx="5467350" cy="1568450"/>
          </a:xfrm>
          <a:prstGeom prst="rect">
            <a:avLst/>
          </a:prstGeom>
          <a:noFill/>
          <a:ln w="9525">
            <a:noFill/>
          </a:ln>
        </p:spPr>
        <p:txBody>
          <a:bodyPr>
            <a:spAutoFit/>
          </a:bodyPr>
          <a:lstStyle/>
          <a:p>
            <a:pPr algn="ctr"/>
            <a:r>
              <a:rPr lang="zh-CN" altLang="en-US" sz="9600" dirty="0">
                <a:solidFill>
                  <a:srgbClr val="000000"/>
                </a:solidFill>
                <a:latin typeface="楷体_GB2312" charset="-122"/>
                <a:ea typeface="楷体_GB2312" charset="-122"/>
                <a:sym typeface="楷体_GB2312" charset="-122"/>
              </a:rPr>
              <a:t>谢谢</a:t>
            </a:r>
            <a:r>
              <a:rPr lang="en-US" altLang="zh-CN" sz="9600" dirty="0">
                <a:solidFill>
                  <a:srgbClr val="000000"/>
                </a:solidFill>
                <a:latin typeface="楷体_GB2312" charset="-122"/>
                <a:ea typeface="楷体_GB2312" charset="-122"/>
                <a:sym typeface="楷体_GB2312" charset="-122"/>
              </a:rPr>
              <a:t>!</a:t>
            </a:r>
          </a:p>
        </p:txBody>
      </p:sp>
      <p:sp>
        <p:nvSpPr>
          <p:cNvPr id="57351" name="直接连接符 38"/>
          <p:cNvSpPr/>
          <p:nvPr>
            <p:custDataLst>
              <p:tags r:id="rId8"/>
            </p:custDataLst>
          </p:nvPr>
        </p:nvSpPr>
        <p:spPr>
          <a:xfrm>
            <a:off x="6072188" y="4142740"/>
            <a:ext cx="5772150" cy="0"/>
          </a:xfrm>
          <a:prstGeom prst="line">
            <a:avLst/>
          </a:prstGeom>
          <a:ln w="28575" cap="flat" cmpd="sng">
            <a:solidFill>
              <a:srgbClr val="436A3E"/>
            </a:solidFill>
            <a:prstDash val="solid"/>
            <a:miter/>
            <a:headEnd type="none" w="med" len="med"/>
            <a:tailEnd type="none" w="med" len="med"/>
          </a:ln>
        </p:spPr>
        <p:txBody>
          <a:bodyPr/>
          <a:lstStyle/>
          <a:p>
            <a:endParaRPr lang="zh-CN" altLang="en-US" sz="2100"/>
          </a:p>
        </p:txBody>
      </p:sp>
    </p:spTree>
    <p:custDataLst>
      <p:tags r:id="rId1"/>
    </p:custDataLst>
  </p:cSld>
  <p:clrMapOvr>
    <a:masterClrMapping/>
  </p:clrMapOvr>
  <p:transition advTm="2000">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1" name="圆角矩形 30"/>
          <p:cNvSpPr/>
          <p:nvPr>
            <p:custDataLst>
              <p:tags r:id="rId4"/>
            </p:custDataLst>
          </p:nvPr>
        </p:nvSpPr>
        <p:spPr>
          <a:xfrm>
            <a:off x="99695" y="1833245"/>
            <a:ext cx="4034155" cy="2193290"/>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36" name="圆角矩形 35"/>
          <p:cNvSpPr/>
          <p:nvPr>
            <p:custDataLst>
              <p:tags r:id="rId5"/>
            </p:custDataLst>
          </p:nvPr>
        </p:nvSpPr>
        <p:spPr>
          <a:xfrm>
            <a:off x="634999" y="2263726"/>
            <a:ext cx="2088187" cy="720065"/>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a:solidFill>
                  <a:schemeClr val="lt1"/>
                </a:solidFill>
                <a:latin typeface="+mn-ea"/>
                <a:cs typeface="+mn-ea"/>
                <a:sym typeface="+mn-ea"/>
              </a:rPr>
              <a:t>全球稀土资源分布集中</a:t>
            </a:r>
          </a:p>
        </p:txBody>
      </p:sp>
      <p:sp>
        <p:nvSpPr>
          <p:cNvPr id="5" name="矩形 4"/>
          <p:cNvSpPr/>
          <p:nvPr>
            <p:custDataLst>
              <p:tags r:id="rId6"/>
            </p:custDataLst>
          </p:nvPr>
        </p:nvSpPr>
        <p:spPr>
          <a:xfrm>
            <a:off x="225324" y="4279266"/>
            <a:ext cx="4319516" cy="1428750"/>
          </a:xfrm>
          <a:prstGeom prst="rect">
            <a:avLst/>
          </a:prstGeom>
          <a:noFill/>
        </p:spPr>
        <p:txBody>
          <a:bodyPr wrap="square" lIns="0" tIns="0" rIns="0" bIns="0" rtlCol="0" anchor="ctr" anchorCtr="0">
            <a:noAutofit/>
          </a:bodyPr>
          <a:lstStyle/>
          <a:p>
            <a:pPr algn="just" fontAlgn="b">
              <a:lnSpc>
                <a:spcPct val="150000"/>
              </a:lnSpc>
              <a:spcBef>
                <a:spcPct val="0"/>
              </a:spcBef>
              <a:spcAft>
                <a:spcPct val="0"/>
              </a:spcAft>
            </a:pPr>
            <a:r>
              <a:rPr lang="zh-CN" altLang="en-US" sz="1700" dirty="0">
                <a:solidFill>
                  <a:schemeClr val="tx1">
                    <a:lumMod val="85000"/>
                    <a:lumOff val="15000"/>
                  </a:schemeClr>
                </a:solidFill>
                <a:latin typeface="+mn-ea"/>
                <a:cs typeface="+mn-ea"/>
              </a:rPr>
              <a:t>全球稀土资源高度集中，近</a:t>
            </a:r>
            <a:r>
              <a:rPr lang="en-US" altLang="zh-CN" sz="1700" dirty="0">
                <a:solidFill>
                  <a:srgbClr val="0070C0"/>
                </a:solidFill>
                <a:latin typeface="+mn-ea"/>
                <a:cs typeface="+mn-ea"/>
              </a:rPr>
              <a:t>95%</a:t>
            </a:r>
            <a:r>
              <a:rPr lang="zh-CN" altLang="en-US" sz="1700" dirty="0">
                <a:solidFill>
                  <a:srgbClr val="0070C0"/>
                </a:solidFill>
                <a:latin typeface="+mn-ea"/>
                <a:cs typeface="+mn-ea"/>
              </a:rPr>
              <a:t>储量</a:t>
            </a:r>
            <a:r>
              <a:rPr lang="zh-CN" altLang="en-US" sz="1700" dirty="0">
                <a:solidFill>
                  <a:schemeClr val="tx1">
                    <a:lumMod val="85000"/>
                    <a:lumOff val="15000"/>
                  </a:schemeClr>
                </a:solidFill>
                <a:latin typeface="+mn-ea"/>
                <a:cs typeface="+mn-ea"/>
              </a:rPr>
              <a:t>在前六国，</a:t>
            </a:r>
            <a:r>
              <a:rPr lang="zh-CN" altLang="en-US" sz="1700" dirty="0">
                <a:solidFill>
                  <a:srgbClr val="FF0000"/>
                </a:solidFill>
                <a:latin typeface="+mn-ea"/>
                <a:cs typeface="+mn-ea"/>
              </a:rPr>
              <a:t>中国占比</a:t>
            </a:r>
            <a:r>
              <a:rPr lang="en-US" altLang="zh-CN" sz="1700" dirty="0">
                <a:solidFill>
                  <a:srgbClr val="FF0000"/>
                </a:solidFill>
                <a:latin typeface="+mn-ea"/>
                <a:cs typeface="+mn-ea"/>
              </a:rPr>
              <a:t>38.12%</a:t>
            </a:r>
            <a:r>
              <a:rPr lang="zh-CN" altLang="en-US" sz="1700" dirty="0">
                <a:solidFill>
                  <a:srgbClr val="FF0000"/>
                </a:solidFill>
                <a:latin typeface="+mn-ea"/>
                <a:cs typeface="+mn-ea"/>
              </a:rPr>
              <a:t>，储量最大。</a:t>
            </a:r>
          </a:p>
        </p:txBody>
      </p:sp>
      <p:sp>
        <p:nvSpPr>
          <p:cNvPr id="8217" name="矩形 1"/>
          <p:cNvSpPr/>
          <p:nvPr>
            <p:custDataLst>
              <p:tags r:id="rId7"/>
            </p:custDataLst>
          </p:nvPr>
        </p:nvSpPr>
        <p:spPr>
          <a:xfrm>
            <a:off x="704215" y="972185"/>
            <a:ext cx="2484755" cy="827405"/>
          </a:xfrm>
          <a:prstGeom prst="rect">
            <a:avLst/>
          </a:prstGeom>
          <a:noFill/>
          <a:ln w="25400">
            <a:noFill/>
          </a:ln>
          <a:extLst>
            <a:ext uri="{909E8E84-426E-40DD-AFC4-6F175D3DCCD1}">
              <a14:hiddenFill xmlns:a14="http://schemas.microsoft.com/office/drawing/2010/main">
                <a:solidFill>
                  <a:srgbClr val="DFEEF8"/>
                </a:solidFill>
              </a14:hiddenFill>
            </a:ext>
          </a:extLst>
        </p:spPr>
        <p:txBody>
          <a:bodyPr wrap="none" anchor="ctr" anchorCtr="0"/>
          <a:lstStyle/>
          <a:p>
            <a:pPr algn="ctr"/>
            <a:r>
              <a:rPr lang="zh-CN" altLang="en-US" sz="2400" b="1" dirty="0">
                <a:solidFill>
                  <a:srgbClr val="FF0000"/>
                </a:solidFill>
                <a:latin typeface="微软雅黑" panose="020B0503020204020204" charset="-122"/>
                <a:ea typeface="微软雅黑" panose="020B0503020204020204" charset="-122"/>
                <a:sym typeface="微软雅黑" panose="020B0503020204020204" charset="-122"/>
              </a:rPr>
              <a:t>全球稀土资源状况</a:t>
            </a:r>
          </a:p>
        </p:txBody>
      </p:sp>
      <p:graphicFrame>
        <p:nvGraphicFramePr>
          <p:cNvPr id="3" name="表格 2"/>
          <p:cNvGraphicFramePr/>
          <p:nvPr>
            <p:custDataLst>
              <p:tags r:id="rId8"/>
            </p:custDataLst>
          </p:nvPr>
        </p:nvGraphicFramePr>
        <p:xfrm>
          <a:off x="5261610" y="1394460"/>
          <a:ext cx="6141720" cy="4025900"/>
        </p:xfrm>
        <a:graphic>
          <a:graphicData uri="http://schemas.openxmlformats.org/drawingml/2006/table">
            <a:tbl>
              <a:tblPr/>
              <a:tblGrid>
                <a:gridCol w="1112520">
                  <a:extLst>
                    <a:ext uri="{9D8B030D-6E8A-4147-A177-3AD203B41FA5}">
                      <a16:colId xmlns:a16="http://schemas.microsoft.com/office/drawing/2014/main" val="20000"/>
                    </a:ext>
                  </a:extLst>
                </a:gridCol>
                <a:gridCol w="1256665">
                  <a:extLst>
                    <a:ext uri="{9D8B030D-6E8A-4147-A177-3AD203B41FA5}">
                      <a16:colId xmlns:a16="http://schemas.microsoft.com/office/drawing/2014/main" val="20001"/>
                    </a:ext>
                  </a:extLst>
                </a:gridCol>
                <a:gridCol w="1256665">
                  <a:extLst>
                    <a:ext uri="{9D8B030D-6E8A-4147-A177-3AD203B41FA5}">
                      <a16:colId xmlns:a16="http://schemas.microsoft.com/office/drawing/2014/main" val="20002"/>
                    </a:ext>
                  </a:extLst>
                </a:gridCol>
                <a:gridCol w="1256665">
                  <a:extLst>
                    <a:ext uri="{9D8B030D-6E8A-4147-A177-3AD203B41FA5}">
                      <a16:colId xmlns:a16="http://schemas.microsoft.com/office/drawing/2014/main" val="20003"/>
                    </a:ext>
                  </a:extLst>
                </a:gridCol>
                <a:gridCol w="1259205">
                  <a:extLst>
                    <a:ext uri="{9D8B030D-6E8A-4147-A177-3AD203B41FA5}">
                      <a16:colId xmlns:a16="http://schemas.microsoft.com/office/drawing/2014/main" val="20004"/>
                    </a:ext>
                  </a:extLst>
                </a:gridCol>
              </a:tblGrid>
              <a:tr h="285115">
                <a:tc>
                  <a:txBody>
                    <a:bodyPr/>
                    <a:lstStyle/>
                    <a:p>
                      <a:pPr marL="0" indent="0" algn="ctr">
                        <a:lnSpc>
                          <a:spcPts val="1300"/>
                        </a:lnSpc>
                        <a:spcBef>
                          <a:spcPct val="0"/>
                        </a:spcBef>
                        <a:spcAft>
                          <a:spcPct val="0"/>
                        </a:spcAft>
                      </a:pPr>
                      <a:r>
                        <a:rPr lang="zh-CN" sz="1100" dirty="0">
                          <a:latin typeface="黑体" panose="02010609060101010101" pitchFamily="1" charset="-122"/>
                          <a:ea typeface="黑体" panose="02010609060101010101" pitchFamily="1" charset="-122"/>
                        </a:rPr>
                        <a:t>国家</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黑体" panose="02010609060101010101" pitchFamily="1" charset="-122"/>
                          <a:ea typeface="黑体" panose="02010609060101010101" pitchFamily="1" charset="-122"/>
                        </a:rPr>
                        <a:t>2019</a:t>
                      </a:r>
                      <a:r>
                        <a:rPr lang="zh-CN" sz="1100">
                          <a:latin typeface="黑体" panose="02010609060101010101" pitchFamily="1" charset="-122"/>
                          <a:ea typeface="黑体" panose="02010609060101010101" pitchFamily="1" charset="-122"/>
                        </a:rPr>
                        <a:t>年</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黑体" panose="02010609060101010101" pitchFamily="1" charset="-122"/>
                          <a:ea typeface="黑体" panose="02010609060101010101" pitchFamily="1" charset="-122"/>
                        </a:rPr>
                        <a:t>2021</a:t>
                      </a:r>
                      <a:r>
                        <a:rPr lang="zh-CN" sz="1100">
                          <a:latin typeface="黑体" panose="02010609060101010101" pitchFamily="1" charset="-122"/>
                          <a:ea typeface="黑体" panose="02010609060101010101" pitchFamily="1" charset="-122"/>
                        </a:rPr>
                        <a:t>年</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黑体" panose="02010609060101010101" pitchFamily="1" charset="-122"/>
                          <a:ea typeface="黑体" panose="02010609060101010101" pitchFamily="1" charset="-122"/>
                        </a:rPr>
                        <a:t>2023</a:t>
                      </a:r>
                      <a:r>
                        <a:rPr lang="zh-CN" sz="1100">
                          <a:latin typeface="黑体" panose="02010609060101010101" pitchFamily="1" charset="-122"/>
                          <a:ea typeface="黑体" panose="02010609060101010101" pitchFamily="1" charset="-122"/>
                        </a:rPr>
                        <a:t>年</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黑体" panose="02010609060101010101" pitchFamily="1" charset="-122"/>
                          <a:ea typeface="黑体" panose="02010609060101010101" pitchFamily="1" charset="-122"/>
                        </a:rPr>
                        <a:t>2025</a:t>
                      </a:r>
                      <a:r>
                        <a:rPr lang="zh-CN" sz="1100">
                          <a:latin typeface="黑体" panose="02010609060101010101" pitchFamily="1" charset="-122"/>
                          <a:ea typeface="黑体" panose="02010609060101010101" pitchFamily="1" charset="-122"/>
                        </a:rPr>
                        <a:t>年</a:t>
                      </a:r>
                      <a:r>
                        <a:rPr lang="en-US" altLang="zh-CN" sz="1100">
                          <a:latin typeface="黑体" panose="02010609060101010101" pitchFamily="1" charset="-122"/>
                          <a:ea typeface="黑体" panose="02010609060101010101" pitchFamily="1" charset="-122"/>
                        </a:rPr>
                        <a:t>e</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285115">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美国</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140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180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180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180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302260">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澳大利亚</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330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400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570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570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285115">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巴西</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2200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2100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2100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2100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285115">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加拿大</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83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83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83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83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280035">
                <a:tc>
                  <a:txBody>
                    <a:bodyPr/>
                    <a:lstStyle/>
                    <a:p>
                      <a:pPr marL="0" indent="0" algn="ctr">
                        <a:lnSpc>
                          <a:spcPts val="1300"/>
                        </a:lnSpc>
                        <a:spcBef>
                          <a:spcPct val="0"/>
                        </a:spcBef>
                        <a:spcAft>
                          <a:spcPct val="0"/>
                        </a:spcAft>
                      </a:pPr>
                      <a:r>
                        <a:rPr lang="zh-CN" sz="1100" dirty="0">
                          <a:latin typeface="宋体" panose="02010600030101010101" pitchFamily="2" charset="-122"/>
                          <a:ea typeface="宋体" panose="02010600030101010101" pitchFamily="2" charset="-122"/>
                        </a:rPr>
                        <a:t>中国</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4400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4400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4400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4400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285115">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格陵兰</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150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150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150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150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285115">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印度</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690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690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690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690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r h="302260">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俄罗斯</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1200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2100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1000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1000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8"/>
                  </a:ext>
                </a:extLst>
              </a:tr>
              <a:tr h="285115">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南非</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79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79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79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79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9"/>
                  </a:ext>
                </a:extLst>
              </a:tr>
              <a:tr h="285115">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坦桑尼亚</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89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89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89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89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0"/>
                  </a:ext>
                </a:extLst>
              </a:tr>
              <a:tr h="285115">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越南</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2200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2200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2200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2200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1"/>
                  </a:ext>
                </a:extLst>
              </a:tr>
              <a:tr h="285115">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其他</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439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28</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0.45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0.45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2"/>
                  </a:ext>
                </a:extLst>
              </a:tr>
              <a:tr h="290195">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全球</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12000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12499</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11541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1300"/>
                        </a:lnSpc>
                        <a:spcBef>
                          <a:spcPct val="0"/>
                        </a:spcBef>
                        <a:spcAft>
                          <a:spcPct val="0"/>
                        </a:spcAft>
                      </a:pPr>
                      <a:r>
                        <a:rPr lang="en-US" altLang="zh-CN" sz="1100" dirty="0">
                          <a:latin typeface="宋体" panose="02010600030101010101" pitchFamily="2" charset="-122"/>
                          <a:ea typeface="宋体" panose="02010600030101010101" pitchFamily="2" charset="-122"/>
                        </a:rPr>
                        <a:t>11541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7" name="文本框 6"/>
          <p:cNvSpPr txBox="1"/>
          <p:nvPr/>
        </p:nvSpPr>
        <p:spPr>
          <a:xfrm>
            <a:off x="5422371" y="1057203"/>
            <a:ext cx="5080000" cy="337185"/>
          </a:xfrm>
          <a:prstGeom prst="rect">
            <a:avLst/>
          </a:prstGeom>
        </p:spPr>
        <p:txBody>
          <a:bodyPr>
            <a:spAutoFit/>
          </a:bodyPr>
          <a:lstStyle/>
          <a:p>
            <a:pPr marL="0" indent="0" algn="ctr" defTabSz="266700">
              <a:spcBef>
                <a:spcPts val="600"/>
              </a:spcBef>
              <a:spcAft>
                <a:spcPct val="0"/>
              </a:spcAft>
            </a:pPr>
            <a:r>
              <a:rPr lang="en-US" altLang="zh-CN" sz="1600" dirty="0">
                <a:latin typeface="黑体" panose="02010609060101010101" pitchFamily="1" charset="-122"/>
                <a:ea typeface="黑体" panose="02010609060101010101" pitchFamily="1" charset="-122"/>
              </a:rPr>
              <a:t>    </a:t>
            </a:r>
            <a:r>
              <a:rPr lang="zh-CN" altLang="en-US" sz="1600" dirty="0">
                <a:latin typeface="黑体" panose="02010609060101010101" pitchFamily="1" charset="-122"/>
                <a:ea typeface="黑体" panose="02010609060101010101" pitchFamily="1" charset="-122"/>
              </a:rPr>
              <a:t>全球稀土资源储量 </a:t>
            </a:r>
            <a:r>
              <a:rPr lang="en-US" altLang="zh-CN" sz="1600" dirty="0">
                <a:latin typeface="黑体" panose="02010609060101010101" pitchFamily="1" charset="-122"/>
                <a:ea typeface="黑体" panose="02010609060101010101" pitchFamily="1" charset="-122"/>
              </a:rPr>
              <a:t>            </a:t>
            </a:r>
            <a:r>
              <a:rPr lang="zh-CN" altLang="en-US" sz="1600" dirty="0">
                <a:latin typeface="黑体" panose="02010609060101010101" pitchFamily="1" charset="-122"/>
                <a:ea typeface="黑体" panose="02010609060101010101" pitchFamily="1" charset="-122"/>
              </a:rPr>
              <a:t>单位：万吨</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9"/>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66" name="圆角矩形 65"/>
          <p:cNvSpPr/>
          <p:nvPr>
            <p:custDataLst>
              <p:tags r:id="rId4"/>
            </p:custDataLst>
          </p:nvPr>
        </p:nvSpPr>
        <p:spPr>
          <a:xfrm>
            <a:off x="305435" y="568707"/>
            <a:ext cx="12600274" cy="1763272"/>
          </a:xfrm>
          <a:prstGeom prst="roundRect">
            <a:avLst>
              <a:gd name="adj" fmla="val 11525"/>
            </a:avLst>
          </a:prstGeom>
          <a:gradFill>
            <a:gsLst>
              <a:gs pos="0">
                <a:schemeClr val="accent1">
                  <a:lumMod val="20000"/>
                  <a:lumOff val="80000"/>
                  <a:alpha val="0"/>
                </a:schemeClr>
              </a:gs>
              <a:gs pos="100000">
                <a:schemeClr val="accent1">
                  <a:lumMod val="20000"/>
                  <a:lumOff val="80000"/>
                  <a:alpha val="44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endParaRPr lang="zh-CN" altLang="en-US" sz="1600">
              <a:sym typeface="+mn-ea"/>
            </a:endParaRPr>
          </a:p>
        </p:txBody>
      </p:sp>
      <p:sp>
        <p:nvSpPr>
          <p:cNvPr id="6" name="矩形 5"/>
          <p:cNvSpPr/>
          <p:nvPr>
            <p:custDataLst>
              <p:tags r:id="rId5"/>
            </p:custDataLst>
          </p:nvPr>
        </p:nvSpPr>
        <p:spPr>
          <a:xfrm>
            <a:off x="371193" y="420276"/>
            <a:ext cx="10965627" cy="1428750"/>
          </a:xfrm>
          <a:prstGeom prst="rect">
            <a:avLst/>
          </a:prstGeom>
          <a:noFill/>
        </p:spPr>
        <p:txBody>
          <a:bodyPr wrap="square" lIns="0" tIns="0" rIns="0" bIns="0" rtlCol="0" anchor="ctr" anchorCtr="0">
            <a:noAutofit/>
          </a:bodyPr>
          <a:lstStyle/>
          <a:p>
            <a:pPr algn="just" fontAlgn="b">
              <a:lnSpc>
                <a:spcPct val="150000"/>
              </a:lnSpc>
              <a:spcBef>
                <a:spcPct val="0"/>
              </a:spcBef>
              <a:spcAft>
                <a:spcPct val="0"/>
              </a:spcAft>
            </a:pPr>
            <a:r>
              <a:rPr lang="zh-CN" altLang="en-US" sz="1700" dirty="0">
                <a:solidFill>
                  <a:schemeClr val="tx1">
                    <a:lumMod val="85000"/>
                    <a:lumOff val="15000"/>
                  </a:schemeClr>
                </a:solidFill>
                <a:latin typeface="+mn-ea"/>
                <a:cs typeface="+mn-ea"/>
              </a:rPr>
              <a:t>中国稀土资源储量全球领先，尤其重稀土资源丰富，但开发受限，存在供应短缺问题。</a:t>
            </a:r>
          </a:p>
        </p:txBody>
      </p:sp>
      <p:grpSp>
        <p:nvGrpSpPr>
          <p:cNvPr id="14" name="组合 13"/>
          <p:cNvGrpSpPr/>
          <p:nvPr/>
        </p:nvGrpSpPr>
        <p:grpSpPr>
          <a:xfrm>
            <a:off x="1665222" y="1424371"/>
            <a:ext cx="8257375" cy="4850291"/>
            <a:chOff x="500034" y="928670"/>
            <a:chExt cx="8217667" cy="5703653"/>
          </a:xfrm>
        </p:grpSpPr>
        <p:pic>
          <p:nvPicPr>
            <p:cNvPr id="20" name="图片 19" descr="xt.jpg"/>
            <p:cNvPicPr>
              <a:picLocks noChangeAspect="1"/>
            </p:cNvPicPr>
            <p:nvPr/>
          </p:nvPicPr>
          <p:blipFill>
            <a:blip r:embed="rId10" cstate="print"/>
            <a:stretch>
              <a:fillRect/>
            </a:stretch>
          </p:blipFill>
          <p:spPr>
            <a:xfrm>
              <a:off x="500034" y="928670"/>
              <a:ext cx="8217667" cy="5703653"/>
            </a:xfrm>
            <a:prstGeom prst="rect">
              <a:avLst/>
            </a:prstGeom>
          </p:spPr>
        </p:pic>
        <p:sp>
          <p:nvSpPr>
            <p:cNvPr id="21" name="矩形 20"/>
            <p:cNvSpPr/>
            <p:nvPr/>
          </p:nvSpPr>
          <p:spPr>
            <a:xfrm rot="19984061">
              <a:off x="3598840" y="4282426"/>
              <a:ext cx="3358612" cy="1103345"/>
            </a:xfrm>
            <a:prstGeom prst="rect">
              <a:avLst/>
            </a:prstGeom>
            <a:noFill/>
          </p:spPr>
          <p:txBody>
            <a:bodyPr wrap="square" lIns="91440" tIns="45720" rIns="91440" bIns="45720">
              <a:spAutoFit/>
            </a:bodyPr>
            <a:lstStyle/>
            <a:p>
              <a:pPr algn="ctr"/>
              <a:r>
                <a:rPr lang="en-US" altLang="zh-CN"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2" name="椭圆形标注 21"/>
            <p:cNvSpPr/>
            <p:nvPr/>
          </p:nvSpPr>
          <p:spPr>
            <a:xfrm>
              <a:off x="5143504" y="1714488"/>
              <a:ext cx="2286016" cy="928694"/>
            </a:xfrm>
            <a:prstGeom prst="wedgeEllipseCallout">
              <a:avLst>
                <a:gd name="adj1" fmla="val -46305"/>
                <a:gd name="adj2" fmla="val 90422"/>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95000"/>
                      <a:lumOff val="5000"/>
                    </a:schemeClr>
                  </a:solidFill>
                  <a:latin typeface="黑体" panose="02010609060101010101" pitchFamily="1" charset="-122"/>
                  <a:ea typeface="黑体" panose="02010609060101010101" pitchFamily="1" charset="-122"/>
                </a:rPr>
                <a:t>内蒙古包头白云鄂博</a:t>
              </a:r>
            </a:p>
          </p:txBody>
        </p:sp>
        <p:sp>
          <p:nvSpPr>
            <p:cNvPr id="23" name="椭圆形标注 22"/>
            <p:cNvSpPr/>
            <p:nvPr/>
          </p:nvSpPr>
          <p:spPr>
            <a:xfrm>
              <a:off x="6143636" y="2500306"/>
              <a:ext cx="2286016" cy="928694"/>
            </a:xfrm>
            <a:prstGeom prst="wedgeEllipseCallout">
              <a:avLst>
                <a:gd name="adj1" fmla="val -46305"/>
                <a:gd name="adj2" fmla="val 90422"/>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95000"/>
                      <a:lumOff val="5000"/>
                    </a:schemeClr>
                  </a:solidFill>
                  <a:latin typeface="黑体" panose="02010609060101010101" pitchFamily="1" charset="-122"/>
                  <a:ea typeface="黑体" panose="02010609060101010101" pitchFamily="1" charset="-122"/>
                </a:rPr>
                <a:t>山东济宁市微山湖</a:t>
              </a:r>
            </a:p>
          </p:txBody>
        </p:sp>
        <p:sp>
          <p:nvSpPr>
            <p:cNvPr id="24" name="椭圆形标注 23"/>
            <p:cNvSpPr/>
            <p:nvPr/>
          </p:nvSpPr>
          <p:spPr>
            <a:xfrm>
              <a:off x="4357686" y="3500438"/>
              <a:ext cx="2286016" cy="928694"/>
            </a:xfrm>
            <a:prstGeom prst="wedgeEllipseCallout">
              <a:avLst>
                <a:gd name="adj1" fmla="val -46305"/>
                <a:gd name="adj2" fmla="val 90422"/>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95000"/>
                      <a:lumOff val="5000"/>
                    </a:schemeClr>
                  </a:solidFill>
                  <a:latin typeface="黑体" panose="02010609060101010101" pitchFamily="1" charset="-122"/>
                  <a:ea typeface="黑体" panose="02010609060101010101" pitchFamily="1" charset="-122"/>
                </a:rPr>
                <a:t>四川省凉山州</a:t>
              </a:r>
            </a:p>
          </p:txBody>
        </p:sp>
        <p:sp>
          <p:nvSpPr>
            <p:cNvPr id="25" name="椭圆 24"/>
            <p:cNvSpPr/>
            <p:nvPr/>
          </p:nvSpPr>
          <p:spPr>
            <a:xfrm rot="20096525">
              <a:off x="5154430" y="4770356"/>
              <a:ext cx="1785950" cy="785818"/>
            </a:xfrm>
            <a:prstGeom prst="ellipse">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95000"/>
                      <a:lumOff val="5000"/>
                    </a:schemeClr>
                  </a:solidFill>
                  <a:latin typeface="黑体" panose="02010609060101010101" pitchFamily="1" charset="-122"/>
                  <a:ea typeface="黑体" panose="02010609060101010101" pitchFamily="1" charset="-122"/>
                </a:rPr>
                <a:t>南岭地区</a:t>
              </a:r>
            </a:p>
          </p:txBody>
        </p:sp>
        <p:sp>
          <p:nvSpPr>
            <p:cNvPr id="26" name="椭圆 25"/>
            <p:cNvSpPr/>
            <p:nvPr/>
          </p:nvSpPr>
          <p:spPr>
            <a:xfrm>
              <a:off x="4071934" y="5429264"/>
              <a:ext cx="668005" cy="309534"/>
            </a:xfrm>
            <a:prstGeom prst="ellipse">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endParaRPr>
            </a:p>
          </p:txBody>
        </p:sp>
      </p:grpSp>
      <p:sp>
        <p:nvSpPr>
          <p:cNvPr id="4" name="圆角矩形 35"/>
          <p:cNvSpPr/>
          <p:nvPr>
            <p:custDataLst>
              <p:tags r:id="rId6"/>
            </p:custDataLst>
          </p:nvPr>
        </p:nvSpPr>
        <p:spPr>
          <a:xfrm>
            <a:off x="128270" y="117501"/>
            <a:ext cx="3226194" cy="720065"/>
          </a:xfrm>
          <a:prstGeom prst="roundRect">
            <a:avLst>
              <a:gd name="adj" fmla="val 14111"/>
            </a:avLst>
          </a:prstGeom>
          <a:solidFill>
            <a:schemeClr val="accent1"/>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spcBef>
                <a:spcPct val="0"/>
              </a:spcBef>
              <a:spcAft>
                <a:spcPct val="0"/>
              </a:spcAft>
            </a:pPr>
            <a:r>
              <a:rPr lang="zh-CN" altLang="en-US" sz="2000" b="1" dirty="0">
                <a:solidFill>
                  <a:schemeClr val="lt1"/>
                </a:solidFill>
                <a:latin typeface="+mn-ea"/>
                <a:cs typeface="+mn-ea"/>
                <a:sym typeface="+mn-ea"/>
              </a:rPr>
              <a:t>中国稀土资源优势</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矩形 1"/>
          <p:cNvSpPr/>
          <p:nvPr>
            <p:custDataLst>
              <p:tags r:id="rId4"/>
            </p:custDataLst>
          </p:nvPr>
        </p:nvSpPr>
        <p:spPr>
          <a:xfrm>
            <a:off x="271604" y="1513833"/>
            <a:ext cx="4916032" cy="841490"/>
          </a:xfrm>
          <a:prstGeom prst="rect">
            <a:avLst/>
          </a:prstGeom>
          <a:noFill/>
        </p:spPr>
        <p:txBody>
          <a:bodyPr wrap="square" lIns="0" tIns="0" rIns="0" bIns="0" rtlCol="0" anchor="t" anchorCtr="0">
            <a:noAutofit/>
          </a:bodyPr>
          <a:lstStyle/>
          <a:p>
            <a:pPr algn="l">
              <a:lnSpc>
                <a:spcPct val="150000"/>
              </a:lnSpc>
              <a:spcBef>
                <a:spcPct val="0"/>
              </a:spcBef>
              <a:spcAft>
                <a:spcPct val="0"/>
              </a:spcAft>
            </a:pPr>
            <a:r>
              <a:rPr lang="en-US" altLang="en-US" sz="1600" dirty="0">
                <a:ln>
                  <a:noFill/>
                  <a:prstDash val="sysDot"/>
                </a:ln>
                <a:solidFill>
                  <a:schemeClr val="tx1">
                    <a:lumMod val="85000"/>
                    <a:lumOff val="15000"/>
                  </a:schemeClr>
                </a:solidFill>
                <a:latin typeface="+mn-ea"/>
                <a:cs typeface="+mn-ea"/>
              </a:rPr>
              <a:t>2025</a:t>
            </a:r>
            <a:r>
              <a:rPr lang="zh-CN" altLang="en-US" sz="1600" dirty="0">
                <a:ln>
                  <a:noFill/>
                  <a:prstDash val="sysDot"/>
                </a:ln>
                <a:solidFill>
                  <a:schemeClr val="tx1">
                    <a:lumMod val="85000"/>
                    <a:lumOff val="15000"/>
                  </a:schemeClr>
                </a:solidFill>
                <a:latin typeface="+mn-ea"/>
                <a:cs typeface="+mn-ea"/>
              </a:rPr>
              <a:t>年全球稀土矿产量</a:t>
            </a:r>
            <a:r>
              <a:rPr lang="en-US" altLang="zh-CN" sz="1600" dirty="0">
                <a:ln>
                  <a:noFill/>
                  <a:prstDash val="sysDot"/>
                </a:ln>
                <a:solidFill>
                  <a:schemeClr val="tx1">
                    <a:lumMod val="85000"/>
                    <a:lumOff val="15000"/>
                  </a:schemeClr>
                </a:solidFill>
                <a:latin typeface="+mn-ea"/>
                <a:cs typeface="+mn-ea"/>
              </a:rPr>
              <a:t>40.2</a:t>
            </a:r>
            <a:r>
              <a:rPr lang="zh-CN" altLang="en-US" sz="1600" dirty="0">
                <a:ln>
                  <a:noFill/>
                  <a:prstDash val="sysDot"/>
                </a:ln>
                <a:solidFill>
                  <a:schemeClr val="tx1">
                    <a:lumMod val="85000"/>
                    <a:lumOff val="15000"/>
                  </a:schemeClr>
                </a:solidFill>
                <a:latin typeface="+mn-ea"/>
                <a:cs typeface="+mn-ea"/>
              </a:rPr>
              <a:t>万吨，中国产量</a:t>
            </a:r>
            <a:r>
              <a:rPr lang="en-US" altLang="zh-CN" sz="1600" dirty="0">
                <a:ln>
                  <a:noFill/>
                  <a:prstDash val="sysDot"/>
                </a:ln>
                <a:solidFill>
                  <a:schemeClr val="tx1">
                    <a:lumMod val="85000"/>
                    <a:lumOff val="15000"/>
                  </a:schemeClr>
                </a:solidFill>
                <a:latin typeface="+mn-ea"/>
                <a:cs typeface="+mn-ea"/>
              </a:rPr>
              <a:t>27</a:t>
            </a:r>
            <a:r>
              <a:rPr lang="zh-CN" altLang="en-US" sz="1600" dirty="0">
                <a:ln>
                  <a:noFill/>
                  <a:prstDash val="sysDot"/>
                </a:ln>
                <a:solidFill>
                  <a:schemeClr val="tx1">
                    <a:lumMod val="85000"/>
                    <a:lumOff val="15000"/>
                  </a:schemeClr>
                </a:solidFill>
                <a:latin typeface="+mn-ea"/>
                <a:cs typeface="+mn-ea"/>
              </a:rPr>
              <a:t>万吨占比</a:t>
            </a:r>
            <a:r>
              <a:rPr lang="en-US" altLang="zh-CN" sz="1600" dirty="0">
                <a:ln>
                  <a:noFill/>
                  <a:prstDash val="sysDot"/>
                </a:ln>
                <a:solidFill>
                  <a:schemeClr val="tx1">
                    <a:lumMod val="85000"/>
                    <a:lumOff val="15000"/>
                  </a:schemeClr>
                </a:solidFill>
                <a:latin typeface="+mn-ea"/>
                <a:cs typeface="+mn-ea"/>
              </a:rPr>
              <a:t>67.5%</a:t>
            </a:r>
            <a:r>
              <a:rPr lang="zh-CN" altLang="en-US" sz="1600" dirty="0">
                <a:ln>
                  <a:noFill/>
                  <a:prstDash val="sysDot"/>
                </a:ln>
                <a:solidFill>
                  <a:schemeClr val="tx1">
                    <a:lumMod val="85000"/>
                    <a:lumOff val="15000"/>
                  </a:schemeClr>
                </a:solidFill>
                <a:latin typeface="+mn-ea"/>
                <a:cs typeface="+mn-ea"/>
              </a:rPr>
              <a:t>，美国、缅甸产量增长显著。</a:t>
            </a:r>
          </a:p>
        </p:txBody>
      </p:sp>
      <p:sp>
        <p:nvSpPr>
          <p:cNvPr id="7" name="矩形 6"/>
          <p:cNvSpPr/>
          <p:nvPr>
            <p:custDataLst>
              <p:tags r:id="rId5"/>
            </p:custDataLst>
          </p:nvPr>
        </p:nvSpPr>
        <p:spPr>
          <a:xfrm>
            <a:off x="829985" y="749520"/>
            <a:ext cx="3287233" cy="608529"/>
          </a:xfrm>
          <a:prstGeom prst="rect">
            <a:avLst/>
          </a:prstGeom>
          <a:noFill/>
        </p:spPr>
        <p:txBody>
          <a:bodyPr wrap="square" lIns="0" tIns="0" rIns="0" bIns="0" rtlCol="0" anchor="b">
            <a:noAutofit/>
          </a:bodyPr>
          <a:lstStyle/>
          <a:p>
            <a:pPr algn="r">
              <a:spcBef>
                <a:spcPct val="0"/>
              </a:spcBef>
              <a:spcAft>
                <a:spcPct val="0"/>
              </a:spcAft>
              <a:buClr>
                <a:schemeClr val="accent1"/>
              </a:buClr>
              <a:buSzPct val="70000"/>
            </a:pPr>
            <a:r>
              <a:rPr lang="zh-CN" altLang="en-US" sz="2400" b="1" dirty="0">
                <a:solidFill>
                  <a:schemeClr val="accent1"/>
                </a:solidFill>
                <a:latin typeface="+mn-ea"/>
                <a:cs typeface="+mn-ea"/>
              </a:rPr>
              <a:t>全球稀土产量分布集中</a:t>
            </a:r>
          </a:p>
        </p:txBody>
      </p:sp>
      <p:sp>
        <p:nvSpPr>
          <p:cNvPr id="10" name="矩形 9"/>
          <p:cNvSpPr/>
          <p:nvPr>
            <p:custDataLst>
              <p:tags r:id="rId6"/>
            </p:custDataLst>
          </p:nvPr>
        </p:nvSpPr>
        <p:spPr>
          <a:xfrm>
            <a:off x="5992019" y="1476314"/>
            <a:ext cx="5614524" cy="841375"/>
          </a:xfrm>
          <a:prstGeom prst="rect">
            <a:avLst/>
          </a:prstGeom>
          <a:noFill/>
        </p:spPr>
        <p:txBody>
          <a:bodyPr wrap="square" lIns="0" tIns="0" rIns="0" bIns="0" rtlCol="0" anchor="t" anchorCtr="0">
            <a:noAutofit/>
          </a:bodyPr>
          <a:lstStyle/>
          <a:p>
            <a:pPr>
              <a:lnSpc>
                <a:spcPct val="150000"/>
              </a:lnSpc>
              <a:spcBef>
                <a:spcPct val="0"/>
              </a:spcBef>
              <a:spcAft>
                <a:spcPct val="0"/>
              </a:spcAft>
            </a:pPr>
            <a:r>
              <a:rPr lang="zh-CN" altLang="en-US" sz="1600" dirty="0">
                <a:ln>
                  <a:noFill/>
                  <a:prstDash val="sysDot"/>
                </a:ln>
                <a:solidFill>
                  <a:schemeClr val="tx1">
                    <a:lumMod val="85000"/>
                    <a:lumOff val="15000"/>
                  </a:schemeClr>
                </a:solidFill>
                <a:latin typeface="+mn-ea"/>
                <a:cs typeface="+mn-ea"/>
              </a:rPr>
              <a:t>全球超</a:t>
            </a:r>
            <a:r>
              <a:rPr lang="en-US" altLang="zh-CN" sz="1600" dirty="0">
                <a:ln>
                  <a:noFill/>
                  <a:prstDash val="sysDot"/>
                </a:ln>
                <a:solidFill>
                  <a:schemeClr val="tx1">
                    <a:lumMod val="85000"/>
                    <a:lumOff val="15000"/>
                  </a:schemeClr>
                </a:solidFill>
                <a:latin typeface="+mn-ea"/>
                <a:cs typeface="+mn-ea"/>
              </a:rPr>
              <a:t>95%</a:t>
            </a:r>
            <a:r>
              <a:rPr lang="zh-CN" altLang="en-US" sz="1600" dirty="0">
                <a:ln>
                  <a:noFill/>
                  <a:prstDash val="sysDot"/>
                </a:ln>
                <a:solidFill>
                  <a:schemeClr val="tx1">
                    <a:lumMod val="85000"/>
                    <a:lumOff val="15000"/>
                  </a:schemeClr>
                </a:solidFill>
                <a:latin typeface="+mn-ea"/>
                <a:cs typeface="+mn-ea"/>
              </a:rPr>
              <a:t>的稀土冶炼分离产能集中在中国，但澳大利亚、美国和爱沙尼亚的产能有增长迹象。</a:t>
            </a:r>
          </a:p>
        </p:txBody>
      </p:sp>
      <p:sp>
        <p:nvSpPr>
          <p:cNvPr id="11" name="矩形 10"/>
          <p:cNvSpPr/>
          <p:nvPr>
            <p:custDataLst>
              <p:tags r:id="rId7"/>
            </p:custDataLst>
          </p:nvPr>
        </p:nvSpPr>
        <p:spPr>
          <a:xfrm>
            <a:off x="5468293" y="695662"/>
            <a:ext cx="6138250" cy="608529"/>
          </a:xfrm>
          <a:prstGeom prst="rect">
            <a:avLst/>
          </a:prstGeom>
          <a:noFill/>
        </p:spPr>
        <p:txBody>
          <a:bodyPr wrap="square" lIns="0" tIns="0" rIns="0" bIns="0" rtlCol="0" anchor="b">
            <a:noAutofit/>
          </a:bodyPr>
          <a:lstStyle/>
          <a:p>
            <a:pPr>
              <a:spcBef>
                <a:spcPct val="0"/>
              </a:spcBef>
              <a:spcAft>
                <a:spcPct val="0"/>
              </a:spcAft>
              <a:buClr>
                <a:schemeClr val="accent1"/>
              </a:buClr>
              <a:buSzPct val="70000"/>
            </a:pPr>
            <a:r>
              <a:rPr lang="zh-CN" altLang="en-US" sz="2400" dirty="0">
                <a:ln>
                  <a:noFill/>
                  <a:prstDash val="sysDot"/>
                </a:ln>
                <a:solidFill>
                  <a:srgbClr val="7030A0"/>
                </a:solidFill>
                <a:effectLst>
                  <a:outerShdw blurRad="38100" dist="38100" dir="2700000" algn="tl">
                    <a:srgbClr val="000000">
                      <a:alpha val="43137"/>
                    </a:srgbClr>
                  </a:outerShdw>
                </a:effectLst>
                <a:latin typeface="+mn-ea"/>
                <a:cs typeface="+mn-ea"/>
              </a:rPr>
              <a:t>全球超</a:t>
            </a:r>
            <a:r>
              <a:rPr lang="en-US" altLang="zh-CN" sz="2400" dirty="0">
                <a:ln>
                  <a:noFill/>
                  <a:prstDash val="sysDot"/>
                </a:ln>
                <a:solidFill>
                  <a:srgbClr val="7030A0"/>
                </a:solidFill>
                <a:effectLst>
                  <a:outerShdw blurRad="38100" dist="38100" dir="2700000" algn="tl">
                    <a:srgbClr val="000000">
                      <a:alpha val="43137"/>
                    </a:srgbClr>
                  </a:outerShdw>
                </a:effectLst>
                <a:latin typeface="+mn-ea"/>
                <a:cs typeface="+mn-ea"/>
              </a:rPr>
              <a:t>95%</a:t>
            </a:r>
            <a:r>
              <a:rPr lang="zh-CN" altLang="en-US" sz="2400" dirty="0">
                <a:ln>
                  <a:noFill/>
                  <a:prstDash val="sysDot"/>
                </a:ln>
                <a:solidFill>
                  <a:srgbClr val="7030A0"/>
                </a:solidFill>
                <a:effectLst>
                  <a:outerShdw blurRad="38100" dist="38100" dir="2700000" algn="tl">
                    <a:srgbClr val="000000">
                      <a:alpha val="43137"/>
                    </a:srgbClr>
                  </a:outerShdw>
                </a:effectLst>
                <a:latin typeface="+mn-ea"/>
                <a:cs typeface="+mn-ea"/>
              </a:rPr>
              <a:t>的稀土冶炼分离产能集中在中国</a:t>
            </a:r>
            <a:endParaRPr lang="zh-CN" altLang="en-US" sz="2400" b="1" dirty="0">
              <a:solidFill>
                <a:srgbClr val="7030A0"/>
              </a:solidFill>
              <a:effectLst>
                <a:outerShdw blurRad="38100" dist="38100" dir="2700000" algn="tl">
                  <a:srgbClr val="000000">
                    <a:alpha val="43137"/>
                  </a:srgbClr>
                </a:outerShdw>
              </a:effectLst>
              <a:latin typeface="+mn-ea"/>
              <a:cs typeface="+mn-ea"/>
            </a:endParaRPr>
          </a:p>
        </p:txBody>
      </p:sp>
      <p:graphicFrame>
        <p:nvGraphicFramePr>
          <p:cNvPr id="3" name="表格 2"/>
          <p:cNvGraphicFramePr/>
          <p:nvPr>
            <p:custDataLst>
              <p:tags r:id="rId8"/>
            </p:custDataLst>
          </p:nvPr>
        </p:nvGraphicFramePr>
        <p:xfrm>
          <a:off x="339090" y="2787015"/>
          <a:ext cx="4711065" cy="3883025"/>
        </p:xfrm>
        <a:graphic>
          <a:graphicData uri="http://schemas.openxmlformats.org/drawingml/2006/table">
            <a:tbl>
              <a:tblPr/>
              <a:tblGrid>
                <a:gridCol w="941705">
                  <a:extLst>
                    <a:ext uri="{9D8B030D-6E8A-4147-A177-3AD203B41FA5}">
                      <a16:colId xmlns:a16="http://schemas.microsoft.com/office/drawing/2014/main" val="20000"/>
                    </a:ext>
                  </a:extLst>
                </a:gridCol>
                <a:gridCol w="1256030">
                  <a:extLst>
                    <a:ext uri="{9D8B030D-6E8A-4147-A177-3AD203B41FA5}">
                      <a16:colId xmlns:a16="http://schemas.microsoft.com/office/drawing/2014/main" val="20001"/>
                    </a:ext>
                  </a:extLst>
                </a:gridCol>
                <a:gridCol w="125603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tblGrid>
              <a:tr h="236855">
                <a:tc>
                  <a:txBody>
                    <a:bodyPr/>
                    <a:lstStyle/>
                    <a:p>
                      <a:pPr marL="0" indent="0" algn="ctr">
                        <a:lnSpc>
                          <a:spcPts val="1300"/>
                        </a:lnSpc>
                        <a:spcBef>
                          <a:spcPct val="0"/>
                        </a:spcBef>
                        <a:spcAft>
                          <a:spcPct val="0"/>
                        </a:spcAft>
                      </a:pPr>
                      <a:r>
                        <a:rPr lang="zh-CN" sz="900">
                          <a:latin typeface="黑体" panose="02010609060101010101" pitchFamily="1" charset="-122"/>
                          <a:ea typeface="黑体" panose="02010609060101010101" pitchFamily="1" charset="-122"/>
                        </a:rPr>
                        <a:t>国家</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黑体" panose="02010609060101010101" pitchFamily="1" charset="-122"/>
                          <a:ea typeface="黑体" panose="02010609060101010101" pitchFamily="1" charset="-122"/>
                        </a:rPr>
                        <a:t>2021</a:t>
                      </a:r>
                      <a:r>
                        <a:rPr lang="zh-CN" sz="900">
                          <a:latin typeface="黑体" panose="02010609060101010101" pitchFamily="1" charset="-122"/>
                          <a:ea typeface="黑体" panose="02010609060101010101" pitchFamily="1" charset="-122"/>
                        </a:rPr>
                        <a:t>年</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黑体" panose="02010609060101010101" pitchFamily="1" charset="-122"/>
                          <a:ea typeface="黑体" panose="02010609060101010101" pitchFamily="1" charset="-122"/>
                        </a:rPr>
                        <a:t>2023</a:t>
                      </a:r>
                      <a:r>
                        <a:rPr lang="zh-CN" sz="900">
                          <a:latin typeface="黑体" panose="02010609060101010101" pitchFamily="1" charset="-122"/>
                          <a:ea typeface="黑体" panose="02010609060101010101" pitchFamily="1" charset="-122"/>
                        </a:rPr>
                        <a:t>年</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黑体" panose="02010609060101010101" pitchFamily="1" charset="-122"/>
                          <a:ea typeface="黑体" panose="02010609060101010101" pitchFamily="1" charset="-122"/>
                        </a:rPr>
                        <a:t>2025</a:t>
                      </a:r>
                      <a:r>
                        <a:rPr lang="zh-CN" sz="900">
                          <a:latin typeface="黑体" panose="02010609060101010101" pitchFamily="1" charset="-122"/>
                          <a:ea typeface="黑体" panose="02010609060101010101" pitchFamily="1" charset="-122"/>
                        </a:rPr>
                        <a:t>年</a:t>
                      </a:r>
                      <a:r>
                        <a:rPr lang="en-US" altLang="zh-CN" sz="900">
                          <a:latin typeface="黑体" panose="02010609060101010101" pitchFamily="1" charset="-122"/>
                          <a:ea typeface="黑体" panose="02010609060101010101" pitchFamily="1" charset="-122"/>
                        </a:rPr>
                        <a:t>e</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0"/>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我国</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210000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255000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270000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1"/>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美国</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42000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43000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45000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2"/>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澳大利亚</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18000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18000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21000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3"/>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巴西</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80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80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500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4"/>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印度</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2900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2900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2900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5"/>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马来西亚</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80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80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6"/>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俄罗斯</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2600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2600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2600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7"/>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泰国</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7100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7100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7300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8"/>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越南</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1200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600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5000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9"/>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马达加斯加</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960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960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960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0"/>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布隆迪</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1"/>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缅甸</a:t>
                      </a:r>
                      <a:r>
                        <a:rPr lang="en-US" altLang="zh-CN" sz="900">
                          <a:latin typeface="宋体" panose="02010600030101010101" pitchFamily="2" charset="-122"/>
                          <a:ea typeface="宋体" panose="02010600030101010101" pitchFamily="2" charset="-122"/>
                        </a:rPr>
                        <a:t>(1)</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12000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38000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46500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2"/>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其它国家</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3"/>
                  </a:ext>
                </a:extLst>
              </a:tr>
              <a:tr h="236855">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世界总量</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296920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368320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401960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4"/>
                  </a:ext>
                </a:extLst>
              </a:tr>
              <a:tr h="330200">
                <a:tc>
                  <a:txBody>
                    <a:bodyPr/>
                    <a:lstStyle/>
                    <a:p>
                      <a:pPr marL="0" indent="0" algn="ctr">
                        <a:lnSpc>
                          <a:spcPts val="1300"/>
                        </a:lnSpc>
                        <a:spcBef>
                          <a:spcPct val="0"/>
                        </a:spcBef>
                        <a:spcAft>
                          <a:spcPct val="0"/>
                        </a:spcAft>
                      </a:pPr>
                      <a:r>
                        <a:rPr lang="zh-CN" sz="900">
                          <a:latin typeface="宋体" panose="02010600030101010101" pitchFamily="2" charset="-122"/>
                          <a:ea typeface="宋体" panose="02010600030101010101" pitchFamily="2" charset="-122"/>
                        </a:rPr>
                        <a:t>我国产量占比</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70.7%</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69.2%</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900">
                          <a:latin typeface="宋体" panose="02010600030101010101" pitchFamily="2" charset="-122"/>
                          <a:ea typeface="宋体" panose="02010600030101010101" pitchFamily="2" charset="-122"/>
                        </a:rPr>
                        <a:t>67.2%</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
        <p:nvSpPr>
          <p:cNvPr id="4" name="文本框 3"/>
          <p:cNvSpPr txBox="1"/>
          <p:nvPr/>
        </p:nvSpPr>
        <p:spPr>
          <a:xfrm>
            <a:off x="641985" y="2511108"/>
            <a:ext cx="5080000" cy="275590"/>
          </a:xfrm>
          <a:prstGeom prst="rect">
            <a:avLst/>
          </a:prstGeom>
        </p:spPr>
        <p:txBody>
          <a:bodyPr>
            <a:spAutoFit/>
          </a:bodyPr>
          <a:lstStyle/>
          <a:p>
            <a:pPr marL="0" indent="0" defTabSz="266700">
              <a:spcBef>
                <a:spcPct val="0"/>
              </a:spcBef>
              <a:spcAft>
                <a:spcPct val="0"/>
              </a:spcAft>
            </a:pPr>
            <a:r>
              <a:rPr lang="zh-CN" altLang="en-US" sz="1200">
                <a:latin typeface="黑体" panose="02010609060101010101" pitchFamily="1" charset="-122"/>
                <a:ea typeface="黑体" panose="02010609060101010101" pitchFamily="1" charset="-122"/>
              </a:rPr>
              <a:t>全球主要国家稀土矿产品产量 </a:t>
            </a:r>
            <a:r>
              <a:rPr lang="en-US" altLang="zh-CN" sz="1200">
                <a:latin typeface="黑体" panose="02010609060101010101" pitchFamily="1" charset="-122"/>
                <a:ea typeface="黑体" panose="02010609060101010101" pitchFamily="1" charset="-122"/>
              </a:rPr>
              <a:t>            </a:t>
            </a:r>
            <a:r>
              <a:rPr lang="zh-CN" altLang="en-US" sz="1200">
                <a:latin typeface="黑体" panose="02010609060101010101" pitchFamily="1" charset="-122"/>
                <a:ea typeface="黑体" panose="02010609060101010101" pitchFamily="1" charset="-122"/>
              </a:rPr>
              <a:t>单位：吨，</a:t>
            </a:r>
            <a:r>
              <a:rPr lang="en-US" altLang="zh-CN" sz="1200">
                <a:latin typeface="黑体" panose="02010609060101010101" pitchFamily="1" charset="-122"/>
                <a:ea typeface="黑体" panose="02010609060101010101" pitchFamily="1" charset="-122"/>
              </a:rPr>
              <a:t>REO</a:t>
            </a:r>
          </a:p>
        </p:txBody>
      </p:sp>
      <p:sp>
        <p:nvSpPr>
          <p:cNvPr id="5" name="文本框 4"/>
          <p:cNvSpPr txBox="1"/>
          <p:nvPr/>
        </p:nvSpPr>
        <p:spPr>
          <a:xfrm>
            <a:off x="6330026" y="2506504"/>
            <a:ext cx="5080000" cy="275590"/>
          </a:xfrm>
          <a:prstGeom prst="rect">
            <a:avLst/>
          </a:prstGeom>
        </p:spPr>
        <p:txBody>
          <a:bodyPr>
            <a:spAutoFit/>
          </a:bodyPr>
          <a:lstStyle/>
          <a:p>
            <a:pPr marL="0" algn="l" defTabSz="266700">
              <a:lnSpc>
                <a:spcPct val="100000"/>
              </a:lnSpc>
              <a:buClrTx/>
              <a:buSzTx/>
              <a:buFontTx/>
            </a:pPr>
            <a:r>
              <a:rPr lang="zh-CN" altLang="en-US" sz="1200" dirty="0">
                <a:latin typeface="黑体" panose="02010609060101010101" pitchFamily="1" charset="-122"/>
                <a:ea typeface="黑体" panose="02010609060101010101" pitchFamily="1" charset="-122"/>
              </a:rPr>
              <a:t>全球主要国家稀土冶炼产品产量及预测  单位：吨，REO</a:t>
            </a:r>
          </a:p>
        </p:txBody>
      </p:sp>
      <p:graphicFrame>
        <p:nvGraphicFramePr>
          <p:cNvPr id="6" name="表格 5"/>
          <p:cNvGraphicFramePr/>
          <p:nvPr>
            <p:custDataLst>
              <p:tags r:id="rId9"/>
            </p:custDataLst>
          </p:nvPr>
        </p:nvGraphicFramePr>
        <p:xfrm>
          <a:off x="5597362" y="3074988"/>
          <a:ext cx="6195060" cy="1357630"/>
        </p:xfrm>
        <a:graphic>
          <a:graphicData uri="http://schemas.openxmlformats.org/drawingml/2006/table">
            <a:tbl>
              <a:tblPr/>
              <a:tblGrid>
                <a:gridCol w="225107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302385">
                  <a:extLst>
                    <a:ext uri="{9D8B030D-6E8A-4147-A177-3AD203B41FA5}">
                      <a16:colId xmlns:a16="http://schemas.microsoft.com/office/drawing/2014/main" val="20002"/>
                    </a:ext>
                  </a:extLst>
                </a:gridCol>
                <a:gridCol w="1273175">
                  <a:extLst>
                    <a:ext uri="{9D8B030D-6E8A-4147-A177-3AD203B41FA5}">
                      <a16:colId xmlns:a16="http://schemas.microsoft.com/office/drawing/2014/main" val="20003"/>
                    </a:ext>
                  </a:extLst>
                </a:gridCol>
              </a:tblGrid>
              <a:tr h="172085">
                <a:tc>
                  <a:txBody>
                    <a:bodyPr/>
                    <a:lstStyle/>
                    <a:p>
                      <a:pPr marL="0" indent="0" algn="ctr">
                        <a:lnSpc>
                          <a:spcPts val="1300"/>
                        </a:lnSpc>
                        <a:spcBef>
                          <a:spcPct val="0"/>
                        </a:spcBef>
                        <a:spcAft>
                          <a:spcPct val="0"/>
                        </a:spcAft>
                      </a:pPr>
                      <a:r>
                        <a:rPr lang="zh-CN" sz="1100">
                          <a:latin typeface="黑体" panose="02010609060101010101" pitchFamily="1" charset="-122"/>
                          <a:ea typeface="黑体" panose="02010609060101010101" pitchFamily="1" charset="-122"/>
                        </a:rPr>
                        <a:t>国家　</a:t>
                      </a: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黑体" panose="02010609060101010101" pitchFamily="1" charset="-122"/>
                          <a:ea typeface="黑体" panose="02010609060101010101" pitchFamily="1" charset="-122"/>
                        </a:rPr>
                        <a:t>2021</a:t>
                      </a:r>
                      <a:r>
                        <a:rPr lang="zh-CN" altLang="en-US" sz="1100">
                          <a:latin typeface="黑体" panose="02010609060101010101" pitchFamily="1" charset="-122"/>
                          <a:ea typeface="黑体" panose="02010609060101010101" pitchFamily="1" charset="-122"/>
                        </a:rPr>
                        <a:t>年</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黑体" panose="02010609060101010101" pitchFamily="1" charset="-122"/>
                          <a:ea typeface="黑体" panose="02010609060101010101" pitchFamily="1" charset="-122"/>
                        </a:rPr>
                        <a:t>2023</a:t>
                      </a:r>
                      <a:r>
                        <a:rPr lang="zh-CN" altLang="en-US" sz="1100">
                          <a:latin typeface="黑体" panose="02010609060101010101" pitchFamily="1" charset="-122"/>
                          <a:ea typeface="黑体" panose="02010609060101010101" pitchFamily="1" charset="-122"/>
                        </a:rPr>
                        <a:t>年</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黑体" panose="02010609060101010101" pitchFamily="1" charset="-122"/>
                          <a:ea typeface="黑体" panose="02010609060101010101" pitchFamily="1" charset="-122"/>
                        </a:rPr>
                        <a:t>2025</a:t>
                      </a:r>
                      <a:r>
                        <a:rPr lang="zh-CN" altLang="en-US" sz="1100">
                          <a:latin typeface="黑体" panose="02010609060101010101" pitchFamily="1" charset="-122"/>
                          <a:ea typeface="黑体" panose="02010609060101010101" pitchFamily="1" charset="-122"/>
                        </a:rPr>
                        <a:t>年</a:t>
                      </a:r>
                      <a:r>
                        <a:rPr lang="en-US" altLang="zh-CN" sz="1100">
                          <a:latin typeface="黑体" panose="02010609060101010101" pitchFamily="1" charset="-122"/>
                          <a:ea typeface="黑体" panose="02010609060101010101" pitchFamily="1" charset="-122"/>
                        </a:rPr>
                        <a:t>e</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0"/>
                  </a:ext>
                </a:extLst>
              </a:tr>
              <a:tr h="172720">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我国</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288149</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369391</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380568</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1"/>
                  </a:ext>
                </a:extLst>
              </a:tr>
              <a:tr h="165100">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马来西亚</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16552</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13960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11273</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2"/>
                  </a:ext>
                </a:extLst>
              </a:tr>
              <a:tr h="172720">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美国</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1300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7831</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3"/>
                  </a:ext>
                </a:extLst>
              </a:tr>
              <a:tr h="165100">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其它</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2150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2150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2500</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4"/>
                  </a:ext>
                </a:extLst>
              </a:tr>
              <a:tr h="165100">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世界总计</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306851</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386801</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402172</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5"/>
                  </a:ext>
                </a:extLst>
              </a:tr>
              <a:tr h="172720">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同比（</a:t>
                      </a: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13%</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26%</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4%</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6"/>
                  </a:ext>
                </a:extLst>
              </a:tr>
              <a:tr h="172085">
                <a:tc>
                  <a:txBody>
                    <a:bodyPr/>
                    <a:lstStyle/>
                    <a:p>
                      <a:pPr marL="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我国产量占比（</a:t>
                      </a:r>
                      <a:r>
                        <a:rPr lang="en-US" altLang="zh-CN" sz="1100">
                          <a:latin typeface="宋体" panose="02010600030101010101" pitchFamily="2" charset="-122"/>
                          <a:ea typeface="宋体" panose="02010600030101010101" pitchFamily="2" charset="-122"/>
                        </a:rPr>
                        <a:t>%</a:t>
                      </a:r>
                      <a:r>
                        <a:rPr lang="zh-CN" altLang="en-US" sz="1100">
                          <a:latin typeface="宋体" panose="02010600030101010101" pitchFamily="2" charset="-122"/>
                          <a:ea typeface="宋体" panose="02010600030101010101" pitchFamily="2" charset="-122"/>
                        </a:rPr>
                        <a:t>）</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94%</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95%</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tc>
                  <a:txBody>
                    <a:bodyPr/>
                    <a:lstStyle/>
                    <a:p>
                      <a:pPr marL="0" indent="0" algn="ctr">
                        <a:lnSpc>
                          <a:spcPts val="1300"/>
                        </a:lnSpc>
                        <a:spcBef>
                          <a:spcPct val="0"/>
                        </a:spcBef>
                        <a:spcAft>
                          <a:spcPct val="0"/>
                        </a:spcAft>
                      </a:pPr>
                      <a:r>
                        <a:rPr lang="en-US" altLang="zh-CN" sz="1100" dirty="0">
                          <a:latin typeface="宋体" panose="02010600030101010101" pitchFamily="2" charset="-122"/>
                          <a:ea typeface="宋体" panose="02010600030101010101" pitchFamily="2" charset="-122"/>
                        </a:rPr>
                        <a:t>95%</a:t>
                      </a: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9"/>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 name="矩形 7"/>
          <p:cNvSpPr/>
          <p:nvPr>
            <p:custDataLst>
              <p:tags r:id="rId4"/>
            </p:custDataLst>
          </p:nvPr>
        </p:nvSpPr>
        <p:spPr>
          <a:xfrm>
            <a:off x="708103" y="2269591"/>
            <a:ext cx="3445349" cy="773329"/>
          </a:xfrm>
          <a:prstGeom prst="rect">
            <a:avLst/>
          </a:prstGeom>
          <a:noFill/>
        </p:spPr>
        <p:txBody>
          <a:bodyPr wrap="square" lIns="0" tIns="0" rIns="0" bIns="0" rtlCol="0" anchor="t" anchorCtr="0">
            <a:noAutofit/>
          </a:bodyPr>
          <a:lstStyle/>
          <a:p>
            <a:pPr algn="l">
              <a:lnSpc>
                <a:spcPct val="150000"/>
              </a:lnSpc>
              <a:spcBef>
                <a:spcPct val="0"/>
              </a:spcBef>
              <a:spcAft>
                <a:spcPct val="0"/>
              </a:spcAft>
            </a:pPr>
            <a:r>
              <a:rPr lang="zh-CN" altLang="en-US" sz="1600">
                <a:ln>
                  <a:noFill/>
                  <a:prstDash val="sysDot"/>
                </a:ln>
                <a:solidFill>
                  <a:schemeClr val="tx1">
                    <a:lumMod val="85000"/>
                    <a:lumOff val="15000"/>
                  </a:schemeClr>
                </a:solidFill>
                <a:latin typeface="+mn-ea"/>
                <a:cs typeface="+mn-ea"/>
              </a:rPr>
              <a:t>我国实行稀土开采冶炼配额制，</a:t>
            </a:r>
            <a:r>
              <a:rPr lang="en-US" altLang="zh-CN" sz="1600">
                <a:ln>
                  <a:noFill/>
                  <a:prstDash val="sysDot"/>
                </a:ln>
                <a:solidFill>
                  <a:schemeClr val="tx1">
                    <a:lumMod val="85000"/>
                    <a:lumOff val="15000"/>
                  </a:schemeClr>
                </a:solidFill>
                <a:latin typeface="+mn-ea"/>
                <a:cs typeface="+mn-ea"/>
              </a:rPr>
              <a:t>2024</a:t>
            </a:r>
            <a:r>
              <a:rPr lang="zh-CN" altLang="en-US" sz="1600">
                <a:ln>
                  <a:noFill/>
                  <a:prstDash val="sysDot"/>
                </a:ln>
                <a:solidFill>
                  <a:schemeClr val="tx1">
                    <a:lumMod val="85000"/>
                    <a:lumOff val="15000"/>
                  </a:schemeClr>
                </a:solidFill>
                <a:latin typeface="+mn-ea"/>
                <a:cs typeface="+mn-ea"/>
              </a:rPr>
              <a:t>年指标同比增</a:t>
            </a:r>
            <a:r>
              <a:rPr lang="en-US" altLang="zh-CN" sz="1600">
                <a:ln>
                  <a:noFill/>
                  <a:prstDash val="sysDot"/>
                </a:ln>
                <a:solidFill>
                  <a:schemeClr val="tx1">
                    <a:lumMod val="85000"/>
                    <a:lumOff val="15000"/>
                  </a:schemeClr>
                </a:solidFill>
                <a:latin typeface="+mn-ea"/>
                <a:cs typeface="+mn-ea"/>
              </a:rPr>
              <a:t>6%</a:t>
            </a:r>
            <a:r>
              <a:rPr lang="zh-CN" altLang="en-US" sz="1600">
                <a:ln>
                  <a:noFill/>
                  <a:prstDash val="sysDot"/>
                </a:ln>
                <a:solidFill>
                  <a:schemeClr val="tx1">
                    <a:lumMod val="85000"/>
                    <a:lumOff val="15000"/>
                  </a:schemeClr>
                </a:solidFill>
                <a:latin typeface="+mn-ea"/>
                <a:cs typeface="+mn-ea"/>
              </a:rPr>
              <a:t>和</a:t>
            </a:r>
            <a:r>
              <a:rPr lang="en-US" altLang="zh-CN" sz="1600">
                <a:ln>
                  <a:noFill/>
                  <a:prstDash val="sysDot"/>
                </a:ln>
                <a:solidFill>
                  <a:schemeClr val="tx1">
                    <a:lumMod val="85000"/>
                    <a:lumOff val="15000"/>
                  </a:schemeClr>
                </a:solidFill>
                <a:latin typeface="+mn-ea"/>
                <a:cs typeface="+mn-ea"/>
              </a:rPr>
              <a:t>4%</a:t>
            </a:r>
            <a:r>
              <a:rPr lang="zh-CN" altLang="en-US" sz="1600">
                <a:ln>
                  <a:noFill/>
                  <a:prstDash val="sysDot"/>
                </a:ln>
                <a:solidFill>
                  <a:schemeClr val="tx1">
                    <a:lumMod val="85000"/>
                    <a:lumOff val="15000"/>
                  </a:schemeClr>
                </a:solidFill>
                <a:latin typeface="+mn-ea"/>
                <a:cs typeface="+mn-ea"/>
              </a:rPr>
              <a:t>，集中度进一步提升，形成两大稀土集团。</a:t>
            </a:r>
          </a:p>
        </p:txBody>
      </p:sp>
      <p:sp>
        <p:nvSpPr>
          <p:cNvPr id="9" name="矩形 8"/>
          <p:cNvSpPr/>
          <p:nvPr>
            <p:custDataLst>
              <p:tags r:id="rId5"/>
            </p:custDataLst>
          </p:nvPr>
        </p:nvSpPr>
        <p:spPr>
          <a:xfrm>
            <a:off x="708213" y="1657750"/>
            <a:ext cx="3445217" cy="558962"/>
          </a:xfrm>
          <a:prstGeom prst="rect">
            <a:avLst/>
          </a:prstGeom>
          <a:noFill/>
        </p:spPr>
        <p:txBody>
          <a:bodyPr wrap="square" lIns="0" tIns="0" rIns="0" bIns="0" rtlCol="0" anchor="b">
            <a:noAutofit/>
          </a:bodyPr>
          <a:lstStyle/>
          <a:p>
            <a:pPr algn="r">
              <a:spcBef>
                <a:spcPct val="0"/>
              </a:spcBef>
              <a:spcAft>
                <a:spcPct val="0"/>
              </a:spcAft>
              <a:buClr>
                <a:schemeClr val="accent1"/>
              </a:buClr>
              <a:buSzPct val="70000"/>
            </a:pPr>
            <a:r>
              <a:rPr lang="zh-CN" altLang="en-US" sz="2400" b="1">
                <a:solidFill>
                  <a:schemeClr val="accent1"/>
                </a:solidFill>
                <a:latin typeface="+mn-ea"/>
                <a:cs typeface="+mn-ea"/>
              </a:rPr>
              <a:t>国内稀土产能集中提升</a:t>
            </a:r>
          </a:p>
        </p:txBody>
      </p:sp>
      <p:sp>
        <p:nvSpPr>
          <p:cNvPr id="12" name="矩形 11"/>
          <p:cNvSpPr/>
          <p:nvPr>
            <p:custDataLst>
              <p:tags r:id="rId6"/>
            </p:custDataLst>
          </p:nvPr>
        </p:nvSpPr>
        <p:spPr>
          <a:xfrm>
            <a:off x="6147460" y="1841305"/>
            <a:ext cx="5150867" cy="773329"/>
          </a:xfrm>
          <a:prstGeom prst="rect">
            <a:avLst/>
          </a:prstGeom>
          <a:noFill/>
        </p:spPr>
        <p:txBody>
          <a:bodyPr wrap="square" lIns="0" tIns="0" rIns="0" bIns="0" rtlCol="0" anchor="t" anchorCtr="0">
            <a:noAutofit/>
          </a:bodyPr>
          <a:lstStyle/>
          <a:p>
            <a:pPr>
              <a:lnSpc>
                <a:spcPct val="150000"/>
              </a:lnSpc>
              <a:spcBef>
                <a:spcPct val="0"/>
              </a:spcBef>
              <a:spcAft>
                <a:spcPct val="0"/>
              </a:spcAft>
            </a:pPr>
            <a:r>
              <a:rPr lang="zh-CN" altLang="en-US" sz="1600">
                <a:ln>
                  <a:noFill/>
                  <a:prstDash val="sysDot"/>
                </a:ln>
                <a:solidFill>
                  <a:schemeClr val="tx1">
                    <a:lumMod val="85000"/>
                    <a:lumOff val="15000"/>
                  </a:schemeClr>
                </a:solidFill>
                <a:latin typeface="+mn-ea"/>
                <a:cs typeface="+mn-ea"/>
              </a:rPr>
              <a:t>加工独居石和回收钕铁硼磁材废料，已成为填补稀土供应缺口的重要途径。</a:t>
            </a:r>
          </a:p>
        </p:txBody>
      </p:sp>
      <p:sp>
        <p:nvSpPr>
          <p:cNvPr id="18" name="矩形 17"/>
          <p:cNvSpPr/>
          <p:nvPr>
            <p:custDataLst>
              <p:tags r:id="rId7"/>
            </p:custDataLst>
          </p:nvPr>
        </p:nvSpPr>
        <p:spPr>
          <a:xfrm>
            <a:off x="6596079" y="1203960"/>
            <a:ext cx="5032676" cy="559186"/>
          </a:xfrm>
          <a:prstGeom prst="rect">
            <a:avLst/>
          </a:prstGeom>
          <a:noFill/>
        </p:spPr>
        <p:txBody>
          <a:bodyPr wrap="square" lIns="0" tIns="0" rIns="0" bIns="0" rtlCol="0" anchor="b">
            <a:noAutofit/>
          </a:bodyPr>
          <a:lstStyle/>
          <a:p>
            <a:pPr>
              <a:spcBef>
                <a:spcPct val="0"/>
              </a:spcBef>
              <a:spcAft>
                <a:spcPct val="0"/>
              </a:spcAft>
              <a:buClr>
                <a:schemeClr val="accent1"/>
              </a:buClr>
              <a:buSzPct val="70000"/>
            </a:pPr>
            <a:r>
              <a:rPr lang="zh-CN" altLang="en-US" sz="2400" b="1">
                <a:solidFill>
                  <a:schemeClr val="accent1"/>
                </a:solidFill>
                <a:latin typeface="+mn-ea"/>
                <a:cs typeface="+mn-ea"/>
              </a:rPr>
              <a:t>独居石与钕铁硼磁材废料回收利用</a:t>
            </a:r>
          </a:p>
        </p:txBody>
      </p:sp>
      <p:sp>
        <p:nvSpPr>
          <p:cNvPr id="3" name="文本框 2"/>
          <p:cNvSpPr txBox="1"/>
          <p:nvPr/>
        </p:nvSpPr>
        <p:spPr>
          <a:xfrm>
            <a:off x="336550" y="3653790"/>
            <a:ext cx="5080000" cy="360680"/>
          </a:xfrm>
          <a:prstGeom prst="rect">
            <a:avLst/>
          </a:prstGeom>
        </p:spPr>
        <p:txBody>
          <a:bodyPr>
            <a:spAutoFit/>
          </a:bodyPr>
          <a:lstStyle/>
          <a:p>
            <a:pPr marL="0" indent="306070" algn="ctr" defTabSz="266700">
              <a:lnSpc>
                <a:spcPts val="2100"/>
              </a:lnSpc>
              <a:spcBef>
                <a:spcPct val="0"/>
              </a:spcBef>
              <a:spcAft>
                <a:spcPct val="0"/>
              </a:spcAft>
            </a:pPr>
            <a:r>
              <a:rPr lang="en-US" altLang="zh-CN" sz="1600">
                <a:latin typeface="黑体" panose="02010609060101010101" pitchFamily="1" charset="-122"/>
                <a:ea typeface="黑体" panose="02010609060101010101" pitchFamily="1" charset="-122"/>
              </a:rPr>
              <a:t>2022-2024</a:t>
            </a:r>
            <a:r>
              <a:rPr lang="zh-CN" altLang="en-US" sz="1600">
                <a:latin typeface="黑体" panose="02010609060101010101" pitchFamily="1" charset="-122"/>
                <a:ea typeface="黑体" panose="02010609060101010101" pitchFamily="1" charset="-122"/>
              </a:rPr>
              <a:t>年稀土矿产品和冶炼分离产品指标</a:t>
            </a:r>
          </a:p>
        </p:txBody>
      </p:sp>
      <p:graphicFrame>
        <p:nvGraphicFramePr>
          <p:cNvPr id="4" name="表格 3"/>
          <p:cNvGraphicFramePr/>
          <p:nvPr/>
        </p:nvGraphicFramePr>
        <p:xfrm>
          <a:off x="336550" y="4014470"/>
          <a:ext cx="5490845" cy="1998980"/>
        </p:xfrm>
        <a:graphic>
          <a:graphicData uri="http://schemas.openxmlformats.org/drawingml/2006/table">
            <a:tbl>
              <a:tblPr/>
              <a:tblGrid>
                <a:gridCol w="2091690">
                  <a:extLst>
                    <a:ext uri="{9D8B030D-6E8A-4147-A177-3AD203B41FA5}">
                      <a16:colId xmlns:a16="http://schemas.microsoft.com/office/drawing/2014/main" val="20000"/>
                    </a:ext>
                  </a:extLst>
                </a:gridCol>
                <a:gridCol w="561340">
                  <a:extLst>
                    <a:ext uri="{9D8B030D-6E8A-4147-A177-3AD203B41FA5}">
                      <a16:colId xmlns:a16="http://schemas.microsoft.com/office/drawing/2014/main" val="20001"/>
                    </a:ext>
                  </a:extLst>
                </a:gridCol>
                <a:gridCol w="561340">
                  <a:extLst>
                    <a:ext uri="{9D8B030D-6E8A-4147-A177-3AD203B41FA5}">
                      <a16:colId xmlns:a16="http://schemas.microsoft.com/office/drawing/2014/main" val="20002"/>
                    </a:ext>
                  </a:extLst>
                </a:gridCol>
                <a:gridCol w="566420">
                  <a:extLst>
                    <a:ext uri="{9D8B030D-6E8A-4147-A177-3AD203B41FA5}">
                      <a16:colId xmlns:a16="http://schemas.microsoft.com/office/drawing/2014/main" val="20003"/>
                    </a:ext>
                  </a:extLst>
                </a:gridCol>
                <a:gridCol w="561340">
                  <a:extLst>
                    <a:ext uri="{9D8B030D-6E8A-4147-A177-3AD203B41FA5}">
                      <a16:colId xmlns:a16="http://schemas.microsoft.com/office/drawing/2014/main" val="20004"/>
                    </a:ext>
                  </a:extLst>
                </a:gridCol>
                <a:gridCol w="561340">
                  <a:extLst>
                    <a:ext uri="{9D8B030D-6E8A-4147-A177-3AD203B41FA5}">
                      <a16:colId xmlns:a16="http://schemas.microsoft.com/office/drawing/2014/main" val="20005"/>
                    </a:ext>
                  </a:extLst>
                </a:gridCol>
                <a:gridCol w="587375">
                  <a:extLst>
                    <a:ext uri="{9D8B030D-6E8A-4147-A177-3AD203B41FA5}">
                      <a16:colId xmlns:a16="http://schemas.microsoft.com/office/drawing/2014/main" val="20006"/>
                    </a:ext>
                  </a:extLst>
                </a:gridCol>
              </a:tblGrid>
              <a:tr h="252095">
                <a:tc>
                  <a:txBody>
                    <a:bodyPr/>
                    <a:lstStyle/>
                    <a:p>
                      <a:pPr marL="68580" indent="0" algn="ctr">
                        <a:lnSpc>
                          <a:spcPts val="1300"/>
                        </a:lnSpc>
                        <a:spcBef>
                          <a:spcPct val="0"/>
                        </a:spcBef>
                        <a:spcAft>
                          <a:spcPct val="0"/>
                        </a:spcAft>
                      </a:pPr>
                      <a:r>
                        <a:rPr lang="zh-CN" sz="1100">
                          <a:latin typeface="黑体" panose="02010609060101010101" pitchFamily="1" charset="-122"/>
                          <a:ea typeface="黑体" panose="02010609060101010101" pitchFamily="1" charset="-122"/>
                        </a:rPr>
                        <a:t>企业名称</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gridSpan="3">
                  <a:txBody>
                    <a:bodyPr/>
                    <a:lstStyle/>
                    <a:p>
                      <a:pPr marL="68580" indent="0" algn="ctr">
                        <a:lnSpc>
                          <a:spcPts val="1300"/>
                        </a:lnSpc>
                        <a:spcBef>
                          <a:spcPct val="0"/>
                        </a:spcBef>
                        <a:spcAft>
                          <a:spcPct val="0"/>
                        </a:spcAft>
                      </a:pPr>
                      <a:r>
                        <a:rPr lang="zh-CN" sz="1100">
                          <a:latin typeface="黑体" panose="02010609060101010101" pitchFamily="1" charset="-122"/>
                          <a:ea typeface="黑体" panose="02010609060101010101" pitchFamily="1" charset="-122"/>
                        </a:rPr>
                        <a:t>矿产品指标</a:t>
                      </a:r>
                      <a:r>
                        <a:rPr lang="en-US" altLang="zh-CN" sz="1100">
                          <a:latin typeface="黑体" panose="02010609060101010101" pitchFamily="1" charset="-122"/>
                          <a:ea typeface="黑体" panose="02010609060101010101" pitchFamily="1" charset="-122"/>
                        </a:rPr>
                        <a:t>(</a:t>
                      </a:r>
                      <a:r>
                        <a:rPr lang="zh-CN" altLang="en-US" sz="1100">
                          <a:latin typeface="黑体" panose="02010609060101010101" pitchFamily="1" charset="-122"/>
                          <a:ea typeface="黑体" panose="02010609060101010101" pitchFamily="1" charset="-122"/>
                        </a:rPr>
                        <a:t>吨）</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hMerge="1">
                  <a:txBody>
                    <a:bodyPr/>
                    <a:lstStyle/>
                    <a:p>
                      <a:endParaRPr lang="zh-CN"/>
                    </a:p>
                  </a:txBody>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gridSpan="3">
                  <a:txBody>
                    <a:bodyPr/>
                    <a:lstStyle/>
                    <a:p>
                      <a:pPr marL="68580" indent="0" algn="ctr">
                        <a:lnSpc>
                          <a:spcPts val="1300"/>
                        </a:lnSpc>
                        <a:spcBef>
                          <a:spcPct val="0"/>
                        </a:spcBef>
                        <a:spcAft>
                          <a:spcPct val="0"/>
                        </a:spcAft>
                      </a:pPr>
                      <a:r>
                        <a:rPr lang="zh-CN" sz="1100">
                          <a:latin typeface="黑体" panose="02010609060101010101" pitchFamily="1" charset="-122"/>
                          <a:ea typeface="黑体" panose="02010609060101010101" pitchFamily="1" charset="-122"/>
                        </a:rPr>
                        <a:t>冶炼分离指标（吨）</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hMerge="1">
                  <a:txBody>
                    <a:bodyPr/>
                    <a:lstStyle/>
                    <a:p>
                      <a:endParaRPr lang="zh-CN"/>
                    </a:p>
                  </a:txBody>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252095">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 </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2022</a:t>
                      </a:r>
                      <a:r>
                        <a:rPr lang="zh-CN" altLang="en-US" sz="1100">
                          <a:latin typeface="宋体" panose="02010600030101010101" pitchFamily="2" charset="-122"/>
                          <a:ea typeface="宋体" panose="02010600030101010101" pitchFamily="2" charset="-122"/>
                        </a:rPr>
                        <a:t>年</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2023</a:t>
                      </a:r>
                      <a:r>
                        <a:rPr lang="zh-CN" altLang="en-US" sz="1100">
                          <a:latin typeface="宋体" panose="02010600030101010101" pitchFamily="2" charset="-122"/>
                          <a:ea typeface="宋体" panose="02010600030101010101" pitchFamily="2" charset="-122"/>
                        </a:rPr>
                        <a:t>年</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2024</a:t>
                      </a:r>
                      <a:r>
                        <a:rPr lang="zh-CN" altLang="en-US" sz="1100">
                          <a:latin typeface="宋体" panose="02010600030101010101" pitchFamily="2" charset="-122"/>
                          <a:ea typeface="宋体" panose="02010600030101010101" pitchFamily="2" charset="-122"/>
                        </a:rPr>
                        <a:t>年</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2022</a:t>
                      </a:r>
                      <a:r>
                        <a:rPr lang="zh-CN" altLang="en-US" sz="1100">
                          <a:latin typeface="宋体" panose="02010600030101010101" pitchFamily="2" charset="-122"/>
                          <a:ea typeface="宋体" panose="02010600030101010101" pitchFamily="2" charset="-122"/>
                        </a:rPr>
                        <a:t>年</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2023</a:t>
                      </a:r>
                      <a:r>
                        <a:rPr lang="zh-CN" altLang="en-US" sz="1100">
                          <a:latin typeface="宋体" panose="02010600030101010101" pitchFamily="2" charset="-122"/>
                          <a:ea typeface="宋体" panose="02010600030101010101" pitchFamily="2" charset="-122"/>
                        </a:rPr>
                        <a:t>年</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2024</a:t>
                      </a:r>
                      <a:r>
                        <a:rPr lang="zh-CN" altLang="en-US" sz="1100">
                          <a:latin typeface="宋体" panose="02010600030101010101" pitchFamily="2" charset="-122"/>
                          <a:ea typeface="宋体" panose="02010600030101010101" pitchFamily="2" charset="-122"/>
                        </a:rPr>
                        <a:t>年</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1"/>
                  </a:ext>
                </a:extLst>
              </a:tr>
              <a:tr h="252095">
                <a:tc>
                  <a:txBody>
                    <a:bodyPr/>
                    <a:lstStyle/>
                    <a:p>
                      <a:pPr marL="6858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全国合计</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210000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255000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270000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202000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243850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254000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2"/>
                  </a:ext>
                </a:extLst>
              </a:tr>
              <a:tr h="252095">
                <a:tc>
                  <a:txBody>
                    <a:bodyPr/>
                    <a:lstStyle/>
                    <a:p>
                      <a:pPr marL="6858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一、北方稀土</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141650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178650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188650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128934</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163234</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170001</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3"/>
                  </a:ext>
                </a:extLst>
              </a:tr>
              <a:tr h="252095">
                <a:tc>
                  <a:txBody>
                    <a:bodyPr/>
                    <a:lstStyle/>
                    <a:p>
                      <a:pPr marL="6858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二、我国稀土</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62210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70210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81350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58499</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66049</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83999</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4"/>
                  </a:ext>
                </a:extLst>
              </a:tr>
              <a:tr h="252095">
                <a:tc>
                  <a:txBody>
                    <a:bodyPr/>
                    <a:lstStyle/>
                    <a:p>
                      <a:pPr marL="6858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三、厦门钨业</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3440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3440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 </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3963</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3963</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 </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5"/>
                  </a:ext>
                </a:extLst>
              </a:tr>
              <a:tr h="252095">
                <a:tc>
                  <a:txBody>
                    <a:bodyPr/>
                    <a:lstStyle/>
                    <a:p>
                      <a:pPr marL="68580" indent="0" algn="ctr">
                        <a:lnSpc>
                          <a:spcPts val="1300"/>
                        </a:lnSpc>
                        <a:spcBef>
                          <a:spcPct val="0"/>
                        </a:spcBef>
                        <a:spcAft>
                          <a:spcPct val="0"/>
                        </a:spcAft>
                      </a:pPr>
                      <a:r>
                        <a:rPr lang="zh-CN" sz="1100">
                          <a:latin typeface="宋体" panose="02010600030101010101" pitchFamily="2" charset="-122"/>
                          <a:ea typeface="宋体" panose="02010600030101010101" pitchFamily="2" charset="-122"/>
                        </a:rPr>
                        <a:t>四、广东稀土</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2700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2700</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 </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10604</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r>
                        <a:rPr lang="en-US" altLang="zh-CN" sz="1100">
                          <a:latin typeface="宋体" panose="02010600030101010101" pitchFamily="2" charset="-122"/>
                          <a:ea typeface="宋体" panose="02010600030101010101" pitchFamily="2" charset="-122"/>
                        </a:rPr>
                        <a:t>10604</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tc>
                  <a:txBody>
                    <a:bodyPr/>
                    <a:lstStyle/>
                    <a:p>
                      <a:pPr marL="68580" indent="0" algn="ctr">
                        <a:lnSpc>
                          <a:spcPts val="1300"/>
                        </a:lnSpc>
                        <a:spcBef>
                          <a:spcPct val="0"/>
                        </a:spcBef>
                        <a:spcAft>
                          <a:spcPct val="0"/>
                        </a:spcAft>
                      </a:pPr>
                      <a:endParaRPr sz="1100">
                        <a:latin typeface="宋体" panose="02010600030101010101" pitchFamily="2" charset="-122"/>
                        <a:ea typeface="宋体" panose="02010600030101010101" pitchFamily="2" charset="-122"/>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pic>
        <p:nvPicPr>
          <p:cNvPr id="5" name="图片 4" descr="IMG_20220901_160453"/>
          <p:cNvPicPr>
            <a:picLocks noChangeAspect="1"/>
          </p:cNvPicPr>
          <p:nvPr/>
        </p:nvPicPr>
        <p:blipFill>
          <a:blip r:embed="rId10"/>
          <a:stretch>
            <a:fillRect/>
          </a:stretch>
        </p:blipFill>
        <p:spPr>
          <a:xfrm>
            <a:off x="6263640" y="2693035"/>
            <a:ext cx="2736850" cy="1996440"/>
          </a:xfrm>
          <a:prstGeom prst="rect">
            <a:avLst/>
          </a:prstGeom>
        </p:spPr>
      </p:pic>
      <p:pic>
        <p:nvPicPr>
          <p:cNvPr id="6" name="图片 5"/>
          <p:cNvPicPr>
            <a:picLocks noChangeAspect="1"/>
          </p:cNvPicPr>
          <p:nvPr/>
        </p:nvPicPr>
        <p:blipFill>
          <a:blip r:embed="rId11"/>
          <a:stretch>
            <a:fillRect/>
          </a:stretch>
        </p:blipFill>
        <p:spPr>
          <a:xfrm>
            <a:off x="9072245" y="3863340"/>
            <a:ext cx="2779395" cy="2084705"/>
          </a:xfrm>
          <a:prstGeom prst="rect">
            <a:avLst/>
          </a:prstGeom>
        </p:spPr>
      </p:pic>
      <p:sp>
        <p:nvSpPr>
          <p:cNvPr id="13" name="文本框 12"/>
          <p:cNvSpPr txBox="1"/>
          <p:nvPr/>
        </p:nvSpPr>
        <p:spPr>
          <a:xfrm>
            <a:off x="6198870" y="4886325"/>
            <a:ext cx="2501265" cy="1109345"/>
          </a:xfrm>
          <a:prstGeom prst="rect">
            <a:avLst/>
          </a:prstGeom>
          <a:noFill/>
        </p:spPr>
        <p:txBody>
          <a:bodyPr wrap="square" rtlCol="0" anchor="t">
            <a:noAutofit/>
          </a:bodyPr>
          <a:lstStyle/>
          <a:p>
            <a:pPr marL="0" indent="127000" algn="just" defTabSz="266700">
              <a:lnSpc>
                <a:spcPct val="150000"/>
              </a:lnSpc>
              <a:spcBef>
                <a:spcPct val="0"/>
              </a:spcBef>
              <a:spcAft>
                <a:spcPct val="0"/>
              </a:spcAft>
            </a:pPr>
            <a:r>
              <a:rPr lang="en-US" altLang="zh-CN" sz="1400">
                <a:latin typeface="Times New Roman" panose="02020603050405020304"/>
                <a:ea typeface="仿宋" panose="02010609060101010101" charset="-122"/>
                <a:sym typeface="+mn-ea"/>
              </a:rPr>
              <a:t>XXX</a:t>
            </a:r>
            <a:r>
              <a:rPr lang="zh-CN" altLang="en-US" sz="1400">
                <a:latin typeface="Times New Roman" panose="02020603050405020304"/>
                <a:ea typeface="仿宋" panose="02010609060101010101" charset="-122"/>
                <a:sym typeface="+mn-ea"/>
              </a:rPr>
              <a:t>再生资源回收利用有限公司，年生产混合氧化稀土原料</a:t>
            </a:r>
            <a:r>
              <a:rPr lang="en-US" altLang="zh-CN" sz="1400">
                <a:latin typeface="Times New Roman" panose="02020603050405020304"/>
                <a:ea typeface="仿宋" panose="02010609060101010101" charset="-122"/>
                <a:sym typeface="+mn-ea"/>
              </a:rPr>
              <a:t>6.8</a:t>
            </a:r>
            <a:r>
              <a:rPr lang="zh-CN" altLang="en-US" sz="1400">
                <a:latin typeface="Times New Roman" panose="02020603050405020304"/>
                <a:ea typeface="仿宋" panose="02010609060101010101" charset="-122"/>
                <a:sym typeface="+mn-ea"/>
              </a:rPr>
              <a:t>万吨</a:t>
            </a:r>
            <a:r>
              <a:rPr lang="en-US" altLang="zh-CN" sz="1400">
                <a:latin typeface="Times New Roman" panose="02020603050405020304"/>
                <a:ea typeface="仿宋" panose="02010609060101010101" charset="-122"/>
                <a:sym typeface="+mn-ea"/>
              </a:rPr>
              <a:t>(</a:t>
            </a:r>
            <a:r>
              <a:rPr lang="zh-CN" altLang="en-US" sz="1400">
                <a:latin typeface="Times New Roman" panose="02020603050405020304"/>
                <a:ea typeface="仿宋" panose="02010609060101010101" charset="-122"/>
                <a:sym typeface="+mn-ea"/>
              </a:rPr>
              <a:t>稀土氧化物约</a:t>
            </a:r>
            <a:r>
              <a:rPr lang="en-US" altLang="zh-CN" sz="1400">
                <a:latin typeface="Times New Roman" panose="02020603050405020304"/>
                <a:ea typeface="仿宋" panose="02010609060101010101" charset="-122"/>
                <a:sym typeface="+mn-ea"/>
              </a:rPr>
              <a:t>1.7</a:t>
            </a:r>
            <a:r>
              <a:rPr lang="zh-CN" altLang="en-US" sz="1400">
                <a:latin typeface="Times New Roman" panose="02020603050405020304"/>
                <a:ea typeface="仿宋" panose="02010609060101010101" charset="-122"/>
                <a:sym typeface="+mn-ea"/>
              </a:rPr>
              <a:t>万吨</a:t>
            </a:r>
            <a:r>
              <a:rPr lang="en-US" altLang="zh-CN" sz="1400">
                <a:latin typeface="Times New Roman" panose="02020603050405020304"/>
                <a:ea typeface="仿宋" panose="02010609060101010101" charset="-122"/>
                <a:sym typeface="+mn-ea"/>
              </a:rPr>
              <a:t>)</a:t>
            </a:r>
            <a:r>
              <a:rPr lang="zh-CN" altLang="en-US" sz="1400">
                <a:latin typeface="Times New Roman" panose="02020603050405020304"/>
                <a:ea typeface="仿宋" panose="02010609060101010101" charset="-122"/>
                <a:sym typeface="+mn-ea"/>
              </a:rPr>
              <a:t>，占全国回收总产能的</a:t>
            </a:r>
            <a:r>
              <a:rPr lang="en-US" altLang="zh-CN" sz="1400">
                <a:latin typeface="Times New Roman" panose="02020603050405020304"/>
                <a:ea typeface="仿宋" panose="02010609060101010101" charset="-122"/>
                <a:sym typeface="+mn-ea"/>
              </a:rPr>
              <a:t>45%(15</a:t>
            </a:r>
            <a:r>
              <a:rPr lang="zh-CN" altLang="en-US" sz="1400">
                <a:latin typeface="Times New Roman" panose="02020603050405020304"/>
                <a:ea typeface="仿宋" panose="02010609060101010101" charset="-122"/>
                <a:sym typeface="+mn-ea"/>
              </a:rPr>
              <a:t>万吨</a:t>
            </a:r>
            <a:r>
              <a:rPr lang="en-US" altLang="zh-CN" sz="1400">
                <a:latin typeface="Times New Roman" panose="02020603050405020304"/>
                <a:ea typeface="仿宋" panose="02010609060101010101" charset="-122"/>
                <a:sym typeface="+mn-ea"/>
              </a:rPr>
              <a:t>/</a:t>
            </a:r>
            <a:r>
              <a:rPr lang="zh-CN" altLang="en-US" sz="1400">
                <a:latin typeface="Times New Roman" panose="02020603050405020304"/>
                <a:ea typeface="仿宋" panose="02010609060101010101" charset="-122"/>
                <a:sym typeface="+mn-ea"/>
              </a:rPr>
              <a:t>年</a:t>
            </a:r>
            <a:r>
              <a:rPr lang="en-US" altLang="zh-CN" sz="1400">
                <a:latin typeface="Times New Roman" panose="02020603050405020304"/>
                <a:ea typeface="仿宋" panose="02010609060101010101" charset="-122"/>
                <a:sym typeface="+mn-ea"/>
              </a:rPr>
              <a:t>)</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9"/>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2" name="矩形 1"/>
          <p:cNvSpPr/>
          <p:nvPr>
            <p:custDataLst>
              <p:tags r:id="rId4"/>
            </p:custDataLst>
          </p:nvPr>
        </p:nvSpPr>
        <p:spPr>
          <a:xfrm>
            <a:off x="721360" y="2304415"/>
            <a:ext cx="4946015" cy="137795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en-US" sz="1600">
                <a:solidFill>
                  <a:schemeClr val="tx1">
                    <a:lumMod val="85000"/>
                    <a:lumOff val="15000"/>
                  </a:schemeClr>
                </a:solidFill>
                <a:latin typeface="+mn-ea"/>
                <a:cs typeface="+mn-ea"/>
                <a:sym typeface="+mn-ea"/>
              </a:rPr>
              <a:t>2025</a:t>
            </a:r>
            <a:r>
              <a:rPr lang="zh-CN" altLang="en-US" sz="1600">
                <a:solidFill>
                  <a:schemeClr val="tx1">
                    <a:lumMod val="85000"/>
                    <a:lumOff val="15000"/>
                  </a:schemeClr>
                </a:solidFill>
                <a:latin typeface="+mn-ea"/>
                <a:cs typeface="+mn-ea"/>
                <a:sym typeface="+mn-ea"/>
              </a:rPr>
              <a:t>年全球稀土氧化物消费增长</a:t>
            </a:r>
            <a:r>
              <a:rPr lang="en-US" altLang="zh-CN" sz="1600">
                <a:solidFill>
                  <a:schemeClr val="tx1">
                    <a:lumMod val="85000"/>
                    <a:lumOff val="15000"/>
                  </a:schemeClr>
                </a:solidFill>
                <a:latin typeface="+mn-ea"/>
                <a:cs typeface="+mn-ea"/>
                <a:sym typeface="+mn-ea"/>
              </a:rPr>
              <a:t>6.3%</a:t>
            </a:r>
            <a:r>
              <a:rPr lang="zh-CN" altLang="en-US" sz="1600">
                <a:solidFill>
                  <a:schemeClr val="tx1">
                    <a:lumMod val="85000"/>
                    <a:lumOff val="15000"/>
                  </a:schemeClr>
                </a:solidFill>
                <a:latin typeface="+mn-ea"/>
                <a:cs typeface="+mn-ea"/>
                <a:sym typeface="+mn-ea"/>
              </a:rPr>
              <a:t>，我国消费占比</a:t>
            </a:r>
            <a:r>
              <a:rPr lang="en-US" altLang="zh-CN" sz="1600">
                <a:solidFill>
                  <a:schemeClr val="tx1">
                    <a:lumMod val="85000"/>
                    <a:lumOff val="15000"/>
                  </a:schemeClr>
                </a:solidFill>
                <a:latin typeface="+mn-ea"/>
                <a:cs typeface="+mn-ea"/>
                <a:sym typeface="+mn-ea"/>
              </a:rPr>
              <a:t>89.2%</a:t>
            </a:r>
            <a:r>
              <a:rPr lang="zh-CN" altLang="en-US" sz="1600">
                <a:solidFill>
                  <a:schemeClr val="tx1">
                    <a:lumMod val="85000"/>
                    <a:lumOff val="15000"/>
                  </a:schemeClr>
                </a:solidFill>
                <a:latin typeface="+mn-ea"/>
                <a:cs typeface="+mn-ea"/>
                <a:sym typeface="+mn-ea"/>
              </a:rPr>
              <a:t>，预计</a:t>
            </a:r>
            <a:r>
              <a:rPr lang="en-US" altLang="zh-CN" sz="1600">
                <a:solidFill>
                  <a:schemeClr val="tx1">
                    <a:lumMod val="85000"/>
                    <a:lumOff val="15000"/>
                  </a:schemeClr>
                </a:solidFill>
                <a:latin typeface="+mn-ea"/>
                <a:cs typeface="+mn-ea"/>
                <a:sym typeface="+mn-ea"/>
              </a:rPr>
              <a:t>2025</a:t>
            </a:r>
            <a:r>
              <a:rPr lang="zh-CN" altLang="en-US" sz="1600">
                <a:solidFill>
                  <a:schemeClr val="tx1">
                    <a:lumMod val="85000"/>
                    <a:lumOff val="15000"/>
                  </a:schemeClr>
                </a:solidFill>
                <a:latin typeface="+mn-ea"/>
                <a:cs typeface="+mn-ea"/>
                <a:sym typeface="+mn-ea"/>
              </a:rPr>
              <a:t>年我国消费占比将达</a:t>
            </a:r>
            <a:r>
              <a:rPr lang="en-US" altLang="zh-CN" sz="1600">
                <a:solidFill>
                  <a:schemeClr val="tx1">
                    <a:lumMod val="85000"/>
                    <a:lumOff val="15000"/>
                  </a:schemeClr>
                </a:solidFill>
                <a:latin typeface="+mn-ea"/>
                <a:cs typeface="+mn-ea"/>
                <a:sym typeface="+mn-ea"/>
              </a:rPr>
              <a:t>90.5%</a:t>
            </a:r>
            <a:r>
              <a:rPr lang="zh-CN" altLang="en-US" sz="1600">
                <a:solidFill>
                  <a:schemeClr val="tx1">
                    <a:lumMod val="85000"/>
                    <a:lumOff val="15000"/>
                  </a:schemeClr>
                </a:solidFill>
                <a:latin typeface="+mn-ea"/>
                <a:cs typeface="+mn-ea"/>
                <a:sym typeface="+mn-ea"/>
              </a:rPr>
              <a:t>。</a:t>
            </a:r>
          </a:p>
        </p:txBody>
      </p:sp>
      <p:sp>
        <p:nvSpPr>
          <p:cNvPr id="4" name="矩形 3"/>
          <p:cNvSpPr/>
          <p:nvPr>
            <p:custDataLst>
              <p:tags r:id="rId5"/>
            </p:custDataLst>
          </p:nvPr>
        </p:nvSpPr>
        <p:spPr>
          <a:xfrm>
            <a:off x="1309478" y="1822444"/>
            <a:ext cx="4357727" cy="461798"/>
          </a:xfrm>
          <a:prstGeom prst="rect">
            <a:avLst/>
          </a:prstGeom>
          <a:noFill/>
        </p:spPr>
        <p:txBody>
          <a:bodyPr wrap="square" lIns="0" tIns="0" rIns="0" bIns="0" rtlCol="0" anchor="ctr" anchorCtr="0">
            <a:noAutofit/>
          </a:bodyPr>
          <a:lstStyle/>
          <a:p>
            <a:pPr algn="just">
              <a:spcBef>
                <a:spcPct val="0"/>
              </a:spcBef>
              <a:spcAft>
                <a:spcPct val="0"/>
              </a:spcAft>
            </a:pPr>
            <a:r>
              <a:rPr lang="zh-CN" altLang="en-US" sz="2200" b="1" dirty="0">
                <a:solidFill>
                  <a:schemeClr val="accent1"/>
                </a:solidFill>
                <a:latin typeface="+mn-ea"/>
                <a:cs typeface="+mn-ea"/>
              </a:rPr>
              <a:t>中国稀土消费占比</a:t>
            </a:r>
            <a:r>
              <a:rPr lang="en-US" altLang="zh-CN" sz="2200" b="1" dirty="0">
                <a:solidFill>
                  <a:schemeClr val="accent1"/>
                </a:solidFill>
                <a:latin typeface="+mn-ea"/>
                <a:cs typeface="+mn-ea"/>
              </a:rPr>
              <a:t>89%</a:t>
            </a:r>
          </a:p>
        </p:txBody>
      </p:sp>
      <p:sp>
        <p:nvSpPr>
          <p:cNvPr id="9" name="矩形 8"/>
          <p:cNvSpPr/>
          <p:nvPr>
            <p:custDataLst>
              <p:tags r:id="rId6"/>
            </p:custDataLst>
          </p:nvPr>
        </p:nvSpPr>
        <p:spPr>
          <a:xfrm>
            <a:off x="720725" y="4481195"/>
            <a:ext cx="4954905" cy="968375"/>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zh-CN" altLang="en-US" sz="1600">
                <a:solidFill>
                  <a:schemeClr val="tx1">
                    <a:lumMod val="85000"/>
                    <a:lumOff val="15000"/>
                  </a:schemeClr>
                </a:solidFill>
                <a:latin typeface="+mn-ea"/>
                <a:cs typeface="+mn-ea"/>
              </a:rPr>
              <a:t>全球稀土消费中，永磁材料占比</a:t>
            </a:r>
            <a:r>
              <a:rPr lang="en-US" altLang="zh-CN" sz="1600">
                <a:solidFill>
                  <a:schemeClr val="tx1">
                    <a:lumMod val="85000"/>
                    <a:lumOff val="15000"/>
                  </a:schemeClr>
                </a:solidFill>
                <a:latin typeface="+mn-ea"/>
                <a:cs typeface="+mn-ea"/>
              </a:rPr>
              <a:t>29%</a:t>
            </a:r>
            <a:r>
              <a:rPr lang="zh-CN" altLang="en-US" sz="1600">
                <a:solidFill>
                  <a:schemeClr val="tx1">
                    <a:lumMod val="85000"/>
                    <a:lumOff val="15000"/>
                  </a:schemeClr>
                </a:solidFill>
                <a:latin typeface="+mn-ea"/>
                <a:cs typeface="+mn-ea"/>
              </a:rPr>
              <a:t>，居各领域之首。</a:t>
            </a:r>
          </a:p>
        </p:txBody>
      </p:sp>
      <p:sp>
        <p:nvSpPr>
          <p:cNvPr id="10" name="矩形 9"/>
          <p:cNvSpPr/>
          <p:nvPr>
            <p:custDataLst>
              <p:tags r:id="rId7"/>
            </p:custDataLst>
          </p:nvPr>
        </p:nvSpPr>
        <p:spPr>
          <a:xfrm>
            <a:off x="1318370" y="3999486"/>
            <a:ext cx="4357727" cy="461798"/>
          </a:xfrm>
          <a:prstGeom prst="rect">
            <a:avLst/>
          </a:prstGeom>
          <a:noFill/>
        </p:spPr>
        <p:txBody>
          <a:bodyPr wrap="square" lIns="0" tIns="0" rIns="0" bIns="0" rtlCol="0" anchor="ctr" anchorCtr="0">
            <a:noAutofit/>
          </a:bodyPr>
          <a:lstStyle/>
          <a:p>
            <a:pPr algn="just">
              <a:spcBef>
                <a:spcPct val="0"/>
              </a:spcBef>
              <a:spcAft>
                <a:spcPct val="0"/>
              </a:spcAft>
            </a:pPr>
            <a:r>
              <a:rPr lang="zh-CN" altLang="en-US" sz="2200" b="1" dirty="0">
                <a:solidFill>
                  <a:schemeClr val="accent1"/>
                </a:solidFill>
                <a:latin typeface="+mn-ea"/>
                <a:cs typeface="+mn-ea"/>
              </a:rPr>
              <a:t>稀土永磁材料消费占比三成</a:t>
            </a:r>
          </a:p>
        </p:txBody>
      </p:sp>
      <p:pic>
        <p:nvPicPr>
          <p:cNvPr id="3" name="图表 3"/>
          <p:cNvPicPr>
            <a:picLocks noChangeAspect="1"/>
          </p:cNvPicPr>
          <p:nvPr/>
        </p:nvPicPr>
        <p:blipFill>
          <a:blip r:embed="rId10"/>
          <a:stretch>
            <a:fillRect/>
          </a:stretch>
        </p:blipFill>
        <p:spPr>
          <a:xfrm>
            <a:off x="5970905" y="1941830"/>
            <a:ext cx="5514975" cy="3490595"/>
          </a:xfrm>
          <a:prstGeom prst="rect">
            <a:avLst/>
          </a:prstGeom>
          <a:noFill/>
          <a:ln w="9525">
            <a:noFill/>
          </a:ln>
        </p:spPr>
      </p:pic>
      <p:sp>
        <p:nvSpPr>
          <p:cNvPr id="5" name="文本框 4"/>
          <p:cNvSpPr txBox="1"/>
          <p:nvPr/>
        </p:nvSpPr>
        <p:spPr>
          <a:xfrm>
            <a:off x="6311265" y="1604328"/>
            <a:ext cx="5080000" cy="337185"/>
          </a:xfrm>
          <a:prstGeom prst="rect">
            <a:avLst/>
          </a:prstGeom>
        </p:spPr>
        <p:txBody>
          <a:bodyPr>
            <a:spAutoFit/>
          </a:bodyPr>
          <a:lstStyle/>
          <a:p>
            <a:pPr marL="0" indent="0" algn="ctr" defTabSz="266700">
              <a:spcBef>
                <a:spcPct val="0"/>
              </a:spcBef>
              <a:spcAft>
                <a:spcPct val="0"/>
              </a:spcAft>
            </a:pPr>
            <a:r>
              <a:rPr lang="zh-CN" altLang="en-US" sz="1600">
                <a:latin typeface="黑体" panose="02010609060101010101" pitchFamily="1" charset="-122"/>
                <a:ea typeface="黑体" panose="02010609060101010101" pitchFamily="1" charset="-122"/>
              </a:rPr>
              <a:t>全球及主要稀土消费国家和地区消费结构</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8221" name="矩形 19"/>
          <p:cNvSpPr/>
          <p:nvPr>
            <p:custDataLst>
              <p:tags r:id="rId2"/>
            </p:custDataLst>
          </p:nvPr>
        </p:nvSpPr>
        <p:spPr>
          <a:xfrm rot="10800000">
            <a:off x="-304799" y="-18097"/>
            <a:ext cx="12593637" cy="855662"/>
          </a:xfrm>
          <a:custGeom>
            <a:avLst/>
            <a:gdLst>
              <a:gd name="txL" fmla="*/ 0 w 12601575"/>
              <a:gd name="txT" fmla="*/ 0 h 708882"/>
              <a:gd name="txR" fmla="*/ 12601575 w 12601575"/>
              <a:gd name="txB" fmla="*/ 708882 h 708882"/>
            </a:gdLst>
            <a:ahLst/>
            <a:cxnLst>
              <a:cxn ang="0">
                <a:pos x="0" y="7612070"/>
              </a:cxn>
              <a:cxn ang="0">
                <a:pos x="1199839" y="9697865"/>
              </a:cxn>
              <a:cxn ang="0">
                <a:pos x="2312942" y="11024933"/>
              </a:cxn>
              <a:cxn ang="0">
                <a:pos x="4871634" y="10361377"/>
              </a:cxn>
              <a:cxn ang="0">
                <a:pos x="10928649" y="76603"/>
              </a:cxn>
              <a:cxn ang="0">
                <a:pos x="12550871" y="1640264"/>
              </a:cxn>
              <a:cxn ang="0">
                <a:pos x="12247297" y="16203623"/>
              </a:cxn>
              <a:cxn ang="0">
                <a:pos x="101184" y="16203623"/>
              </a:cxn>
              <a:cxn ang="0">
                <a:pos x="0" y="761207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8222" name="矩形 19"/>
          <p:cNvSpPr/>
          <p:nvPr>
            <p:custDataLst>
              <p:tags r:id="rId3"/>
            </p:custDataLst>
          </p:nvPr>
        </p:nvSpPr>
        <p:spPr>
          <a:xfrm>
            <a:off x="-117474" y="6670040"/>
            <a:ext cx="12592050" cy="188913"/>
          </a:xfrm>
          <a:custGeom>
            <a:avLst/>
            <a:gdLst>
              <a:gd name="txL" fmla="*/ 0 w 12601575"/>
              <a:gd name="txT" fmla="*/ 0 h 708882"/>
              <a:gd name="txR" fmla="*/ 12601575 w 12601575"/>
              <a:gd name="txB" fmla="*/ 708882 h 708882"/>
            </a:gdLst>
            <a:ahLst/>
            <a:cxnLst>
              <a:cxn ang="0">
                <a:pos x="0" y="0"/>
              </a:cxn>
              <a:cxn ang="0">
                <a:pos x="1199841" y="0"/>
              </a:cxn>
              <a:cxn ang="0">
                <a:pos x="2312945" y="0"/>
              </a:cxn>
              <a:cxn ang="0">
                <a:pos x="4871640" y="0"/>
              </a:cxn>
              <a:cxn ang="0">
                <a:pos x="10928664" y="0"/>
              </a:cxn>
              <a:cxn ang="0">
                <a:pos x="12550887" y="0"/>
              </a:cxn>
              <a:cxn ang="0">
                <a:pos x="12247313" y="0"/>
              </a:cxn>
              <a:cxn ang="0">
                <a:pos x="101186" y="0"/>
              </a:cxn>
              <a:cxn ang="0">
                <a:pos x="0" y="0"/>
              </a:cxn>
            </a:cxnLst>
            <a:rect l="txL" t="txT" r="txR" b="txB"/>
            <a:pathLst>
              <a:path w="12601575" h="708882">
                <a:moveTo>
                  <a:pt x="0" y="333016"/>
                </a:moveTo>
                <a:cubicBezTo>
                  <a:pt x="96762" y="256551"/>
                  <a:pt x="834572" y="392123"/>
                  <a:pt x="1204686" y="424265"/>
                </a:cubicBezTo>
                <a:cubicBezTo>
                  <a:pt x="1574800" y="456407"/>
                  <a:pt x="1615924" y="460553"/>
                  <a:pt x="2322286" y="482324"/>
                </a:cubicBezTo>
                <a:cubicBezTo>
                  <a:pt x="3028648" y="504095"/>
                  <a:pt x="3572934" y="475066"/>
                  <a:pt x="4891315" y="453294"/>
                </a:cubicBezTo>
                <a:cubicBezTo>
                  <a:pt x="6209696" y="431522"/>
                  <a:pt x="9695014" y="6464"/>
                  <a:pt x="10972800" y="3351"/>
                </a:cubicBezTo>
                <a:cubicBezTo>
                  <a:pt x="12250586" y="238"/>
                  <a:pt x="11747122" y="-16801"/>
                  <a:pt x="12601575" y="71759"/>
                </a:cubicBezTo>
                <a:lnTo>
                  <a:pt x="12296775" y="708882"/>
                </a:lnTo>
                <a:lnTo>
                  <a:pt x="101600" y="708882"/>
                </a:lnTo>
                <a:lnTo>
                  <a:pt x="0" y="333016"/>
                </a:lnTo>
                <a:close/>
              </a:path>
            </a:pathLst>
          </a:custGeom>
          <a:solidFill>
            <a:srgbClr val="288F20">
              <a:alpha val="100000"/>
            </a:srgbClr>
          </a:solidFill>
          <a:ln w="9525">
            <a:noFill/>
          </a:ln>
        </p:spPr>
        <p:txBody>
          <a:bodyPr/>
          <a:lstStyle/>
          <a:p>
            <a:endParaRPr sz="2100">
              <a:solidFill>
                <a:srgbClr val="000000"/>
              </a:solidFill>
              <a:latin typeface="Calibri" panose="020F0502020204030204" charset="0"/>
              <a:ea typeface="宋体" panose="02010600030101010101" pitchFamily="2" charset="-122"/>
              <a:sym typeface="Calibri" panose="020F0502020204030204" charset="0"/>
            </a:endParaRPr>
          </a:p>
        </p:txBody>
      </p:sp>
      <p:sp>
        <p:nvSpPr>
          <p:cNvPr id="3" name="圆角矩形 2"/>
          <p:cNvSpPr/>
          <p:nvPr>
            <p:custDataLst>
              <p:tags r:id="rId4"/>
            </p:custDataLst>
          </p:nvPr>
        </p:nvSpPr>
        <p:spPr>
          <a:xfrm>
            <a:off x="391795" y="1099864"/>
            <a:ext cx="5260959" cy="2158619"/>
          </a:xfrm>
          <a:prstGeom prst="roundRect">
            <a:avLst>
              <a:gd name="adj" fmla="val 8702"/>
            </a:avLst>
          </a:prstGeom>
          <a:gradFill>
            <a:gsLst>
              <a:gs pos="0">
                <a:schemeClr val="accent1">
                  <a:lumMod val="60000"/>
                  <a:lumOff val="40000"/>
                  <a:alpha val="0"/>
                </a:schemeClr>
              </a:gs>
              <a:gs pos="65000">
                <a:schemeClr val="accent1">
                  <a:lumMod val="60000"/>
                  <a:lumOff val="40000"/>
                  <a:alpha val="20000"/>
                </a:schemeClr>
              </a:gs>
            </a:gsLst>
            <a:lin ang="10800000" scaled="0"/>
          </a:gradFill>
          <a:ln>
            <a:noFill/>
          </a:ln>
          <a:effectLst>
            <a:outerShdw blurRad="215900" dist="38100" dir="5400000" algn="t"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800">
              <a:sym typeface="+mn-ea"/>
            </a:endParaRPr>
          </a:p>
        </p:txBody>
      </p:sp>
      <p:sp>
        <p:nvSpPr>
          <p:cNvPr id="7" name="正文"/>
          <p:cNvSpPr txBox="1"/>
          <p:nvPr>
            <p:custDataLst>
              <p:tags r:id="rId5"/>
            </p:custDataLst>
          </p:nvPr>
        </p:nvSpPr>
        <p:spPr>
          <a:xfrm>
            <a:off x="593926" y="1881641"/>
            <a:ext cx="4826292" cy="1232228"/>
          </a:xfrm>
          <a:prstGeom prst="rect">
            <a:avLst/>
          </a:prstGeom>
          <a:noFill/>
        </p:spPr>
        <p:txBody>
          <a:bodyPr wrap="square" lIns="0" tIns="0" rIns="0" bIns="0" rtlCol="0" anchor="t" anchorCtr="0">
            <a:noAutofit/>
          </a:bodyPr>
          <a:lstStyle/>
          <a:p>
            <a:pPr indent="0" algn="l" fontAlgn="auto">
              <a:lnSpc>
                <a:spcPct val="130000"/>
              </a:lnSpc>
            </a:pPr>
            <a:r>
              <a:rPr lang="zh-CN" altLang="en-US" sz="1600" dirty="0">
                <a:solidFill>
                  <a:schemeClr val="tx1">
                    <a:lumMod val="85000"/>
                    <a:lumOff val="15000"/>
                  </a:schemeClr>
                </a:solidFill>
                <a:latin typeface="+mn-ea"/>
                <a:cs typeface="+mn-ea"/>
                <a:sym typeface="+mn-ea"/>
              </a:rPr>
              <a:t>中国是全球最大的稀土贸易国，出口以深加工材料为主，进口则侧重初级原料，主要来源国为美国和缅甸。</a:t>
            </a:r>
          </a:p>
        </p:txBody>
      </p:sp>
      <p:sp>
        <p:nvSpPr>
          <p:cNvPr id="8" name="矩形 7"/>
          <p:cNvSpPr/>
          <p:nvPr>
            <p:custDataLst>
              <p:tags r:id="rId6"/>
            </p:custDataLst>
          </p:nvPr>
        </p:nvSpPr>
        <p:spPr>
          <a:xfrm>
            <a:off x="1182571" y="1411033"/>
            <a:ext cx="3321441" cy="406448"/>
          </a:xfrm>
          <a:prstGeom prst="rect">
            <a:avLst/>
          </a:prstGeom>
          <a:noFill/>
        </p:spPr>
        <p:txBody>
          <a:bodyPr wrap="square" lIns="0" tIns="0" rIns="0" bIns="0" rtlCol="0" anchor="ctr" anchorCtr="0">
            <a:noAutofit/>
          </a:bodyPr>
          <a:lstStyle/>
          <a:p>
            <a:pPr>
              <a:spcBef>
                <a:spcPct val="0"/>
              </a:spcBef>
              <a:spcAft>
                <a:spcPct val="0"/>
              </a:spcAft>
            </a:pPr>
            <a:r>
              <a:rPr lang="zh-CN" altLang="en-US" sz="1800" b="1" dirty="0">
                <a:solidFill>
                  <a:schemeClr val="accent1"/>
                </a:solidFill>
                <a:latin typeface="+mn-ea"/>
                <a:cs typeface="+mn-ea"/>
              </a:rPr>
              <a:t>中国稀土贸易特点</a:t>
            </a:r>
          </a:p>
        </p:txBody>
      </p:sp>
      <p:sp>
        <p:nvSpPr>
          <p:cNvPr id="12" name="圆角矩形 11"/>
          <p:cNvSpPr/>
          <p:nvPr>
            <p:custDataLst>
              <p:tags r:id="rId7"/>
            </p:custDataLst>
          </p:nvPr>
        </p:nvSpPr>
        <p:spPr>
          <a:xfrm>
            <a:off x="6048391" y="1856149"/>
            <a:ext cx="5260959" cy="2158619"/>
          </a:xfrm>
          <a:prstGeom prst="roundRect">
            <a:avLst>
              <a:gd name="adj" fmla="val 8702"/>
            </a:avLst>
          </a:prstGeom>
          <a:gradFill>
            <a:gsLst>
              <a:gs pos="0">
                <a:schemeClr val="accent1">
                  <a:lumMod val="60000"/>
                  <a:lumOff val="40000"/>
                  <a:alpha val="0"/>
                </a:schemeClr>
              </a:gs>
              <a:gs pos="65000">
                <a:schemeClr val="accent1">
                  <a:lumMod val="60000"/>
                  <a:lumOff val="40000"/>
                  <a:alpha val="20000"/>
                </a:schemeClr>
              </a:gs>
            </a:gsLst>
            <a:lin ang="10800000" scaled="0"/>
          </a:gradFill>
          <a:ln>
            <a:noFill/>
          </a:ln>
          <a:effectLst>
            <a:outerShdw blurRad="215900" dist="38100" dir="5400000" algn="t"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14" name="正文"/>
          <p:cNvSpPr txBox="1"/>
          <p:nvPr>
            <p:custDataLst>
              <p:tags r:id="rId8"/>
            </p:custDataLst>
          </p:nvPr>
        </p:nvSpPr>
        <p:spPr>
          <a:xfrm>
            <a:off x="6681470" y="2781935"/>
            <a:ext cx="3777615" cy="1232535"/>
          </a:xfrm>
          <a:prstGeom prst="rect">
            <a:avLst/>
          </a:prstGeom>
          <a:noFill/>
        </p:spPr>
        <p:txBody>
          <a:bodyPr wrap="square" lIns="0" tIns="0" rIns="0" bIns="0" rtlCol="0" anchor="t" anchorCtr="0">
            <a:noAutofit/>
          </a:bodyPr>
          <a:lstStyle/>
          <a:p>
            <a:pPr indent="0" algn="l" fontAlgn="auto">
              <a:lnSpc>
                <a:spcPct val="130000"/>
              </a:lnSpc>
            </a:pPr>
            <a:r>
              <a:rPr lang="zh-CN" altLang="en-US" sz="1600" dirty="0">
                <a:solidFill>
                  <a:schemeClr val="tx1">
                    <a:lumMod val="85000"/>
                    <a:lumOff val="15000"/>
                  </a:schemeClr>
                </a:solidFill>
                <a:latin typeface="+mn-ea"/>
                <a:cs typeface="+mn-ea"/>
                <a:sym typeface="+mn-ea"/>
              </a:rPr>
              <a:t>我国稀土出口主要集中在美欧日韩，占比超过五成，出口产品包括稀土永磁、化合物、氧化物、金属及合金等。</a:t>
            </a:r>
          </a:p>
        </p:txBody>
      </p:sp>
      <p:sp>
        <p:nvSpPr>
          <p:cNvPr id="15" name="矩形 14"/>
          <p:cNvSpPr/>
          <p:nvPr>
            <p:custDataLst>
              <p:tags r:id="rId9"/>
            </p:custDataLst>
          </p:nvPr>
        </p:nvSpPr>
        <p:spPr>
          <a:xfrm>
            <a:off x="7053162" y="2267648"/>
            <a:ext cx="3321441" cy="406448"/>
          </a:xfrm>
          <a:prstGeom prst="rect">
            <a:avLst/>
          </a:prstGeom>
          <a:noFill/>
        </p:spPr>
        <p:txBody>
          <a:bodyPr wrap="square" lIns="0" tIns="0" rIns="0" bIns="0" rtlCol="0" anchor="ctr" anchorCtr="0">
            <a:noAutofit/>
          </a:bodyPr>
          <a:lstStyle/>
          <a:p>
            <a:pPr>
              <a:spcBef>
                <a:spcPct val="0"/>
              </a:spcBef>
              <a:spcAft>
                <a:spcPct val="0"/>
              </a:spcAft>
            </a:pPr>
            <a:r>
              <a:rPr lang="zh-CN" altLang="en-US" sz="1800" b="1">
                <a:solidFill>
                  <a:schemeClr val="accent1"/>
                </a:solidFill>
                <a:latin typeface="+mn-ea"/>
                <a:cs typeface="+mn-ea"/>
              </a:rPr>
              <a:t>美欧日韩稀土进口超五成</a:t>
            </a:r>
          </a:p>
        </p:txBody>
      </p:sp>
      <p:graphicFrame>
        <p:nvGraphicFramePr>
          <p:cNvPr id="2" name="表格 1"/>
          <p:cNvGraphicFramePr/>
          <p:nvPr>
            <p:custDataLst>
              <p:tags r:id="rId10"/>
            </p:custDataLst>
          </p:nvPr>
        </p:nvGraphicFramePr>
        <p:xfrm>
          <a:off x="593725" y="3555365"/>
          <a:ext cx="4119880" cy="2233930"/>
        </p:xfrm>
        <a:graphic>
          <a:graphicData uri="http://schemas.openxmlformats.org/drawingml/2006/table">
            <a:tbl>
              <a:tblPr/>
              <a:tblGrid>
                <a:gridCol w="1029970">
                  <a:extLst>
                    <a:ext uri="{9D8B030D-6E8A-4147-A177-3AD203B41FA5}">
                      <a16:colId xmlns:a16="http://schemas.microsoft.com/office/drawing/2014/main" val="20000"/>
                    </a:ext>
                  </a:extLst>
                </a:gridCol>
                <a:gridCol w="1029970">
                  <a:extLst>
                    <a:ext uri="{9D8B030D-6E8A-4147-A177-3AD203B41FA5}">
                      <a16:colId xmlns:a16="http://schemas.microsoft.com/office/drawing/2014/main" val="20001"/>
                    </a:ext>
                  </a:extLst>
                </a:gridCol>
                <a:gridCol w="1029970">
                  <a:extLst>
                    <a:ext uri="{9D8B030D-6E8A-4147-A177-3AD203B41FA5}">
                      <a16:colId xmlns:a16="http://schemas.microsoft.com/office/drawing/2014/main" val="20002"/>
                    </a:ext>
                  </a:extLst>
                </a:gridCol>
                <a:gridCol w="1029970">
                  <a:extLst>
                    <a:ext uri="{9D8B030D-6E8A-4147-A177-3AD203B41FA5}">
                      <a16:colId xmlns:a16="http://schemas.microsoft.com/office/drawing/2014/main" val="20003"/>
                    </a:ext>
                  </a:extLst>
                </a:gridCol>
              </a:tblGrid>
              <a:tr h="398145">
                <a:tc>
                  <a:txBody>
                    <a:bodyPr/>
                    <a:lstStyle/>
                    <a:p>
                      <a:pPr marL="0" indent="0" algn="ctr">
                        <a:spcBef>
                          <a:spcPct val="0"/>
                        </a:spcBef>
                        <a:spcAft>
                          <a:spcPct val="0"/>
                        </a:spcAft>
                      </a:pPr>
                      <a:r>
                        <a:rPr lang="zh-CN" sz="1200" b="0" dirty="0">
                          <a:latin typeface="国标黑体" panose="02000500000000000000" charset="-122"/>
                          <a:ea typeface="国标黑体" panose="02000500000000000000" charset="-122"/>
                        </a:rPr>
                        <a:t>产</a:t>
                      </a:r>
                      <a:r>
                        <a:rPr lang="zh-CN" altLang="en-US" sz="1200" b="0" dirty="0">
                          <a:latin typeface="国标黑体" panose="02000500000000000000" charset="-122"/>
                          <a:ea typeface="国标黑体" panose="02000500000000000000" charset="-122"/>
                        </a:rPr>
                        <a:t>  </a:t>
                      </a:r>
                      <a:r>
                        <a:rPr lang="zh-CN" sz="1200" b="0" dirty="0">
                          <a:latin typeface="国标黑体" panose="02000500000000000000" charset="-122"/>
                          <a:ea typeface="国标黑体" panose="02000500000000000000" charset="-122"/>
                        </a:rPr>
                        <a:t>品</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b="0">
                          <a:latin typeface="国标黑体" panose="02000500000000000000" charset="-122"/>
                          <a:ea typeface="国标黑体" panose="02000500000000000000" charset="-122"/>
                        </a:rPr>
                        <a:t>进</a:t>
                      </a:r>
                      <a:r>
                        <a:rPr lang="zh-CN" altLang="en-US" sz="1200" b="0">
                          <a:latin typeface="国标黑体" panose="02000500000000000000" charset="-122"/>
                          <a:ea typeface="国标黑体" panose="02000500000000000000" charset="-122"/>
                        </a:rPr>
                        <a:t>  </a:t>
                      </a:r>
                      <a:r>
                        <a:rPr lang="zh-CN" sz="1200" b="0">
                          <a:latin typeface="国标黑体" panose="02000500000000000000" charset="-122"/>
                          <a:ea typeface="国标黑体" panose="02000500000000000000" charset="-122"/>
                        </a:rPr>
                        <a:t>口</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b="0">
                          <a:latin typeface="国标黑体" panose="02000500000000000000" charset="-122"/>
                          <a:ea typeface="国标黑体" panose="02000500000000000000" charset="-122"/>
                        </a:rPr>
                        <a:t>出</a:t>
                      </a:r>
                      <a:r>
                        <a:rPr lang="zh-CN" altLang="en-US" sz="1200" b="0">
                          <a:latin typeface="国标黑体" panose="02000500000000000000" charset="-122"/>
                          <a:ea typeface="国标黑体" panose="02000500000000000000" charset="-122"/>
                        </a:rPr>
                        <a:t>  </a:t>
                      </a:r>
                      <a:r>
                        <a:rPr lang="zh-CN" sz="1200" b="0">
                          <a:latin typeface="国标黑体" panose="02000500000000000000" charset="-122"/>
                          <a:ea typeface="国标黑体" panose="02000500000000000000" charset="-122"/>
                        </a:rPr>
                        <a:t>口</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b="0">
                          <a:latin typeface="国标黑体" panose="02000500000000000000" charset="-122"/>
                          <a:ea typeface="国标黑体" panose="02000500000000000000" charset="-122"/>
                        </a:rPr>
                        <a:t>净进口</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183515">
                <a:tc>
                  <a:txBody>
                    <a:bodyPr/>
                    <a:lstStyle/>
                    <a:p>
                      <a:pPr marL="0" indent="0" algn="ctr">
                        <a:spcBef>
                          <a:spcPct val="0"/>
                        </a:spcBef>
                        <a:spcAft>
                          <a:spcPct val="0"/>
                        </a:spcAft>
                      </a:pPr>
                      <a:r>
                        <a:rPr lang="zh-CN" sz="1200">
                          <a:latin typeface="宋体" panose="02010600030101010101" pitchFamily="2" charset="-122"/>
                          <a:ea typeface="宋体" panose="02010600030101010101" pitchFamily="2" charset="-122"/>
                        </a:rPr>
                        <a:t>稀土精矿</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55712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55712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365760">
                <a:tc>
                  <a:txBody>
                    <a:bodyPr/>
                    <a:lstStyle/>
                    <a:p>
                      <a:pPr marL="0" indent="0" algn="ctr">
                        <a:spcBef>
                          <a:spcPct val="0"/>
                        </a:spcBef>
                        <a:spcAft>
                          <a:spcPct val="0"/>
                        </a:spcAft>
                      </a:pPr>
                      <a:r>
                        <a:rPr lang="zh-CN" sz="1200">
                          <a:latin typeface="宋体" panose="02010600030101010101" pitchFamily="2" charset="-122"/>
                          <a:ea typeface="宋体" panose="02010600030101010101" pitchFamily="2" charset="-122"/>
                        </a:rPr>
                        <a:t>冶炼分离产品</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106141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18738</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87403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367665">
                <a:tc>
                  <a:txBody>
                    <a:bodyPr/>
                    <a:lstStyle/>
                    <a:p>
                      <a:pPr marL="0" indent="0" algn="ctr">
                        <a:spcBef>
                          <a:spcPct val="0"/>
                        </a:spcBef>
                        <a:spcAft>
                          <a:spcPct val="0"/>
                        </a:spcAft>
                      </a:pPr>
                      <a:r>
                        <a:rPr lang="zh-CN" sz="1200">
                          <a:latin typeface="宋体" panose="02010600030101010101" pitchFamily="2" charset="-122"/>
                          <a:ea typeface="宋体" panose="02010600030101010101" pitchFamily="2" charset="-122"/>
                        </a:rPr>
                        <a:t>稀土金属及合金</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345.6</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8,895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-8549.4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275590">
                <a:tc>
                  <a:txBody>
                    <a:bodyPr/>
                    <a:lstStyle/>
                    <a:p>
                      <a:pPr marL="0" indent="0" algn="ctr">
                        <a:spcBef>
                          <a:spcPct val="0"/>
                        </a:spcBef>
                        <a:spcAft>
                          <a:spcPct val="0"/>
                        </a:spcAft>
                      </a:pPr>
                      <a:r>
                        <a:rPr lang="zh-CN" sz="1200">
                          <a:latin typeface="宋体" panose="02010600030101010101" pitchFamily="2" charset="-122"/>
                          <a:ea typeface="宋体" panose="02010600030101010101" pitchFamily="2" charset="-122"/>
                        </a:rPr>
                        <a:t>稀土氧化物</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49620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23214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dirty="0">
                          <a:latin typeface="宋体" panose="02010600030101010101" pitchFamily="2" charset="-122"/>
                          <a:ea typeface="宋体" panose="02010600030101010101" pitchFamily="2" charset="-122"/>
                        </a:rPr>
                        <a:t>26406</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184150">
                <a:tc>
                  <a:txBody>
                    <a:bodyPr/>
                    <a:lstStyle/>
                    <a:p>
                      <a:pPr marL="0" indent="0" algn="ctr">
                        <a:spcBef>
                          <a:spcPct val="0"/>
                        </a:spcBef>
                        <a:spcAft>
                          <a:spcPct val="0"/>
                        </a:spcAft>
                      </a:pPr>
                      <a:r>
                        <a:rPr lang="zh-CN" sz="1200">
                          <a:latin typeface="宋体" panose="02010600030101010101" pitchFamily="2" charset="-122"/>
                          <a:ea typeface="宋体" panose="02010600030101010101" pitchFamily="2" charset="-122"/>
                        </a:rPr>
                        <a:t>稀土盐类</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27255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23254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4001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274955">
                <a:tc>
                  <a:txBody>
                    <a:bodyPr/>
                    <a:lstStyle/>
                    <a:p>
                      <a:pPr marL="0" indent="0" algn="ctr">
                        <a:spcBef>
                          <a:spcPct val="0"/>
                        </a:spcBef>
                        <a:spcAft>
                          <a:spcPct val="0"/>
                        </a:spcAft>
                      </a:pPr>
                      <a:r>
                        <a:rPr lang="zh-CN" sz="1200">
                          <a:latin typeface="宋体" panose="02010600030101010101" pitchFamily="2" charset="-122"/>
                          <a:ea typeface="宋体" panose="02010600030101010101" pitchFamily="2" charset="-122"/>
                        </a:rPr>
                        <a:t>稀土永磁体</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2018</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58152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-56134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184150">
                <a:tc>
                  <a:txBody>
                    <a:bodyPr/>
                    <a:lstStyle/>
                    <a:p>
                      <a:pPr marL="0" indent="0" algn="ctr">
                        <a:spcBef>
                          <a:spcPct val="0"/>
                        </a:spcBef>
                        <a:spcAft>
                          <a:spcPct val="0"/>
                        </a:spcAft>
                      </a:pPr>
                      <a:r>
                        <a:rPr lang="zh-CN" sz="1100" b="1">
                          <a:latin typeface="宋体" panose="02010600030101010101" pitchFamily="2" charset="-122"/>
                          <a:ea typeface="宋体" panose="02010600030101010101" pitchFamily="2" charset="-122"/>
                        </a:rPr>
                        <a:t>实物量合计</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241091.6</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a:latin typeface="宋体" panose="02010600030101010101" pitchFamily="2" charset="-122"/>
                          <a:ea typeface="宋体" panose="02010600030101010101" pitchFamily="2" charset="-122"/>
                        </a:rPr>
                        <a:t>132253</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en-US" altLang="zh-CN" sz="1200" dirty="0">
                          <a:latin typeface="宋体" panose="02010600030101010101" pitchFamily="2" charset="-122"/>
                          <a:ea typeface="宋体" panose="02010600030101010101" pitchFamily="2" charset="-122"/>
                        </a:rPr>
                        <a:t>108838.6</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5" name="图片 4"/>
          <p:cNvPicPr/>
          <p:nvPr/>
        </p:nvPicPr>
        <p:blipFill>
          <a:blip r:embed="rId13"/>
          <a:stretch>
            <a:fillRect/>
          </a:stretch>
        </p:blipFill>
        <p:spPr>
          <a:xfrm>
            <a:off x="5791041" y="4015264"/>
            <a:ext cx="5296217" cy="2114867"/>
          </a:xfrm>
          <a:prstGeom prst="rect">
            <a:avLst/>
          </a:prstGeom>
        </p:spPr>
      </p:pic>
      <p:sp>
        <p:nvSpPr>
          <p:cNvPr id="6" name="文本框 5"/>
          <p:cNvSpPr txBox="1"/>
          <p:nvPr/>
        </p:nvSpPr>
        <p:spPr>
          <a:xfrm>
            <a:off x="6229191" y="6200616"/>
            <a:ext cx="5080000" cy="337185"/>
          </a:xfrm>
          <a:prstGeom prst="rect">
            <a:avLst/>
          </a:prstGeom>
        </p:spPr>
        <p:txBody>
          <a:bodyPr>
            <a:spAutoFit/>
          </a:bodyPr>
          <a:lstStyle/>
          <a:p>
            <a:pPr marL="0" indent="0" algn="ctr" defTabSz="266700">
              <a:spcBef>
                <a:spcPct val="0"/>
              </a:spcBef>
              <a:spcAft>
                <a:spcPct val="0"/>
              </a:spcAft>
            </a:pPr>
            <a:r>
              <a:rPr lang="en-US" altLang="zh-CN" sz="1600">
                <a:latin typeface="黑体" panose="02010609060101010101" pitchFamily="1" charset="-122"/>
                <a:ea typeface="黑体" panose="02010609060101010101" pitchFamily="1" charset="-122"/>
              </a:rPr>
              <a:t>  2025</a:t>
            </a:r>
            <a:r>
              <a:rPr lang="zh-CN" altLang="en-US" sz="1600">
                <a:latin typeface="黑体" panose="02010609060101010101" pitchFamily="1" charset="-122"/>
                <a:ea typeface="黑体" panose="02010609060101010101" pitchFamily="1" charset="-122"/>
              </a:rPr>
              <a:t>年我国稀土产品出口去向占比</a:t>
            </a:r>
          </a:p>
        </p:txBody>
      </p:sp>
      <p:sp>
        <p:nvSpPr>
          <p:cNvPr id="9" name="文本框 8"/>
          <p:cNvSpPr txBox="1"/>
          <p:nvPr/>
        </p:nvSpPr>
        <p:spPr>
          <a:xfrm>
            <a:off x="968375" y="3257868"/>
            <a:ext cx="5080000" cy="337185"/>
          </a:xfrm>
          <a:prstGeom prst="rect">
            <a:avLst/>
          </a:prstGeom>
        </p:spPr>
        <p:txBody>
          <a:bodyPr>
            <a:spAutoFit/>
          </a:bodyPr>
          <a:lstStyle/>
          <a:p>
            <a:pPr marL="0" indent="0" defTabSz="266700">
              <a:spcBef>
                <a:spcPct val="0"/>
              </a:spcBef>
              <a:spcAft>
                <a:spcPct val="0"/>
              </a:spcAft>
            </a:pPr>
            <a:r>
              <a:rPr lang="en-US" altLang="zh-CN" sz="1600">
                <a:latin typeface="黑体" panose="02010609060101010101" pitchFamily="1" charset="-122"/>
                <a:ea typeface="黑体" panose="02010609060101010101" pitchFamily="1" charset="-122"/>
              </a:rPr>
              <a:t>2025</a:t>
            </a:r>
            <a:r>
              <a:rPr lang="zh-CN" altLang="en-US" sz="1600">
                <a:latin typeface="黑体" panose="02010609060101010101" pitchFamily="1" charset="-122"/>
                <a:ea typeface="黑体" panose="02010609060101010101" pitchFamily="1" charset="-122"/>
              </a:rPr>
              <a:t>年我国稀土产品进出口情况表</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PRESENTATION_SOURCE" val="WPPAIGeneratePPT"/>
  <p:tag name="RESOURCE_RECORD_KEY" val="{&quot;13&quot;:[4364912,4364957],&quot;65&quot;:[84321]}"/>
  <p:tag name="COMMONDATA" val="eyJoZGlkIjoiOTc3M2Y5NzIzMDFlZjAyY2Q4Njk5ODkyYjFjNzBiNTQ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LAYERLEVEL" val="1"/>
  <p:tag name="KSO_WM_TEMPLATE_INDEX" val="47"/>
  <p:tag name="KSO_WM_TEMPLATE_CATEGORY" val="custom"/>
</p:tagLst>
</file>

<file path=ppt/tags/tag101.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LAYERLEVEL" val="1"/>
  <p:tag name="KSO_WM_TEMPLATE_INDEX" val="47"/>
  <p:tag name="KSO_WM_TEMPLATE_CATEGORY" val="custom"/>
</p:tagLst>
</file>

<file path=ppt/tags/tag102.xml><?xml version="1.0" encoding="utf-8"?>
<p:tagLst xmlns:a="http://schemas.openxmlformats.org/drawingml/2006/main" xmlns:r="http://schemas.openxmlformats.org/officeDocument/2006/relationships" xmlns:p="http://schemas.openxmlformats.org/presentationml/2006/main">
  <p:tag name="KSO_WM_UNIT_ID" val="_7**"/>
  <p:tag name="KSO_WM_BEAUTIFY_FLAG" val="#wm#"/>
  <p:tag name="KSO_WM_TAG_VERSION" val="3.0"/>
  <p:tag name="KSO_WM_UNIT_LAYERLEVEL" val="1"/>
  <p:tag name="KSO_WM_TEMPLATE_INDEX" val="47"/>
  <p:tag name="KSO_WM_TEMPLATE_CATEGORY" val="custom"/>
</p:tagLst>
</file>

<file path=ppt/tags/tag103.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ags/tag104.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ags/tag105.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ags/tag106.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ags/tag107.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ags/tag108.xml><?xml version="1.0" encoding="utf-8"?>
<p:tagLst xmlns:a="http://schemas.openxmlformats.org/drawingml/2006/main" xmlns:r="http://schemas.openxmlformats.org/officeDocument/2006/relationships" xmlns:p="http://schemas.openxmlformats.org/presentationml/2006/main">
  <p:tag name="KSO_WM_UNIT_ID" val="_8**"/>
  <p:tag name="KSO_WM_BEAUTIFY_FLAG" val="#wm#"/>
  <p:tag name="KSO_WM_TAG_VERSION" val="3.0"/>
  <p:tag name="KSO_WM_UNIT_LAYERLEVEL" val="1"/>
  <p:tag name="KSO_WM_TEMPLATE_INDEX" val="47"/>
  <p:tag name="KSO_WM_TEMPLATE_CATEGORY" val="custom"/>
</p:tagLst>
</file>

<file path=ppt/tags/tag109.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11.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12.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13.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14.xml><?xml version="1.0" encoding="utf-8"?>
<p:tagLst xmlns:a="http://schemas.openxmlformats.org/drawingml/2006/main" xmlns:r="http://schemas.openxmlformats.org/officeDocument/2006/relationships" xmlns:p="http://schemas.openxmlformats.org/presentationml/2006/main">
  <p:tag name="KSO_WM_UNIT_ID" val="_9**"/>
  <p:tag name="KSO_WM_BEAUTIFY_FLAG" val="#wm#"/>
  <p:tag name="KSO_WM_TAG_VERSION" val="3.0"/>
  <p:tag name="KSO_WM_UNIT_LAYERLEVEL" val="1"/>
  <p:tag name="KSO_WM_TEMPLATE_INDEX" val="47"/>
  <p:tag name="KSO_WM_TEMPLATE_CATEGORY" val="custom"/>
</p:tagLst>
</file>

<file path=ppt/tags/tag115.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LAYERLEVEL" val="1"/>
  <p:tag name="KSO_WM_TEMPLATE_INDEX" val="47"/>
  <p:tag name="KSO_WM_TEMPLATE_CATEGORY" val="custom"/>
</p:tagLst>
</file>

<file path=ppt/tags/tag116.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LAYERLEVEL" val="1"/>
  <p:tag name="KSO_WM_TEMPLATE_INDEX" val="47"/>
  <p:tag name="KSO_WM_TEMPLATE_CATEGORY" val="custom"/>
</p:tagLst>
</file>

<file path=ppt/tags/tag117.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LAYERLEVEL" val="1"/>
  <p:tag name="KSO_WM_TEMPLATE_INDEX" val="47"/>
  <p:tag name="KSO_WM_TEMPLATE_CATEGORY" val="custom"/>
</p:tagLst>
</file>

<file path=ppt/tags/tag118.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LAYERLEVEL" val="1"/>
  <p:tag name="KSO_WM_TEMPLATE_INDEX" val="47"/>
  <p:tag name="KSO_WM_TEMPLATE_CATEGORY" val="custom"/>
</p:tagLst>
</file>

<file path=ppt/tags/tag119.xml><?xml version="1.0" encoding="utf-8"?>
<p:tagLst xmlns:a="http://schemas.openxmlformats.org/drawingml/2006/main" xmlns:r="http://schemas.openxmlformats.org/officeDocument/2006/relationships" xmlns:p="http://schemas.openxmlformats.org/presentationml/2006/main">
  <p:tag name="KSO_WM_UNIT_ID" val="_10**"/>
  <p:tag name="KSO_WM_BEAUTIFY_FLAG" val="#wm#"/>
  <p:tag name="KSO_WM_TAG_VERSION" val="3.0"/>
  <p:tag name="KSO_WM_UNIT_LAYERLEVEL" val="1"/>
  <p:tag name="KSO_WM_TEMPLATE_INDEX" val="47"/>
  <p:tag name="KSO_WM_TEMPLATE_CATEGORY" val="custo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LAYERLEVEL" val="1"/>
  <p:tag name="KSO_WM_TEMPLATE_INDEX" val="47"/>
  <p:tag name="KSO_WM_TEMPLATE_CATEGORY" val="custom"/>
</p:tagLst>
</file>

<file path=ppt/tags/tag121.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LAYERLEVEL" val="1"/>
  <p:tag name="KSO_WM_TEMPLATE_INDEX" val="47"/>
  <p:tag name="KSO_WM_TEMPLATE_CATEGORY" val="custom"/>
</p:tagLst>
</file>

<file path=ppt/tags/tag122.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LAYERLEVEL" val="1"/>
  <p:tag name="KSO_WM_TEMPLATE_INDEX" val="47"/>
  <p:tag name="KSO_WM_TEMPLATE_CATEGORY" val="custom"/>
</p:tagLst>
</file>

<file path=ppt/tags/tag123.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LAYERLEVEL" val="1"/>
  <p:tag name="KSO_WM_TEMPLATE_INDEX" val="47"/>
  <p:tag name="KSO_WM_TEMPLATE_CATEGORY" val="custom"/>
</p:tagLst>
</file>

<file path=ppt/tags/tag124.xml><?xml version="1.0" encoding="utf-8"?>
<p:tagLst xmlns:a="http://schemas.openxmlformats.org/drawingml/2006/main" xmlns:r="http://schemas.openxmlformats.org/officeDocument/2006/relationships" xmlns:p="http://schemas.openxmlformats.org/presentationml/2006/main">
  <p:tag name="KSO_WM_UNIT_ID" val="_11**"/>
  <p:tag name="KSO_WM_BEAUTIFY_FLAG" val="#wm#"/>
  <p:tag name="KSO_WM_TAG_VERSION" val="3.0"/>
  <p:tag name="KSO_WM_UNIT_LAYERLEVEL" val="1"/>
  <p:tag name="KSO_WM_TEMPLATE_INDEX" val="47"/>
  <p:tag name="KSO_WM_TEMPLATE_CATEGORY" val="custom"/>
</p:tagLst>
</file>

<file path=ppt/tags/tag125.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CATEGORY" val="custom"/>
  <p:tag name="KSO_WM_TEMPLATE_INDEX" val="47"/>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CATEGORY" val="custom"/>
  <p:tag name="KSO_WM_TEMPLATE_INDEX" val="47"/>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INDEX" val="47"/>
  <p:tag name="KSO_WM_TEMPLATE_CATEGORY" val="custo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INDEX" val="47"/>
  <p:tag name="KSO_WM_TEMPLATE_CATEGORY" val="custo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TEMPLATE_INDEX" val="47"/>
  <p:tag name="KSO_WM_TEMPLATE_CATEGORY" val="custo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TEMPLATE_INDEX" val="47"/>
  <p:tag name="KSO_WM_TEMPLATE_CATEGORY" val="custo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TEMPLATE_INDEX" val="47"/>
  <p:tag name="KSO_WM_TEMPLATE_CATEGORY" val="custo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TEMPLATE_INDEX" val="47"/>
  <p:tag name="KSO_WM_TEMPLATE_CATEGORY" val="custo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_1*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 name="KSO_WM_TEMPLATE_INDEX" val="47"/>
  <p:tag name="KSO_WM_TEMPLATE_CATEGORY" val="custo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 name="KSO_WM_TEMPLATE_INDEX" val="47"/>
  <p:tag name="KSO_WM_TEMPLATE_CATEGORY" val="custom"/>
</p:tagLst>
</file>

<file path=ppt/tags/tag136.xml><?xml version="1.0" encoding="utf-8"?>
<p:tagLst xmlns:a="http://schemas.openxmlformats.org/drawingml/2006/main" xmlns:r="http://schemas.openxmlformats.org/officeDocument/2006/relationships" xmlns:p="http://schemas.openxmlformats.org/presentationml/2006/main">
  <p:tag name="KSO_WM_SLIDE_TYPE" val="title"/>
  <p:tag name="KSO_WM_TEMPLATE_SUBCATEGORY" val="29"/>
  <p:tag name="KSO_WM_TEMPLATE_COLOR_TYPE" val="0"/>
  <p:tag name="KSO_WM_TAG_VERSION" val="3.0"/>
  <p:tag name="KSO_WM_TEMPLATE_PLACEHOLDER_POS" val="490,90,866,416.25"/>
  <p:tag name="KSO_WM_SLIDE_SUBTYPE" val="pureTxt"/>
  <p:tag name="KSO_WM_SLIDE_ITEM_CNT" val="0"/>
  <p:tag name="KSO_WM_TEMPLATE_INDEX" val="47"/>
  <p:tag name="KSO_WM_SLIDE_THEME_ID" val="20239984"/>
  <p:tag name="KSO_WM_SLIDE_INDEX" val="1"/>
  <p:tag name="KSO_WM_BEAUTIFY_FLAG" val="#wm#"/>
  <p:tag name="KSO_WM_TEMPLATE_CATEGORY" val="custom"/>
  <p:tag name="KSO_WM_TEMPLATE_THUMBS_INDEX" val="1、9"/>
  <p:tag name="KSO_WM_SLIDE_ID" val="custom47_1"/>
  <p:tag name="KSO_WM_SLIDE_LAYOUT" val="a_b_d_f_i"/>
  <p:tag name="KSO_WM_SLIDE_LAYOUT_CNT" val="1_1_1_2_2"/>
</p:tagLst>
</file>

<file path=ppt/tags/tag137.xml><?xml version="1.0" encoding="utf-8"?>
<p:tagLst xmlns:a="http://schemas.openxmlformats.org/drawingml/2006/main" xmlns:r="http://schemas.openxmlformats.org/officeDocument/2006/relationships" xmlns:p="http://schemas.openxmlformats.org/presentationml/2006/main">
  <p:tag name="KSO_WM_UNIT_TYPE" val="i"/>
  <p:tag name="KSO_WM_DECORATE_TYPE" val="i_cd"/>
  <p:tag name="KSO_WM_UNIT_INDEX" val="2"/>
  <p:tag name="KSO_WM_BEAUTIFY_FLAG" val="#wm#"/>
  <p:tag name="KSO_WM_TAG_VERSION" val="3.0"/>
  <p:tag name="KSO_WM_TEMPLATE_INDEX" val="47"/>
  <p:tag name="KSO_WM_TEMPLATE_CATEGORY" val="custom"/>
  <p:tag name="KSO_WM_UNIT_ID" val="custom47_1*i*2"/>
  <p:tag name="KSO_WM_UNIT_LAYERLEVEL" val="1"/>
</p:tagLst>
</file>

<file path=ppt/tags/tag138.xml><?xml version="1.0" encoding="utf-8"?>
<p:tagLst xmlns:a="http://schemas.openxmlformats.org/drawingml/2006/main" xmlns:r="http://schemas.openxmlformats.org/officeDocument/2006/relationships" xmlns:p="http://schemas.openxmlformats.org/presentationml/2006/main">
  <p:tag name="KSO_WM_UNIT_TYPE" val="d"/>
  <p:tag name="KSO_WM_UNIT_INDEX" val="1"/>
  <p:tag name="KSO_WM_BEAUTIFY_FLAG" val="#wm#"/>
  <p:tag name="KSO_WM_TAG_VERSION" val="3.0"/>
  <p:tag name="KSO_WM_TEMPLATE_INDEX" val="47"/>
  <p:tag name="KSO_WM_TEMPLATE_CATEGORY" val="custom"/>
  <p:tag name="KSO_WM_UNIT_ID" val="custom47_1*d*1"/>
  <p:tag name="KSO_WM_UNIT_LAYERLEVEL" val="1"/>
</p:tagLst>
</file>

<file path=ppt/tags/tag139.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KSO_WM_TEMPLATE_INDEX" val="47"/>
  <p:tag name="KSO_WM_TEMPLATE_CATEGORY" val="custom"/>
  <p:tag name="KSO_WM_UNIT_ID" val="custom47_1*i*1"/>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TYPE" val="f"/>
  <p:tag name="KSO_WM_UNIT_SUBTYPE" val="g"/>
  <p:tag name="KSO_WM_UNIT_INDEX" val="3"/>
  <p:tag name="KSO_WM_BEAUTIFY_FLAG" val="#wm#"/>
  <p:tag name="KSO_WM_TAG_VERSION" val="3.0"/>
  <p:tag name="KSO_WM_TEMPLATE_INDEX" val="47"/>
  <p:tag name="KSO_WM_TEMPLATE_CATEGORY" val="custom"/>
  <p:tag name="KSO_WM_UNIT_ID" val="custom47_1*f*3"/>
  <p:tag name="KSO_WM_UNIT_LAYERLEVEL" val="1"/>
</p:tagLst>
</file>

<file path=ppt/tags/tag141.xml><?xml version="1.0" encoding="utf-8"?>
<p:tagLst xmlns:a="http://schemas.openxmlformats.org/drawingml/2006/main" xmlns:r="http://schemas.openxmlformats.org/officeDocument/2006/relationships" xmlns:p="http://schemas.openxmlformats.org/presentationml/2006/main">
  <p:tag name="KSO_WM_UNIT_TYPE" val="f"/>
  <p:tag name="KSO_WM_UNIT_SUBTYPE" val="c"/>
  <p:tag name="KSO_WM_UNIT_INDEX" val="1"/>
  <p:tag name="KSO_WM_BEAUTIFY_FLAG" val="#wm#"/>
  <p:tag name="KSO_WM_TAG_VERSION" val="3.0"/>
  <p:tag name="KSO_WM_TEMPLATE_INDEX" val="47"/>
  <p:tag name="KSO_WM_TEMPLATE_CATEGORY" val="custom"/>
  <p:tag name="KSO_WM_UNIT_ID" val="custom47_1*f*1"/>
  <p:tag name="KSO_WM_UNIT_LAYERLEVEL" val="1"/>
</p:tagLst>
</file>

<file path=ppt/tags/tag142.xml><?xml version="1.0" encoding="utf-8"?>
<p:tagLst xmlns:a="http://schemas.openxmlformats.org/drawingml/2006/main" xmlns:r="http://schemas.openxmlformats.org/officeDocument/2006/relationships" xmlns:p="http://schemas.openxmlformats.org/presentationml/2006/main">
  <p:tag name="KSO_WM_UNIT_TYPE" val="b"/>
  <p:tag name="KSO_WM_UNIT_INDEX" val="1"/>
  <p:tag name="KSO_WM_BEAUTIFY_FLAG" val="#wm#"/>
  <p:tag name="KSO_WM_TAG_VERSION" val="3.0"/>
  <p:tag name="KSO_WM_TEMPLATE_INDEX" val="47"/>
  <p:tag name="KSO_WM_TEMPLATE_CATEGORY" val="custom"/>
  <p:tag name="KSO_WM_UNIT_ID" val="custom47_1*b*1"/>
  <p:tag name="KSO_WM_UNIT_LAYERLEVEL" val="1"/>
</p:tagLst>
</file>

<file path=ppt/tags/tag143.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TEMPLATE_INDEX" val="47"/>
  <p:tag name="KSO_WM_TEMPLATE_CATEGORY" val="custom"/>
  <p:tag name="KSO_WM_UNIT_ID" val="custom47_1*a*1"/>
  <p:tag name="KSO_WM_UNIT_LAYERLEVEL" val="1"/>
</p:tagLst>
</file>

<file path=ppt/tags/tag144.xml><?xml version="1.0" encoding="utf-8"?>
<p:tagLst xmlns:a="http://schemas.openxmlformats.org/drawingml/2006/main" xmlns:r="http://schemas.openxmlformats.org/officeDocument/2006/relationships" xmlns:p="http://schemas.openxmlformats.org/presentationml/2006/main">
  <p:tag name="KSO_WM_SLIDE_TYPE" val="contents"/>
  <p:tag name="KSO_WM_TEMPLATE_SUBCATEGORY" val="29"/>
  <p:tag name="KSO_WM_TEMPLATE_COLOR_TYPE" val="0"/>
  <p:tag name="KSO_WM_TAG_VERSION" val="3.0"/>
  <p:tag name="KSO_WM_TEMPLATE_PLACEHOLDER_POS" val="0,60,384,525"/>
  <p:tag name="KSO_WM_TEMPLATE_PLACEHOLDER_POS2" val="279.548,60,384,525"/>
  <p:tag name="KSO_WM_SLIDE_SUBTYPE" val="diag"/>
  <p:tag name="KSO_WM_SLIDE_ITEM_CNT" val="2"/>
  <p:tag name="KSO_WM_TEMPLATE_INDEX" val="47"/>
  <p:tag name="KSO_WM_SLIDE_THEME_ID" val="20234999"/>
  <p:tag name="KSO_WM_SLIDE_INDEX" val="2"/>
  <p:tag name="KSO_WM_BEAUTIFY_FLAG" val="#wm#"/>
  <p:tag name="KSO_WM_TEMPLATE_CATEGORY" val="custom"/>
  <p:tag name="KSO_WM_ASSEMBLE_CHIP_INDEX" val="diag"/>
  <p:tag name="KSO_WM_DIAGRAM_GROUP_CODE" val="l1-1"/>
  <p:tag name="KSO_WM_SLIDE_ID" val="custom47_2"/>
  <p:tag name="KSO_WM_SLIDE_LAYOUT" val="a_i_l"/>
  <p:tag name="KSO_WM_SLIDE_LAYOUT_CNT" val="1_3_1"/>
</p:tagLst>
</file>

<file path=ppt/tags/tag145.xml><?xml version="1.0" encoding="utf-8"?>
<p:tagLst xmlns:a="http://schemas.openxmlformats.org/drawingml/2006/main" xmlns:r="http://schemas.openxmlformats.org/officeDocument/2006/relationships" xmlns:p="http://schemas.openxmlformats.org/presentationml/2006/main">
  <p:tag name="KSO_WM_UNIT_TYPE" val="i"/>
  <p:tag name="KSO_WM_DECORATE_TYPE" val="i_cd"/>
  <p:tag name="KSO_WM_UNIT_INDEX" val="1"/>
  <p:tag name="KSO_WM_BEAUTIFY_FLAG" val="#wm#"/>
  <p:tag name="KSO_WM_TAG_VERSION" val="3.0"/>
  <p:tag name="KSO_WM_TEMPLATE_INDEX" val="47"/>
  <p:tag name="KSO_WM_TEMPLATE_CATEGORY" val="custom"/>
  <p:tag name="KSO_WM_UNIT_ID" val="custom47_2*i*1"/>
  <p:tag name="KSO_WM_DIAGRAM_GROUP_CODE" val="l1-1"/>
  <p:tag name="KSO_WM_DIAGRAM_COLOR_TRICK" val="1"/>
  <p:tag name="KSO_WM_DIAGRAM_COLOR_TEXT_CAN_REMOVE" val="n"/>
  <p:tag name="KSO_WM_UNIT_LAYERLEVEL" val="1"/>
</p:tagLst>
</file>

<file path=ppt/tags/tag146.xml><?xml version="1.0" encoding="utf-8"?>
<p:tagLst xmlns:a="http://schemas.openxmlformats.org/drawingml/2006/main" xmlns:r="http://schemas.openxmlformats.org/officeDocument/2006/relationships" xmlns:p="http://schemas.openxmlformats.org/presentationml/2006/main">
  <p:tag name="KSO_WM_UNIT_TYPE" val="i"/>
  <p:tag name="KSO_WM_DECORATE_TYPE" val="i_cd"/>
  <p:tag name="KSO_WM_UNIT_INDEX" val="2"/>
  <p:tag name="KSO_WM_BEAUTIFY_FLAG" val="#wm#"/>
  <p:tag name="KSO_WM_TAG_VERSION" val="3.0"/>
  <p:tag name="KSO_WM_TEMPLATE_INDEX" val="47"/>
  <p:tag name="KSO_WM_TEMPLATE_CATEGORY" val="custom"/>
  <p:tag name="KSO_WM_UNIT_ID" val="custom47_2*i*2"/>
  <p:tag name="KSO_WM_DIAGRAM_GROUP_CODE" val="l1-1"/>
  <p:tag name="KSO_WM_DIAGRAM_COLOR_TRICK" val="1"/>
  <p:tag name="KSO_WM_DIAGRAM_COLOR_TEXT_CAN_REMOVE" val="n"/>
  <p:tag name="KSO_WM_UNIT_LAYERLEVEL" val="1"/>
</p:tagLst>
</file>

<file path=ppt/tags/tag147.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3"/>
  <p:tag name="KSO_WM_BEAUTIFY_FLAG" val="#wm#"/>
  <p:tag name="KSO_WM_TAG_VERSION" val="3.0"/>
  <p:tag name="KSO_WM_TEMPLATE_INDEX" val="47"/>
  <p:tag name="KSO_WM_TEMPLATE_CATEGORY" val="custom"/>
  <p:tag name="KSO_WM_UNIT_ID" val="custom47_2*i*3"/>
  <p:tag name="KSO_WM_DIAGRAM_GROUP_CODE" val="l1-1"/>
  <p:tag name="KSO_WM_DIAGRAM_COLOR_TRICK" val="1"/>
  <p:tag name="KSO_WM_DIAGRAM_COLOR_TEXT_CAN_REMOVE" val="n"/>
  <p:tag name="KSO_WM_UNIT_LAYERLEVEL" val="1"/>
</p:tagLst>
</file>

<file path=ppt/tags/tag148.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UNIT_SUBTYPE" val=""/>
  <p:tag name="KSO_WM_UNIT_PRESET_TEXT" val="添加章节标题"/>
  <p:tag name="KSO_WM_UNIT_ID" val="custom47_7*a*1"/>
  <p:tag name="KSO_WM_BEAUTIFY_FLAG" val="#wm#"/>
  <p:tag name="KSO_WM_TAG_VERSION" val="3.0"/>
  <p:tag name="KSO_WM_UNIT_LAYERLEVEL" val="1"/>
  <p:tag name="KSO_WM_TEMPLATE_INDEX" val="47"/>
  <p:tag name="KSO_WM_TEMPLATE_CATEGORY" val="custom"/>
</p:tagLst>
</file>

<file path=ppt/tags/tag149.xml><?xml version="1.0" encoding="utf-8"?>
<p:tagLst xmlns:a="http://schemas.openxmlformats.org/drawingml/2006/main" xmlns:r="http://schemas.openxmlformats.org/officeDocument/2006/relationships" xmlns:p="http://schemas.openxmlformats.org/presentationml/2006/main">
  <p:tag name="KSO_WM_SLIDE_TYPE" val="sectionTitle"/>
  <p:tag name="KSO_WM_TEMPLATE_INDEX" val="47"/>
  <p:tag name="KSO_WM_SLIDE_THEME_ID" val="20234056"/>
  <p:tag name="KSO_WM_SLIDE_INDEX" val="7"/>
  <p:tag name="KSO_WM_BEAUTIFY_FLAG" val="#wm#"/>
  <p:tag name="KSO_WM_TEMPLATE_CATEGORY" val="custom"/>
  <p:tag name="KSO_WM_TEMPLATE_SUBCATEGORY" val="29"/>
  <p:tag name="KSO_WM_TAG_VERSION" val="3.0"/>
  <p:tag name="KSO_WM_TEMPLATE_COLOR_TYPE" val="0"/>
  <p:tag name="KSO_WM_SLIDE_SUBTYPE" val="pureTxt"/>
  <p:tag name="KSO_WM_SLIDE_ID" val="custom47_7"/>
  <p:tag name="KSO_WM_SLIDE_LAYOUT" val="a_e_i"/>
  <p:tag name="KSO_WM_SLIDE_LAYOUT_CNT" val="1_1_2"/>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7*i*2"/>
  <p:tag name="KSO_WM_UNIT_LAYERLEVEL" val="1"/>
</p:tagLst>
</file>

<file path=ppt/tags/tag151.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UNIT_SUBTYPE" val=""/>
  <p:tag name="KSO_WM_UNIT_PRESET_TEXT" val="添加章节标题"/>
  <p:tag name="KSO_WM_UNIT_ID" val="custom47_7*a*1"/>
  <p:tag name="KSO_WM_BEAUTIFY_FLAG" val="#wm#"/>
  <p:tag name="KSO_WM_TAG_VERSION" val="3.0"/>
  <p:tag name="KSO_WM_UNIT_LAYERLEVEL" val="1"/>
  <p:tag name="KSO_WM_TEMPLATE_INDEX" val="47"/>
  <p:tag name="KSO_WM_TEMPLATE_CATEGORY" val="custom"/>
</p:tagLst>
</file>

<file path=ppt/tags/tag152.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7*i*1"/>
  <p:tag name="KSO_WM_UNIT_LAYERLEVEL" val="1"/>
</p:tagLst>
</file>

<file path=ppt/tags/tag153.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5387*108.231"/>
  <p:tag name="KSO_WM_SLIDE_LAYOUT" val="a_d_l"/>
  <p:tag name="KSO_WM_SLIDE_LAYOUT_CNT" val="1_1_1"/>
  <p:tag name="KSO_WM_SPECIAL_SOURCE" val="bdnull"/>
  <p:tag name="KSO_WM_DIAGRAM_GROUP_CODE" val="l1-1"/>
  <p:tag name="KSO_WM_SLIDE_DIAGTYPE" val="l"/>
  <p:tag name="KSO_WM_TEMPLATE_INDEX" val="20231717"/>
  <p:tag name="KSO_WM_TEMPLATE_SUBCATEGORY" val="0"/>
  <p:tag name="KSO_WM_SLIDE_INDEX" val="1"/>
  <p:tag name="KSO_WM_TAG_VERSION" val="3.0"/>
  <p:tag name="KSO_WM_SLIDE_ID" val="custom20231717_1"/>
  <p:tag name="KSO_WM_SLIDE_ITEM_CNT" val="4"/>
</p:tagLst>
</file>

<file path=ppt/tags/tag154.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55.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78_1*l_h_i*1_1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208.8376411498062,&quot;left&quot;:7.852519685039397,&quot;top&quot;:108.24511475570561,&quot;width&quot;:600.5974803149605}"/>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08.8376411498062,&quot;left&quot;:7.852519685039397,&quot;top&quot;:108.24511475570561,&quot;width&quot;:600.5974803149605}"/>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1*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08.8376411498062,&quot;left&quot;:7.852519685039397,&quot;top&quot;:108.24511475570561,&quot;width&quot;:600.59748031496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15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TEMPLATE_INDEX" val="47"/>
  <p:tag name="KSO_WM_TEMPLATE_CATEGORY" val="custom"/>
  <p:tag name="KSO_WM_UNIT_ID" val="custom47_8*a*1"/>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TABLE_ENDDRAG_ORIGIN_RECT" val="483*330"/>
  <p:tag name="TABLE_ENDDRAG_RECT" val="414*109*483*330"/>
</p:tagLst>
</file>

<file path=ppt/tags/tag161.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5387*108.231"/>
  <p:tag name="KSO_WM_SLIDE_LAYOUT" val="a_d_l"/>
  <p:tag name="KSO_WM_SLIDE_LAYOUT_CNT" val="1_1_1"/>
  <p:tag name="KSO_WM_SPECIAL_SOURCE" val="bdnull"/>
  <p:tag name="KSO_WM_DIAGRAM_GROUP_CODE" val="l1-1"/>
  <p:tag name="KSO_WM_SLIDE_DIAGTYPE" val="l"/>
  <p:tag name="KSO_WM_TEMPLATE_INDEX" val="20231717"/>
  <p:tag name="KSO_WM_TEMPLATE_SUBCATEGORY" val="0"/>
  <p:tag name="KSO_WM_SLIDE_INDEX" val="1"/>
  <p:tag name="KSO_WM_TAG_VERSION" val="3.0"/>
  <p:tag name="KSO_WM_SLIDE_ID" val="custom20231717_1"/>
  <p:tag name="KSO_WM_SLIDE_ITEM_CNT" val="4"/>
</p:tagLst>
</file>

<file path=ppt/tags/tag162.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63.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678_1*l_h_i*1_2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65.65008544921875,&quot;left&quot;:468.49992125984255,&quot;top&quot;:155.99511475570563,&quot;width&quot;:558.4500787401574}"/>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1*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468.49992125984255,&quot;top&quot;:155.99511475570563,&quot;width&quot;:558.45007874015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78_1*l_h_a*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468.49992125984255,&quot;top&quot;:155.99511475570563,&quot;width&quot;:558.4500787401574}"/>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167.xml><?xml version="1.0" encoding="utf-8"?>
<p:tagLst xmlns:a="http://schemas.openxmlformats.org/drawingml/2006/main" xmlns:r="http://schemas.openxmlformats.org/officeDocument/2006/relationships" xmlns:p="http://schemas.openxmlformats.org/presentationml/2006/main">
  <p:tag name="KSO_WM_SLIDE_ID" val="diagram20233315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diagram"/>
  <p:tag name="KSO_WM_TEMPLATE_INDEX" val="20233315"/>
  <p:tag name="KSO_WM_SLIDE_TYPE" val="text"/>
  <p:tag name="KSO_WM_SLIDE_SUBTYPE" val="diag"/>
  <p:tag name="KSO_WM_SLIDE_SIZE" val="850.394*297.555"/>
  <p:tag name="KSO_WM_SLIDE_POSITION" val="54.8032*139.28"/>
  <p:tag name="KSO_WM_SLIDE_LAYOUT" val="a_l"/>
  <p:tag name="KSO_WM_SLIDE_LAYOUT_CNT" val="1_1"/>
  <p:tag name="KSO_WM_SPECIAL_SOURCE" val="bdnull"/>
  <p:tag name="KSO_WM_DIAGRAM_GROUP_CODE" val="l1-1"/>
  <p:tag name="KSO_WM_SLIDE_DIAGTYPE" val="l"/>
</p:tagLst>
</file>

<file path=ppt/tags/tag168.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69.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315_2*l_h_f*1_1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290.2118110236221,&quot;left&quot;:65.35314960629921,&quot;top&quot;:59.01732283464567,&quot;width&quot;:850.41779527559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32"/>
  <p:tag name="KSO_WM_UNIT_PRESET_TEXT" val="单击此处添加内容，简明扼要地阐述观点。根据需要酌情增减文字"/>
  <p:tag name="KSO_WM_UNIT_TEXT_FILL_FORE_SCHEMECOLOR_INDEX" val="1"/>
  <p:tag name="KSO_WM_UNIT_TEXT_FILL_TYPE" val="1"/>
  <p:tag name="KSO_WM_UNIT_TEXT_TYPE" val="1"/>
  <p:tag name="KSO_WM_UNIT_TEXT_LAYER_COUNT" val="1"/>
</p:tagLst>
</file>

<file path=ppt/tags/tag1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315_2*l_h_a*1_1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290.2118110236221,&quot;left&quot;:65.35314960629921,&quot;top&quot;:59.01732283464567,&quot;width&quot;:850.41779527559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12"/>
  <p:tag name="KSO_WM_UNIT_PRESET_TEXT" val="此处添加项标题"/>
  <p:tag name="KSO_WM_UNIT_TEXT_FILL_FORE_SCHEMECOLOR_INDEX" val="1"/>
  <p:tag name="KSO_WM_UNIT_TEXT_FILL_TYPE" val="1"/>
  <p:tag name="KSO_WM_UNIT_TEXT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315_2*l_h_f*1_2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290.2118110236221,&quot;left&quot;:65.35314960629921,&quot;top&quot;:59.01732283464567,&quot;width&quot;:850.41779527559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32"/>
  <p:tag name="KSO_WM_UNIT_PRESET_TEXT" val="单击此处添加内容，简明扼要地阐述观点。根据需要酌情增减文字"/>
  <p:tag name="KSO_WM_UNIT_TEXT_FILL_FORE_SCHEMECOLOR_INDEX" val="1"/>
  <p:tag name="KSO_WM_UNIT_TEXT_FILL_TYPE" val="1"/>
  <p:tag name="KSO_WM_UNIT_TEXT_TYPE" val="1"/>
  <p:tag name="KSO_WM_UNIT_TEXT_LAYER_COUNT" val="1"/>
</p:tagLst>
</file>

<file path=ppt/tags/tag17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315_2*l_h_a*1_2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290.2118110236221,&quot;left&quot;:65.35314960629921,&quot;top&quot;:59.01732283464567,&quot;width&quot;:850.41779527559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12"/>
  <p:tag name="KSO_WM_UNIT_PRESET_TEXT" val="此处添加项标题"/>
  <p:tag name="KSO_WM_UNIT_TEXT_FILL_FORE_SCHEMECOLOR_INDEX" val="1"/>
  <p:tag name="KSO_WM_UNIT_TEXT_FILL_TYPE" val="1"/>
  <p:tag name="KSO_WM_UNIT_TEXT_TYPE" val="1"/>
</p:tagLst>
</file>

<file path=ppt/tags/tag174.xml><?xml version="1.0" encoding="utf-8"?>
<p:tagLst xmlns:a="http://schemas.openxmlformats.org/drawingml/2006/main" xmlns:r="http://schemas.openxmlformats.org/officeDocument/2006/relationships" xmlns:p="http://schemas.openxmlformats.org/presentationml/2006/main">
  <p:tag name="TABLE_ENDDRAG_ORIGIN_RECT" val="370*298"/>
  <p:tag name="TABLE_ENDDRAG_RECT" val="54*217*370*298"/>
</p:tagLst>
</file>

<file path=ppt/tags/tag175.xml><?xml version="1.0" encoding="utf-8"?>
<p:tagLst xmlns:a="http://schemas.openxmlformats.org/drawingml/2006/main" xmlns:r="http://schemas.openxmlformats.org/officeDocument/2006/relationships" xmlns:p="http://schemas.openxmlformats.org/presentationml/2006/main">
  <p:tag name="TABLE_ENDDRAG_ORIGIN_RECT" val="487*106"/>
  <p:tag name="TABLE_ENDDRAG_RECT" val="617*235*487*106"/>
</p:tagLst>
</file>

<file path=ppt/tags/tag176.xml><?xml version="1.0" encoding="utf-8"?>
<p:tagLst xmlns:a="http://schemas.openxmlformats.org/drawingml/2006/main" xmlns:r="http://schemas.openxmlformats.org/officeDocument/2006/relationships" xmlns:p="http://schemas.openxmlformats.org/presentationml/2006/main">
  <p:tag name="KSO_WM_SLIDE_ID" val="diagram20233315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diagram"/>
  <p:tag name="KSO_WM_TEMPLATE_INDEX" val="20233315"/>
  <p:tag name="KSO_WM_SLIDE_TYPE" val="text"/>
  <p:tag name="KSO_WM_SLIDE_SUBTYPE" val="diag"/>
  <p:tag name="KSO_WM_SLIDE_SIZE" val="850.394*297.555"/>
  <p:tag name="KSO_WM_SLIDE_POSITION" val="54.8032*139.28"/>
  <p:tag name="KSO_WM_SLIDE_LAYOUT" val="a_l"/>
  <p:tag name="KSO_WM_SLIDE_LAYOUT_CNT" val="1_1"/>
  <p:tag name="KSO_WM_SPECIAL_SOURCE" val="bdnull"/>
  <p:tag name="KSO_WM_DIAGRAM_GROUP_CODE" val="l1-1"/>
  <p:tag name="KSO_WM_SLIDE_DIAGTYPE" val="l"/>
</p:tagLst>
</file>

<file path=ppt/tags/tag177.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78.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7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3315_2*l_h_f*1_3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144.8,&quot;left&quot;:8.453149606299212,&quot;top&quot;:94.8,&quot;width&quot;:907.19685039370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32"/>
  <p:tag name="KSO_WM_UNIT_PRESET_TEXT" val="单击此处添加内容，简明扼要地阐述观点。根据需要酌情增减文字"/>
  <p:tag name="KSO_WM_UNIT_TEXT_FILL_FORE_SCHEMECOLOR_INDEX" val="1"/>
  <p:tag name="KSO_WM_UNIT_TEXT_FILL_TYPE" val="1"/>
  <p:tag name="KSO_WM_UNIT_TEXT_TYPE" val="1"/>
  <p:tag name="KSO_WM_UNIT_TEXT_LAYER_COUNT"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3315_2*l_h_a*1_3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144.8,&quot;left&quot;:8.453149606299212,&quot;top&quot;:94.8,&quot;width&quot;:907.19685039370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12"/>
  <p:tag name="KSO_WM_UNIT_PRESET_TEXT" val="此处添加项标题"/>
  <p:tag name="KSO_WM_UNIT_TEXT_FILL_FORE_SCHEMECOLOR_INDEX" val="1"/>
  <p:tag name="KSO_WM_UNIT_TEXT_FILL_TYPE" val="1"/>
  <p:tag name="KSO_WM_UNIT_TEXT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3315_2*l_h_f*1_4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144.8,&quot;left&quot;:8.453149606299212,&quot;top&quot;:94.8,&quot;width&quot;:907.19685039370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32"/>
  <p:tag name="KSO_WM_UNIT_PRESET_TEXT" val="单击此处添加内容，简明扼要地阐述观点。根据需要酌情增减文字"/>
  <p:tag name="KSO_WM_UNIT_TEXT_FILL_FORE_SCHEMECOLOR_INDEX" val="1"/>
  <p:tag name="KSO_WM_UNIT_TEXT_FILL_TYPE" val="1"/>
  <p:tag name="KSO_WM_UNIT_TEXT_TYPE" val="1"/>
  <p:tag name="KSO_WM_UNIT_TEXT_LAYER_COUNT" val="1"/>
</p:tagLst>
</file>

<file path=ppt/tags/tag18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3315_2*l_h_a*1_4_1"/>
  <p:tag name="KSO_WM_TEMPLATE_CATEGORY" val="diagram"/>
  <p:tag name="KSO_WM_TEMPLATE_INDEX" val="20233315"/>
  <p:tag name="KSO_WM_UNIT_LAYERLEVEL" val="1_1_1"/>
  <p:tag name="KSO_WM_TAG_VERSION" val="3.0"/>
  <p:tag name="KSO_WM_BEAUTIFY_FLAG" val="#wm#"/>
  <p:tag name="KSO_WM_DIAGRAM_MAX_ITEMCNT" val="4"/>
  <p:tag name="KSO_WM_DIAGRAM_MIN_ITEMCNT" val="3"/>
  <p:tag name="KSO_WM_DIAGRAM_VIRTUALLY_FRAME" val="{&quot;height&quot;:144.8,&quot;left&quot;:8.453149606299212,&quot;top&quot;:94.8,&quot;width&quot;:907.19685039370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VALUE" val="12"/>
  <p:tag name="KSO_WM_UNIT_PRESET_TEXT" val="此处添加项标题"/>
  <p:tag name="KSO_WM_UNIT_TEXT_FILL_FORE_SCHEMECOLOR_INDEX" val="1"/>
  <p:tag name="KSO_WM_UNIT_TEXT_FILL_TYPE" val="1"/>
  <p:tag name="KSO_WM_UNIT_TEXT_TYPE" val="1"/>
</p:tagLst>
</file>

<file path=ppt/tags/tag183.xml><?xml version="1.0" encoding="utf-8"?>
<p:tagLst xmlns:a="http://schemas.openxmlformats.org/drawingml/2006/main" xmlns:r="http://schemas.openxmlformats.org/officeDocument/2006/relationships" xmlns:p="http://schemas.openxmlformats.org/presentationml/2006/main">
  <p:tag name="KSO_WM_SLIDE_ID" val="custom20231812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1812"/>
  <p:tag name="KSO_WM_SLIDE_TYPE" val="text"/>
  <p:tag name="KSO_WM_SLIDE_SUBTYPE" val="picTxt"/>
  <p:tag name="KSO_WM_SLIDE_SIZE" val="414.6*361.249"/>
  <p:tag name="KSO_WM_SLIDE_POSITION" val="55.5*124.401"/>
  <p:tag name="KSO_WM_SLIDE_LAYOUT" val="a_d_l"/>
  <p:tag name="KSO_WM_SLIDE_LAYOUT_CNT" val="1_1_1"/>
  <p:tag name="KSO_WM_SPECIAL_SOURCE" val="bdnull"/>
  <p:tag name="KSO_WM_DIAGRAM_GROUP_CODE" val="l1-1"/>
  <p:tag name="KSO_WM_SLIDE_DIAGTYPE" val="l"/>
</p:tagLst>
</file>

<file path=ppt/tags/tag184.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85.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8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151_1*l_h_f*1_1_1"/>
  <p:tag name="KSO_WM_TEMPLATE_CATEGORY" val="diagram"/>
  <p:tag name="KSO_WM_TEMPLATE_INDEX" val="2023315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5.75,&quot;left&quot;:32.293388878529456,&quot;top&quot;:119.5686614173228,&quot;width&quot;:414.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项正文，文字是您思想的提炼，请尽量言简意赅的阐述观点。单击此处输入智能图形项正文具体内容，文字是您思想的提炼。"/>
  <p:tag name="KSO_WM_UNIT_TEXT_FILL_FORE_SCHEMECOLOR_INDEX" val="1"/>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151_1*l_h_a*1_1_1"/>
  <p:tag name="KSO_WM_TEMPLATE_CATEGORY" val="diagram"/>
  <p:tag name="KSO_WM_TEMPLATE_INDEX" val="2023315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5.75,&quot;left&quot;:32.293388878529456,&quot;top&quot;:119.5686614173228,&quot;width&quot;:414.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151_1*l_h_f*1_2_1"/>
  <p:tag name="KSO_WM_TEMPLATE_CATEGORY" val="diagram"/>
  <p:tag name="KSO_WM_TEMPLATE_INDEX" val="2023315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5.75,&quot;left&quot;:32.293388878529456,&quot;top&quot;:119.5686614173228,&quot;width&quot;:414.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项正文，文字是您思想的提炼，请尽量言简意赅的阐述观点。单击此处输入您的智能图形项正文，文字是您思想的提炼。"/>
  <p:tag name="KSO_WM_UNIT_TEXT_FILL_FORE_SCHEMECOLOR_INDEX" val="1"/>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151_1*l_h_a*1_2_1"/>
  <p:tag name="KSO_WM_TEMPLATE_CATEGORY" val="diagram"/>
  <p:tag name="KSO_WM_TEMPLATE_INDEX" val="2023315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5.75,&quot;left&quot;:32.293388878529456,&quot;top&quot;:119.5686614173228,&quot;width&quot;:414.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SLIDE_ID" val="diagram20233144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144"/>
  <p:tag name="KSO_WM_SLIDE_TYPE" val="text"/>
  <p:tag name="KSO_WM_SLIDE_SUBTYPE" val="diag"/>
  <p:tag name="KSO_WM_SLIDE_SIZE" val="850.1*366.5"/>
  <p:tag name="KSO_WM_SLIDE_POSITION" val="54.9*125.9"/>
  <p:tag name="KSO_WM_SLIDE_LAYOUT" val="a_l"/>
  <p:tag name="KSO_WM_SLIDE_LAYOUT_CNT" val="1_1"/>
  <p:tag name="KSO_WM_SPECIAL_SOURCE" val="bdnull"/>
  <p:tag name="KSO_WM_DIAGRAM_GROUP_CODE" val="l1-1"/>
  <p:tag name="KSO_WM_SLIDE_DIAGTYPE" val="l"/>
</p:tagLst>
</file>

<file path=ppt/tags/tag191.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47"/>
  <p:tag name="KSO_WM_TEMPLATE_CATEGORY" val="custom"/>
  <p:tag name="KSO_WM_UNIT_ID" val="custom47_8*i*1"/>
  <p:tag name="KSO_WM_UNIT_LAYERLEVEL" val="1"/>
</p:tagLst>
</file>

<file path=ppt/tags/tag192.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47"/>
  <p:tag name="KSO_WM_TEMPLATE_CATEGORY" val="custom"/>
  <p:tag name="KSO_WM_UNIT_ID" val="custom47_8*i*2"/>
  <p:tag name="KSO_WM_UNIT_LAYERLEVEL" val="1"/>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i*1_1_2"/>
  <p:tag name="KSO_WM_TEMPLATE_CATEGORY" val="diagram"/>
  <p:tag name="KSO_WM_TEMPLATE_INDEX" val="20233144"/>
  <p:tag name="KSO_WM_UNIT_LAYERLEVEL" val="1_1_1"/>
  <p:tag name="KSO_WM_TAG_VERSION" val="3.0"/>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437.44307086614174,&quot;left&quot;:30.85,&quot;top&quot;:86.60346456692913,&quot;width&quot;:874.2000061035156}"/>
  <p:tag name="KSO_WM_DIAGRAM_COLOR_MATCH_VALUE" val="{&quot;shape&quot;:{&quot;fill&quot;:{&quot;gradient&quot;:[{&quot;brightness&quot;:0.4000000059604645,&quot;colorType&quot;:1,&quot;foreColorIndex&quot;:5,&quot;pos&quot;:0,&quot;transparency&quot;:1},{&quot;brightness&quot;:0.4000000059604645,&quot;colorType&quot;:1,&quot;foreColorIndex&quot;:5,&quot;pos&quot;:0.6499999761581421,&quot;transparency&quot;:0.800000011920929}],&quot;type&quot;:3},&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19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144_3*l_h_f*1_1_1"/>
  <p:tag name="KSO_WM_TEMPLATE_CATEGORY" val="diagram"/>
  <p:tag name="KSO_WM_TEMPLATE_INDEX" val="20233144"/>
  <p:tag name="KSO_WM_UNIT_LAYERLEVEL" val="1_1_1"/>
  <p:tag name="KSO_WM_TAG_VERSION" val="3.0"/>
  <p:tag name="KSO_WM_DIAGRAM_GROUP_CODE" val="l1-1"/>
  <p:tag name="KSO_WM_DIAGRAM_VERSION" val="3"/>
  <p:tag name="KSO_WM_DIAGRAM_COLOR_TRICK" val="1"/>
  <p:tag name="KSO_WM_DIAGRAM_COLOR_TEXT_CAN_REMOVE" val="n"/>
  <p:tag name="KSO_WM_UNIT_TEXT_TYPE" val="1"/>
  <p:tag name="KSO_WM_DIAGRAM_MAX_ITEMCNT" val="4"/>
  <p:tag name="KSO_WM_DIAGRAM_MIN_ITEMCNT" val="2"/>
  <p:tag name="KSO_WM_DIAGRAM_VIRTUALLY_FRAME" val="{&quot;height&quot;:437.44307086614174,&quot;left&quot;:30.85,&quot;top&quot;:86.60346456692913,&quot;width&quot;:874.2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PRESET_TEXT" val="单击此处输入您的正文，文字是您思想的提炼，请尽量言简意赅的阐述观点，单击此处输入智能图形正文"/>
  <p:tag name="KSO_WM_UNIT_TEXT_FILL_FORE_SCHEMECOLOR_INDEX" val="1"/>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3144"/>
  <p:tag name="KSO_WM_UNIT_LAYERLEVEL" val="1_1_1"/>
  <p:tag name="KSO_WM_TAG_VERSION" val="3.0"/>
  <p:tag name="KSO_WM_DIAGRAM_MAX_ITEMCNT" val="4"/>
  <p:tag name="KSO_WM_DIAGRAM_MIN_ITEMCNT" val="2"/>
  <p:tag name="KSO_WM_DIAGRAM_VIRTUALLY_FRAME" val="{&quot;height&quot;:437.44307086614174,&quot;left&quot;:30.85,&quot;top&quot;:86.60346456692913,&quot;width&quot;:874.2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144_3*l_h_a*1_1_1"/>
  <p:tag name="KSO_WM_UNIT_INDEX" val="1_1_1"/>
  <p:tag name="KSO_WM_DIAGRAM_GROUP_CODE" val="l1-1"/>
  <p:tag name="KSO_WM_UNIT_TEXT_TYPE" val="1"/>
  <p:tag name="KSO_WM_DIAGRAM_VERSION" val="3"/>
  <p:tag name="KSO_WM_DIAGRAM_COLOR_TRICK" val="1"/>
  <p:tag name="KSO_WM_DIAGRAM_COLOR_TEXT_CAN_REMOVE" val="n"/>
  <p:tag name="KSO_WM_BEAUTIFY_FLAG" val="#wm#"/>
  <p:tag name="KSO_WM_UNIT_PRESET_TEXT" val="单击添加标题"/>
  <p:tag name="KSO_WM_UNIT_TEXT_FILL_FORE_SCHEMECOLOR_INDEX" val="1"/>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44_3*l_h_i*1_2_2"/>
  <p:tag name="KSO_WM_TEMPLATE_CATEGORY" val="diagram"/>
  <p:tag name="KSO_WM_TEMPLATE_INDEX" val="20233144"/>
  <p:tag name="KSO_WM_UNIT_LAYERLEVEL" val="1_1_1"/>
  <p:tag name="KSO_WM_TAG_VERSION" val="3.0"/>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VIRTUALLY_FRAME" val="{&quot;height&quot;:437.44307086614174,&quot;left&quot;:30.85,&quot;top&quot;:86.60346456692913,&quot;width&quot;:874.2000061035156}"/>
  <p:tag name="KSO_WM_DIAGRAM_COLOR_MATCH_VALUE" val="{&quot;shape&quot;:{&quot;fill&quot;:{&quot;gradient&quot;:[{&quot;brightness&quot;:0.4000000059604645,&quot;colorType&quot;:1,&quot;foreColorIndex&quot;:5,&quot;pos&quot;:0,&quot;transparency&quot;:1},{&quot;brightness&quot;:0.4000000059604645,&quot;colorType&quot;:1,&quot;foreColorIndex&quot;:5,&quot;pos&quot;:0.6499999761581421,&quot;transparency&quot;:0.800000011920929}],&quot;type&quot;:3},&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Lst>
</file>

<file path=ppt/tags/tag19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144_3*l_h_f*1_2_1"/>
  <p:tag name="KSO_WM_TEMPLATE_CATEGORY" val="diagram"/>
  <p:tag name="KSO_WM_TEMPLATE_INDEX" val="20233144"/>
  <p:tag name="KSO_WM_UNIT_LAYERLEVEL" val="1_1_1"/>
  <p:tag name="KSO_WM_TAG_VERSION" val="3.0"/>
  <p:tag name="KSO_WM_DIAGRAM_GROUP_CODE" val="l1-1"/>
  <p:tag name="KSO_WM_DIAGRAM_VERSION" val="3"/>
  <p:tag name="KSO_WM_DIAGRAM_COLOR_TRICK" val="1"/>
  <p:tag name="KSO_WM_DIAGRAM_COLOR_TEXT_CAN_REMOVE" val="n"/>
  <p:tag name="KSO_WM_UNIT_TEXT_TYPE" val="1"/>
  <p:tag name="KSO_WM_DIAGRAM_MAX_ITEMCNT" val="4"/>
  <p:tag name="KSO_WM_DIAGRAM_MIN_ITEMCNT" val="2"/>
  <p:tag name="KSO_WM_DIAGRAM_VIRTUALLY_FRAME" val="{&quot;height&quot;:437.44307086614174,&quot;left&quot;:30.85,&quot;top&quot;:86.60346456692913,&quot;width&quot;:874.2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PRESET_TEXT" val="单击此处输入正文，文字是您思想的提炼，请尽量言简意赅的阐述观点，单击此处输入智能图形正文"/>
  <p:tag name="KSO_WM_UNIT_TEXT_FILL_FORE_SCHEMECOLOR_INDEX" val="1"/>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3144"/>
  <p:tag name="KSO_WM_UNIT_LAYERLEVEL" val="1_1_1"/>
  <p:tag name="KSO_WM_TAG_VERSION" val="3.0"/>
  <p:tag name="KSO_WM_DIAGRAM_MAX_ITEMCNT" val="4"/>
  <p:tag name="KSO_WM_DIAGRAM_MIN_ITEMCNT" val="2"/>
  <p:tag name="KSO_WM_DIAGRAM_VIRTUALLY_FRAME" val="{&quot;height&quot;:437.44307086614174,&quot;left&quot;:30.85,&quot;top&quot;:86.60346456692913,&quot;width&quot;:874.2000061035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144_3*l_h_a*1_2_1"/>
  <p:tag name="KSO_WM_UNIT_INDEX" val="1_2_1"/>
  <p:tag name="KSO_WM_DIAGRAM_GROUP_CODE" val="l1-1"/>
  <p:tag name="KSO_WM_UNIT_TEXT_TYPE" val="1"/>
  <p:tag name="KSO_WM_DIAGRAM_VERSION" val="3"/>
  <p:tag name="KSO_WM_DIAGRAM_COLOR_TRICK" val="1"/>
  <p:tag name="KSO_WM_DIAGRAM_COLOR_TEXT_CAN_REMOVE" val="n"/>
  <p:tag name="KSO_WM_BEAUTIFY_FLAG" val="#wm#"/>
  <p:tag name="KSO_WM_UNIT_PRESET_TEXT" val="单击添加标题"/>
  <p:tag name="KSO_WM_UNIT_TEXT_FILL_FORE_SCHEMECOLOR_INDEX" val="1"/>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TABLE_ENDDRAG_ORIGIN_RECT" val="324*151"/>
  <p:tag name="TABLE_ENDDRAG_RECT" val="635*355*324*15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SLIDE_TYPE" val="sectionTitle"/>
  <p:tag name="KSO_WM_TEMPLATE_INDEX" val="17133048"/>
  <p:tag name="KSO_WM_SLIDE_THEME_ID" val="20238036"/>
  <p:tag name="KSO_WM_SLIDE_INDEX" val="7"/>
  <p:tag name="KSO_WM_BEAUTIFY_FLAG" val="#wm#"/>
  <p:tag name="KSO_WM_TEMPLATE_CATEGORY" val="custom"/>
  <p:tag name="KSO_WM_TEMPLATE_SUBCATEGORY" val="29"/>
  <p:tag name="KSO_WM_TAG_VERSION" val="3.0"/>
  <p:tag name="KSO_WM_TEMPLATE_COLOR_TYPE" val="0"/>
  <p:tag name="KSO_WM_SLIDE_SUBTYPE" val="pureTxt"/>
  <p:tag name="KSO_WM_SLIDE_ID" val="custom17133048_7"/>
  <p:tag name="KSO_WM_SLIDE_LAYOUT" val="a_e_i"/>
  <p:tag name="KSO_WM_SLIDE_LAYOUT_CNT" val="1_1_2"/>
</p:tagLst>
</file>

<file path=ppt/tags/tag201.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7*i*2"/>
  <p:tag name="KSO_WM_UNIT_LAYERLEVEL" val="1"/>
</p:tagLst>
</file>

<file path=ppt/tags/tag20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UNIT_SUBTYPE" val=""/>
  <p:tag name="KSO_WM_UNIT_PRESET_TEXT" val="添加章节标题"/>
  <p:tag name="KSO_WM_UNIT_ID" val="custom17133048_7*a*1"/>
  <p:tag name="KSO_WM_BEAUTIFY_FLAG" val="#wm#"/>
  <p:tag name="KSO_WM_TAG_VERSION" val="3.0"/>
  <p:tag name="KSO_WM_UNIT_LAYERLEVEL" val="1"/>
  <p:tag name="KSO_WM_TEMPLATE_INDEX" val="17133048"/>
  <p:tag name="KSO_WM_TEMPLATE_CATEGORY" val="custom"/>
</p:tagLst>
</file>

<file path=ppt/tags/tag203.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7*i*1"/>
  <p:tag name="KSO_WM_UNIT_LAYERLEVEL" val="1"/>
</p:tagLst>
</file>

<file path=ppt/tags/tag204.xml><?xml version="1.0" encoding="utf-8"?>
<p:tagLst xmlns:a="http://schemas.openxmlformats.org/drawingml/2006/main" xmlns:r="http://schemas.openxmlformats.org/officeDocument/2006/relationships" xmlns:p="http://schemas.openxmlformats.org/presentationml/2006/main">
  <p:tag name="KSO_WM_SLIDE_ID" val="custom20231806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806"/>
  <p:tag name="KSO_WM_SLIDE_TYPE" val="text"/>
  <p:tag name="KSO_WM_SLIDE_SUBTYPE" val="picTxt"/>
  <p:tag name="KSO_WM_SLIDE_SIZE" val="243.988*248.623"/>
  <p:tag name="KSO_WM_SLIDE_POSITION" val="70.9457*230.687"/>
  <p:tag name="KSO_WM_SLIDE_LAYOUT" val="a_d_c"/>
  <p:tag name="KSO_WM_SLIDE_LAYOUT_CNT" val="1_1_1"/>
  <p:tag name="KSO_WM_SPECIAL_SOURCE" val="bdnull"/>
</p:tagLst>
</file>

<file path=ppt/tags/tag205.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06.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806_1*i*1"/>
  <p:tag name="KSO_WM_TEMPLATE_CATEGORY" val="custom"/>
  <p:tag name="KSO_WM_TEMPLATE_INDEX" val="20231806"/>
  <p:tag name="KSO_WM_UNIT_LAYERLEVEL" val="1"/>
  <p:tag name="KSO_WM_TAG_VERSION" val="3.0"/>
  <p:tag name="KSO_WM_BEAUTIFY_FLAG" val="#wm#"/>
  <p:tag name="KSO_WM_UNIT_TYPE" val="i"/>
  <p:tag name="KSO_WM_UNIT_INDEX" val="1"/>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806_1*c_f*1_1"/>
  <p:tag name="KSO_WM_TEMPLATE_CATEGORY" val="custom"/>
  <p:tag name="KSO_WM_TEMPLATE_INDEX" val="20231806"/>
  <p:tag name="KSO_WM_UNIT_LAYERLEVEL" val="1_1"/>
  <p:tag name="KSO_WM_TAG_VERSION" val="3.0"/>
  <p:tag name="KSO_WM_BEAUTIFY_FLAG" val="#wm#"/>
  <p:tag name="KSO_WM_UNIT_SUBTYPE" val="a"/>
  <p:tag name="KSO_WM_UNIT_TEXT_LAYER_COUNT" val="1"/>
  <p:tag name="KSO_WM_UNIT_NOCLEAR" val="0"/>
  <p:tag name="KSO_WM_UNIT_TYPE" val="c_f"/>
  <p:tag name="KSO_WM_UNIT_INDEX" val="1_1"/>
  <p:tag name="KSO_WM_UNIT_VALUE" val="91"/>
  <p:tag name="KSO_WM_UNIT_PRESET_TEXT" val="单击添加正文，文字是您思想的提炼，为了最终演示发布的良好效果，请尽量言简意赅的阐述观点。根据需要可酌情增减文字，以便观者可以准确理解您所传达的信息。"/>
  <p:tag name="KSO_WM_UNIT_TEXT_TYPE" val="1"/>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806_1*c_a*1_1"/>
  <p:tag name="KSO_WM_TEMPLATE_CATEGORY" val="custom"/>
  <p:tag name="KSO_WM_TEMPLATE_INDEX" val="20231806"/>
  <p:tag name="KSO_WM_UNIT_LAYERLEVEL" val="1_1"/>
  <p:tag name="KSO_WM_TAG_VERSION" val="3.0"/>
  <p:tag name="KSO_WM_BEAUTIFY_FLAG" val="#wm#"/>
  <p:tag name="KSO_WM_UNIT_ISCONTENTSTITLE" val="0"/>
  <p:tag name="KSO_WM_UNIT_ISNUMDGMTITLE" val="0"/>
  <p:tag name="KSO_WM_UNIT_NOCLEAR" val="0"/>
  <p:tag name="KSO_WM_UNIT_TYPE" val="c_a"/>
  <p:tag name="KSO_WM_UNIT_INDEX" val="1_1"/>
  <p:tag name="KSO_WM_UNIT_VALUE" val="30"/>
  <p:tag name="KSO_WM_UNIT_PRESET_TEXT" val="单击此处&#10;添小标题内容"/>
  <p:tag name="KSO_WM_UNIT_TEXT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TEMPLATE_INDEX" val="47"/>
  <p:tag name="KSO_WM_TEMPLATE_CATEGORY" val="custom"/>
  <p:tag name="KSO_WM_UNIT_ID" val="custom47_8*a*1"/>
  <p:tag name="KSO_WM_UNIT_LAYERLEVEL" val="1"/>
</p:tagLst>
</file>

<file path=ppt/tags/tag211.xml><?xml version="1.0" encoding="utf-8"?>
<p:tagLst xmlns:a="http://schemas.openxmlformats.org/drawingml/2006/main" xmlns:r="http://schemas.openxmlformats.org/officeDocument/2006/relationships" xmlns:p="http://schemas.openxmlformats.org/presentationml/2006/main">
  <p:tag name="KSO_WM_SLIDE_ID" val="diagram20230968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0968"/>
  <p:tag name="KSO_WM_SLIDE_TYPE" val="text"/>
  <p:tag name="KSO_WM_SLIDE_SUBTYPE" val="diag"/>
  <p:tag name="KSO_WM_SLIDE_SIZE" val="850.4*365.625"/>
  <p:tag name="KSO_WM_SLIDE_POSITION" val="54.8*111.5"/>
  <p:tag name="KSO_WM_SLIDE_LAYOUT" val="a_l"/>
  <p:tag name="KSO_WM_SLIDE_LAYOUT_CNT" val="1_1"/>
  <p:tag name="KSO_WM_SPECIAL_SOURCE" val="bdnull"/>
  <p:tag name="KSO_WM_DIAGRAM_GROUP_CODE" val="l1-1"/>
  <p:tag name="KSO_WM_SLIDE_DIAGTYPE" val="l"/>
</p:tagLst>
</file>

<file path=ppt/tags/tag212.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13.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1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TEMPLATE_INDEX" val="17133048"/>
  <p:tag name="KSO_WM_TEMPLATE_CATEGORY" val="custom"/>
  <p:tag name="KSO_WM_UNIT_ID" val="custom17133048_8*a*1"/>
  <p:tag name="KSO_WM_UNIT_LAYERLEVEL" val="1"/>
</p:tagLst>
</file>

<file path=ppt/tags/tag215.xml><?xml version="1.0" encoding="utf-8"?>
<p:tagLst xmlns:a="http://schemas.openxmlformats.org/drawingml/2006/main" xmlns:r="http://schemas.openxmlformats.org/officeDocument/2006/relationships" xmlns:p="http://schemas.openxmlformats.org/presentationml/2006/main">
  <p:tag name="KSO_WM_SLIDE_ID" val="diagram20230968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0968"/>
  <p:tag name="KSO_WM_SLIDE_TYPE" val="text"/>
  <p:tag name="KSO_WM_SLIDE_SUBTYPE" val="diag"/>
  <p:tag name="KSO_WM_SLIDE_SIZE" val="850.4*365.625"/>
  <p:tag name="KSO_WM_SLIDE_POSITION" val="54.8*111.5"/>
  <p:tag name="KSO_WM_SLIDE_LAYOUT" val="a_l"/>
  <p:tag name="KSO_WM_SLIDE_LAYOUT_CNT" val="1_1"/>
  <p:tag name="KSO_WM_SPECIAL_SOURCE" val="bdnull"/>
  <p:tag name="KSO_WM_DIAGRAM_GROUP_CODE" val="l1-1"/>
  <p:tag name="KSO_WM_SLIDE_DIAGTYPE" val="l"/>
</p:tagLst>
</file>

<file path=ppt/tags/tag216.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17.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18.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TEMPLATE_INDEX" val="17133048"/>
  <p:tag name="KSO_WM_TEMPLATE_CATEGORY" val="custom"/>
  <p:tag name="KSO_WM_UNIT_ID" val="custom17133048_8*a*1"/>
  <p:tag name="KSO_WM_UNIT_LAYERLEVEL" val="1"/>
</p:tagLst>
</file>

<file path=ppt/tags/tag219.xml><?xml version="1.0" encoding="utf-8"?>
<p:tagLst xmlns:a="http://schemas.openxmlformats.org/drawingml/2006/main" xmlns:r="http://schemas.openxmlformats.org/officeDocument/2006/relationships" xmlns:p="http://schemas.openxmlformats.org/presentationml/2006/main">
  <p:tag name="KSO_WM_SLIDE_ID" val="custom20231806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806"/>
  <p:tag name="KSO_WM_SLIDE_TYPE" val="text"/>
  <p:tag name="KSO_WM_SLIDE_SUBTYPE" val="picTxt"/>
  <p:tag name="KSO_WM_SLIDE_SIZE" val="243.988*248.623"/>
  <p:tag name="KSO_WM_SLIDE_POSITION" val="70.9457*230.687"/>
  <p:tag name="KSO_WM_SLIDE_LAYOUT" val="a_d_c"/>
  <p:tag name="KSO_WM_SLIDE_LAYOUT_CNT" val="1_1_1"/>
  <p:tag name="KSO_WM_SPECIAL_SOURCE" val="bdnul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21.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806_1*i*1"/>
  <p:tag name="KSO_WM_TEMPLATE_CATEGORY" val="custom"/>
  <p:tag name="KSO_WM_TEMPLATE_INDEX" val="20231806"/>
  <p:tag name="KSO_WM_UNIT_LAYERLEVEL" val="1"/>
  <p:tag name="KSO_WM_TAG_VERSION" val="3.0"/>
  <p:tag name="KSO_WM_BEAUTIFY_FLAG" val="#wm#"/>
  <p:tag name="KSO_WM_UNIT_TYPE" val="i"/>
  <p:tag name="KSO_WM_UNIT_INDEX" val="1"/>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806_1*c_f*1_1"/>
  <p:tag name="KSO_WM_TEMPLATE_CATEGORY" val="custom"/>
  <p:tag name="KSO_WM_TEMPLATE_INDEX" val="20231806"/>
  <p:tag name="KSO_WM_UNIT_LAYERLEVEL" val="1_1"/>
  <p:tag name="KSO_WM_TAG_VERSION" val="3.0"/>
  <p:tag name="KSO_WM_BEAUTIFY_FLAG" val="#wm#"/>
  <p:tag name="KSO_WM_UNIT_SUBTYPE" val="a"/>
  <p:tag name="KSO_WM_UNIT_TEXT_LAYER_COUNT" val="1"/>
  <p:tag name="KSO_WM_UNIT_NOCLEAR" val="0"/>
  <p:tag name="KSO_WM_UNIT_TYPE" val="c_f"/>
  <p:tag name="KSO_WM_UNIT_INDEX" val="1_1"/>
  <p:tag name="KSO_WM_UNIT_VALUE" val="91"/>
  <p:tag name="KSO_WM_UNIT_PRESET_TEXT" val="单击添加正文，文字是您思想的提炼，为了最终演示发布的良好效果，请尽量言简意赅的阐述观点。根据需要可酌情增减文字，以便观者可以准确理解您所传达的信息。"/>
  <p:tag name="KSO_WM_UNIT_TEXT_TYPE" val="1"/>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1806_1*c_a*1_1"/>
  <p:tag name="KSO_WM_TEMPLATE_CATEGORY" val="custom"/>
  <p:tag name="KSO_WM_TEMPLATE_INDEX" val="20231806"/>
  <p:tag name="KSO_WM_UNIT_LAYERLEVEL" val="1_1"/>
  <p:tag name="KSO_WM_TAG_VERSION" val="3.0"/>
  <p:tag name="KSO_WM_BEAUTIFY_FLAG" val="#wm#"/>
  <p:tag name="KSO_WM_UNIT_ISCONTENTSTITLE" val="0"/>
  <p:tag name="KSO_WM_UNIT_ISNUMDGMTITLE" val="0"/>
  <p:tag name="KSO_WM_UNIT_NOCLEAR" val="0"/>
  <p:tag name="KSO_WM_UNIT_TYPE" val="c_a"/>
  <p:tag name="KSO_WM_UNIT_INDEX" val="1_1"/>
  <p:tag name="KSO_WM_UNIT_VALUE" val="30"/>
  <p:tag name="KSO_WM_UNIT_PRESET_TEXT" val="单击此处&#10;添小标题内容"/>
  <p:tag name="KSO_WM_UNIT_TEXT_TYPE" val="1"/>
</p:tagLst>
</file>

<file path=ppt/tags/tag225.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TEMPLATE_INDEX" val="47"/>
  <p:tag name="KSO_WM_TEMPLATE_CATEGORY" val="custom"/>
  <p:tag name="KSO_WM_UNIT_ID" val="custom47_8*a*1"/>
  <p:tag name="KSO_WM_UNIT_LAYERLEVEL" val="1"/>
</p:tagLst>
</file>

<file path=ppt/tags/tag226.xml><?xml version="1.0" encoding="utf-8"?>
<p:tagLst xmlns:a="http://schemas.openxmlformats.org/drawingml/2006/main" xmlns:r="http://schemas.openxmlformats.org/officeDocument/2006/relationships" xmlns:p="http://schemas.openxmlformats.org/presentationml/2006/main">
  <p:tag name="TABLE_ENDDRAG_ORIGIN_RECT" val="441*373"/>
  <p:tag name="TABLE_ENDDRAG_RECT" val="455*152*442*373"/>
</p:tagLst>
</file>

<file path=ppt/tags/tag227.xml><?xml version="1.0" encoding="utf-8"?>
<p:tagLst xmlns:a="http://schemas.openxmlformats.org/drawingml/2006/main" xmlns:r="http://schemas.openxmlformats.org/officeDocument/2006/relationships" xmlns:p="http://schemas.openxmlformats.org/presentationml/2006/main">
  <p:tag name="KSO_WM_SLIDE_ID" val="diagram20230968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0968"/>
  <p:tag name="KSO_WM_SLIDE_TYPE" val="text"/>
  <p:tag name="KSO_WM_SLIDE_SUBTYPE" val="diag"/>
  <p:tag name="KSO_WM_SLIDE_SIZE" val="850.4*365.625"/>
  <p:tag name="KSO_WM_SLIDE_POSITION" val="54.8*111.5"/>
  <p:tag name="KSO_WM_SLIDE_LAYOUT" val="a_l"/>
  <p:tag name="KSO_WM_SLIDE_LAYOUT_CNT" val="1_1"/>
  <p:tag name="KSO_WM_SPECIAL_SOURCE" val="bdnull"/>
  <p:tag name="KSO_WM_DIAGRAM_GROUP_CODE" val="l1-1"/>
  <p:tag name="KSO_WM_SLIDE_DIAGTYPE" val="l"/>
</p:tagLst>
</file>

<file path=ppt/tags/tag228.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29.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TEMPLATE_INDEX" val="17133048"/>
  <p:tag name="KSO_WM_TEMPLATE_CATEGORY" val="custom"/>
  <p:tag name="KSO_WM_UNIT_ID" val="custom17133048_8*a*1"/>
  <p:tag name="KSO_WM_UNIT_LAYERLEVEL" val="1"/>
</p:tagLst>
</file>

<file path=ppt/tags/tag231.xml><?xml version="1.0" encoding="utf-8"?>
<p:tagLst xmlns:a="http://schemas.openxmlformats.org/drawingml/2006/main" xmlns:r="http://schemas.openxmlformats.org/officeDocument/2006/relationships" xmlns:p="http://schemas.openxmlformats.org/presentationml/2006/main">
  <p:tag name="KSO_WM_SLIDE_ID" val="diagram20230968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0968"/>
  <p:tag name="KSO_WM_SLIDE_TYPE" val="text"/>
  <p:tag name="KSO_WM_SLIDE_SUBTYPE" val="diag"/>
  <p:tag name="KSO_WM_SLIDE_SIZE" val="850.4*365.625"/>
  <p:tag name="KSO_WM_SLIDE_POSITION" val="54.8*111.5"/>
  <p:tag name="KSO_WM_SLIDE_LAYOUT" val="a_l"/>
  <p:tag name="KSO_WM_SLIDE_LAYOUT_CNT" val="1_1"/>
  <p:tag name="KSO_WM_SPECIAL_SOURCE" val="bdnull"/>
  <p:tag name="KSO_WM_DIAGRAM_GROUP_CODE" val="l1-1"/>
  <p:tag name="KSO_WM_SLIDE_DIAGTYPE" val="l"/>
</p:tagLst>
</file>

<file path=ppt/tags/tag232.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17133048"/>
  <p:tag name="KSO_WM_TEMPLATE_CATEGORY" val="custom"/>
  <p:tag name="KSO_WM_UNIT_ID" val="custom17133048_8*i*1"/>
  <p:tag name="KSO_WM_UNIT_LAYERLEVEL" val="1"/>
</p:tagLst>
</file>

<file path=ppt/tags/tag233.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17133048"/>
  <p:tag name="KSO_WM_TEMPLATE_CATEGORY" val="custom"/>
  <p:tag name="KSO_WM_UNIT_ID" val="custom17133048_8*i*2"/>
  <p:tag name="KSO_WM_UNIT_LAYERLEVEL" val="1"/>
</p:tagLst>
</file>

<file path=ppt/tags/tag234.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TEMPLATE_INDEX" val="17133048"/>
  <p:tag name="KSO_WM_TEMPLATE_CATEGORY" val="custom"/>
  <p:tag name="KSO_WM_UNIT_ID" val="custom17133048_8*a*1"/>
  <p:tag name="KSO_WM_UNIT_LAYERLEVEL" val="1"/>
</p:tagLst>
</file>

<file path=ppt/tags/tag235.xml><?xml version="1.0" encoding="utf-8"?>
<p:tagLst xmlns:a="http://schemas.openxmlformats.org/drawingml/2006/main" xmlns:r="http://schemas.openxmlformats.org/officeDocument/2006/relationships" xmlns:p="http://schemas.openxmlformats.org/presentationml/2006/main">
  <p:tag name="KSO_WM_SLIDE_TYPE" val="sectionTitle"/>
  <p:tag name="KSO_WM_TEMPLATE_INDEX" val="084321"/>
  <p:tag name="KSO_WM_SLIDE_THEME_ID" val="20236935"/>
  <p:tag name="KSO_WM_SLIDE_INDEX" val="7"/>
  <p:tag name="KSO_WM_BEAUTIFY_FLAG" val="#wm#"/>
  <p:tag name="KSO_WM_TEMPLATE_CATEGORY" val="custom"/>
  <p:tag name="KSO_WM_TEMPLATE_SUBCATEGORY" val="29"/>
  <p:tag name="KSO_WM_TAG_VERSION" val="3.0"/>
  <p:tag name="KSO_WM_TEMPLATE_COLOR_TYPE" val="0"/>
  <p:tag name="KSO_WM_SLIDE_SUBTYPE" val="pureTxt"/>
  <p:tag name="KSO_WM_SLIDE_ID" val="custom084321_7"/>
  <p:tag name="KSO_WM_SLIDE_LAYOUT" val="a_e_i"/>
  <p:tag name="KSO_WM_SLIDE_LAYOUT_CNT" val="1_1_2"/>
</p:tagLst>
</file>

<file path=ppt/tags/tag236.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7*i*2"/>
  <p:tag name="KSO_WM_UNIT_LAYERLEVEL" val="1"/>
</p:tagLst>
</file>

<file path=ppt/tags/tag237.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UNIT_SUBTYPE" val=""/>
  <p:tag name="KSO_WM_UNIT_PRESET_TEXT" val="添加章节标题"/>
  <p:tag name="KSO_WM_UNIT_ID" val="custom084321_7*a*1"/>
  <p:tag name="KSO_WM_BEAUTIFY_FLAG" val="#wm#"/>
  <p:tag name="KSO_WM_TAG_VERSION" val="3.0"/>
  <p:tag name="KSO_WM_UNIT_LAYERLEVEL" val="1"/>
  <p:tag name="KSO_WM_TEMPLATE_INDEX" val="084321"/>
  <p:tag name="KSO_WM_TEMPLATE_CATEGORY" val="custom"/>
</p:tagLst>
</file>

<file path=ppt/tags/tag238.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7*i*1"/>
  <p:tag name="KSO_WM_UNIT_LAYERLEVEL" val="1"/>
</p:tagLst>
</file>

<file path=ppt/tags/tag239.xml><?xml version="1.0" encoding="utf-8"?>
<p:tagLst xmlns:a="http://schemas.openxmlformats.org/drawingml/2006/main" xmlns:r="http://schemas.openxmlformats.org/officeDocument/2006/relationships" xmlns:p="http://schemas.openxmlformats.org/presentationml/2006/main">
  <p:tag name="KSO_WM_SLIDE_ID" val="custom20233600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600"/>
  <p:tag name="KSO_WM_SLIDE_TYPE" val="text"/>
  <p:tag name="KSO_WM_SLIDE_SUBTYPE" val="picTxt"/>
  <p:tag name="KSO_WM_SLIDE_SIZE" val="836.717*113.503"/>
  <p:tag name="KSO_WM_SLIDE_POSITION" val="95.3*366.497"/>
  <p:tag name="KSO_WM_SLIDE_LAYOUT" val="a_d_l"/>
  <p:tag name="KSO_WM_SLIDE_LAYOUT_CNT" val="1_1_1"/>
  <p:tag name="KSO_WM_SPECIAL_SOURCE" val="bdnull"/>
  <p:tag name="KSO_WM_DIAGRAM_GROUP_CODE" val="l1-1"/>
  <p:tag name="KSO_WM_SLIDE_DIAGTYPE" val="l"/>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41.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42.xml><?xml version="1.0" encoding="utf-8"?>
<p:tagLst xmlns:a="http://schemas.openxmlformats.org/drawingml/2006/main" xmlns:r="http://schemas.openxmlformats.org/officeDocument/2006/relationships" xmlns:p="http://schemas.openxmlformats.org/presentationml/2006/main">
  <p:tag name="KSO_WM_SLIDE_ID" val="diagram20231983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2484"/>
  <p:tag name="KSO_WM_SLIDE_TYPE" val="text"/>
  <p:tag name="KSO_WM_SLIDE_SUBTYPE" val="diag"/>
  <p:tag name="KSO_WM_SLIDE_SIZE" val="771.806*337.205"/>
  <p:tag name="KSO_WM_SLIDE_POSITION" val="85.5043*128.529"/>
  <p:tag name="KSO_WM_SLIDE_LAYOUT" val="a_l"/>
  <p:tag name="KSO_WM_SLIDE_LAYOUT_CNT" val="1_1"/>
  <p:tag name="KSO_WM_SPECIAL_SOURCE" val="bdnull"/>
  <p:tag name="KSO_WM_DIAGRAM_GROUP_CODE" val="l1-1"/>
  <p:tag name="KSO_WM_SLIDE_DIAGTYPE" val="l"/>
</p:tagLst>
</file>

<file path=ppt/tags/tag243.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KSO_WM_TEMPLATE_NEED_RESERVE" val="1"/>
  <p:tag name="LAYOUTZORDER" val="3"/>
  <p:tag name="KSO_WM_TEMPLATE_INDEX" val="084321"/>
  <p:tag name="KSO_WM_TEMPLATE_CATEGORY" val="custom"/>
  <p:tag name="KSO_WM_UNIT_ID" val="custom084321_8*i*1"/>
  <p:tag name="KSO_WM_UNIT_LAYERLEVEL" val="1"/>
</p:tagLst>
</file>

<file path=ppt/tags/tag244.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KSO_WM_TEMPLATE_NEED_RESERVE" val="1"/>
  <p:tag name="LAYOUTZORDER" val="4"/>
  <p:tag name="KSO_WM_TEMPLATE_INDEX" val="084321"/>
  <p:tag name="KSO_WM_TEMPLATE_CATEGORY" val="custom"/>
  <p:tag name="KSO_WM_UNIT_ID" val="custom084321_8*i*2"/>
  <p:tag name="KSO_WM_UNIT_LAYERLEVEL" val="1"/>
</p:tagLst>
</file>

<file path=ppt/tags/tag245.xml><?xml version="1.0" encoding="utf-8"?>
<p:tagLst xmlns:a="http://schemas.openxmlformats.org/drawingml/2006/main" xmlns:r="http://schemas.openxmlformats.org/officeDocument/2006/relationships" xmlns:p="http://schemas.openxmlformats.org/presentationml/2006/main">
  <p:tag name="KSO_WM_SLIDE_ID" val="diagram20231784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784"/>
  <p:tag name="KSO_WM_SLIDE_TYPE" val="text"/>
  <p:tag name="KSO_WM_SLIDE_SUBTYPE" val="diag"/>
  <p:tag name="KSO_WM_SLIDE_SIZE" val="851.132*388.3"/>
  <p:tag name="KSO_WM_SLIDE_POSITION" val="54.7968*105.7"/>
  <p:tag name="KSO_WM_SLIDE_LAYOUT" val="a_l"/>
  <p:tag name="KSO_WM_SLIDE_LAYOUT_CNT" val="1_1"/>
  <p:tag name="KSO_WM_SPECIAL_SOURCE" val="bdnull"/>
  <p:tag name="KSO_WM_DIAGRAM_GROUP_CODE" val="l1-1"/>
  <p:tag name="KSO_WM_SLIDE_DIAGTYPE" val="l"/>
</p:tagLst>
</file>

<file path=ppt/tags/tag246.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47.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4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84_2*l_h_a*1_1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4943639752245,&quot;left&quot;:-12.603228346456694,&quot;top&quot;:111.67559055118109,&quot;width&quot;:867.42085600124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84_2*l_h_f*1_1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4943639752245,&quot;left&quot;:-12.603228346456694,&quot;top&quot;:111.67559055118109,&quot;width&quot;:867.42085600124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单击此处添加文本内容，简明扼要地阐述您的观点。"/>
  <p:tag name="KSO_WM_UNIT_TEXT_FILL_FORE_SCHEMECOLOR_INDEX" val="1"/>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TABLE_ENDDRAG_ORIGIN_RECT" val="290*357"/>
  <p:tag name="TABLE_ENDDRAG_RECT" val="284*133*290*357"/>
</p:tagLst>
</file>

<file path=ppt/tags/tag251.xml><?xml version="1.0" encoding="utf-8"?>
<p:tagLst xmlns:a="http://schemas.openxmlformats.org/drawingml/2006/main" xmlns:r="http://schemas.openxmlformats.org/officeDocument/2006/relationships" xmlns:p="http://schemas.openxmlformats.org/presentationml/2006/main">
  <p:tag name="TABLE_ENDDRAG_ORIGIN_RECT" val="364*427"/>
  <p:tag name="TABLE_ENDDRAG_RECT" val="580*88*364*427"/>
</p:tagLst>
</file>

<file path=ppt/tags/tag252.xml><?xml version="1.0" encoding="utf-8"?>
<p:tagLst xmlns:a="http://schemas.openxmlformats.org/drawingml/2006/main" xmlns:r="http://schemas.openxmlformats.org/officeDocument/2006/relationships" xmlns:p="http://schemas.openxmlformats.org/presentationml/2006/main">
  <p:tag name="KSO_WM_SLIDE_ID" val="diagram20231784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784"/>
  <p:tag name="KSO_WM_SLIDE_TYPE" val="text"/>
  <p:tag name="KSO_WM_SLIDE_SUBTYPE" val="diag"/>
  <p:tag name="KSO_WM_SLIDE_SIZE" val="851.132*388.3"/>
  <p:tag name="KSO_WM_SLIDE_POSITION" val="54.7968*105.7"/>
  <p:tag name="KSO_WM_SLIDE_LAYOUT" val="a_l"/>
  <p:tag name="KSO_WM_SLIDE_LAYOUT_CNT" val="1_1"/>
  <p:tag name="KSO_WM_SPECIAL_SOURCE" val="bdnull"/>
  <p:tag name="KSO_WM_DIAGRAM_GROUP_CODE" val="l1-1"/>
  <p:tag name="KSO_WM_SLIDE_DIAGTYPE" val="l"/>
</p:tagLst>
</file>

<file path=ppt/tags/tag253.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54.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84_2*l_h_a*1_2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54.785364471195315,&quot;top&quot;:105.71996673343683,&quot;width&quot;:851.1322631835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84_2*l_h_f*1_2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54.785364471195315,&quot;top&quot;:105.71996673343683,&quot;width&quot;:851.1322631835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内容，简明扼要地阐述您的观点。"/>
  <p:tag name="KSO_WM_UNIT_TEXT_FILL_FORE_SCHEMECOLOR_INDEX" val="1"/>
  <p:tag name="KSO_WM_UNIT_TEXT_FILL_TYPE" val="1"/>
</p:tagLst>
</file>

<file path=ppt/tags/tag257.xml><?xml version="1.0" encoding="utf-8"?>
<p:tagLst xmlns:a="http://schemas.openxmlformats.org/drawingml/2006/main" xmlns:r="http://schemas.openxmlformats.org/officeDocument/2006/relationships" xmlns:p="http://schemas.openxmlformats.org/presentationml/2006/main">
  <p:tag name="TABLE_ENDDRAG_ORIGIN_RECT" val="571*347"/>
  <p:tag name="TABLE_ENDDRAG_RECT" val="322*130*571*347"/>
</p:tagLst>
</file>

<file path=ppt/tags/tag258.xml><?xml version="1.0" encoding="utf-8"?>
<p:tagLst xmlns:a="http://schemas.openxmlformats.org/drawingml/2006/main" xmlns:r="http://schemas.openxmlformats.org/officeDocument/2006/relationships" xmlns:p="http://schemas.openxmlformats.org/presentationml/2006/main">
  <p:tag name="KSO_WM_SLIDE_ID" val="diagram20231784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784"/>
  <p:tag name="KSO_WM_SLIDE_TYPE" val="text"/>
  <p:tag name="KSO_WM_SLIDE_SUBTYPE" val="diag"/>
  <p:tag name="KSO_WM_SLIDE_SIZE" val="851.132*388.3"/>
  <p:tag name="KSO_WM_SLIDE_POSITION" val="54.7968*105.7"/>
  <p:tag name="KSO_WM_SLIDE_LAYOUT" val="a_l"/>
  <p:tag name="KSO_WM_SLIDE_LAYOUT_CNT" val="1_1"/>
  <p:tag name="KSO_WM_SPECIAL_SOURCE" val="bdnull"/>
  <p:tag name="KSO_WM_DIAGRAM_GROUP_CODE" val="l1-1"/>
  <p:tag name="KSO_WM_SLIDE_DIAGTYPE" val="l"/>
</p:tagLst>
</file>

<file path=ppt/tags/tag259.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84_2*l_h_a*1_3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17.28425196850385,&quot;top&quot;:105.71996673343683,&quot;width&quot;:888.63337568628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84_2*l_h_f*1_3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17.28425196850385,&quot;top&quot;:105.71996673343683,&quot;width&quot;:888.63337568628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单击此处添加文本，简明扼要地阐述您的观点。"/>
  <p:tag name="KSO_WM_UNIT_TEXT_FILL_FORE_SCHEMECOLOR_INDEX" val="1"/>
  <p:tag name="KSO_WM_UNIT_TEXT_FILL_TYPE" val="1"/>
</p:tagLst>
</file>

<file path=ppt/tags/tag263.xml><?xml version="1.0" encoding="utf-8"?>
<p:tagLst xmlns:a="http://schemas.openxmlformats.org/drawingml/2006/main" xmlns:r="http://schemas.openxmlformats.org/officeDocument/2006/relationships" xmlns:p="http://schemas.openxmlformats.org/presentationml/2006/main">
  <p:tag name="TABLE_ENDDRAG_ORIGIN_RECT" val="573*191"/>
  <p:tag name="TABLE_ENDDRAG_RECT" val="244*108*573*191"/>
</p:tagLst>
</file>

<file path=ppt/tags/tag264.xml><?xml version="1.0" encoding="utf-8"?>
<p:tagLst xmlns:a="http://schemas.openxmlformats.org/drawingml/2006/main" xmlns:r="http://schemas.openxmlformats.org/officeDocument/2006/relationships" xmlns:p="http://schemas.openxmlformats.org/presentationml/2006/main">
  <p:tag name="TABLE_ENDDRAG_ORIGIN_RECT" val="573*111"/>
  <p:tag name="TABLE_ENDDRAG_RECT" val="244*299*573*111"/>
</p:tagLst>
</file>

<file path=ppt/tags/tag265.xml><?xml version="1.0" encoding="utf-8"?>
<p:tagLst xmlns:a="http://schemas.openxmlformats.org/drawingml/2006/main" xmlns:r="http://schemas.openxmlformats.org/officeDocument/2006/relationships" xmlns:p="http://schemas.openxmlformats.org/presentationml/2006/main">
  <p:tag name="KSO_WM_SLIDE_ID" val="diagram20231784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784"/>
  <p:tag name="KSO_WM_SLIDE_TYPE" val="text"/>
  <p:tag name="KSO_WM_SLIDE_SUBTYPE" val="diag"/>
  <p:tag name="KSO_WM_SLIDE_SIZE" val="851.132*388.3"/>
  <p:tag name="KSO_WM_SLIDE_POSITION" val="54.7968*105.7"/>
  <p:tag name="KSO_WM_SLIDE_LAYOUT" val="a_l"/>
  <p:tag name="KSO_WM_SLIDE_LAYOUT_CNT" val="1_1"/>
  <p:tag name="KSO_WM_SPECIAL_SOURCE" val="bdnull"/>
  <p:tag name="KSO_WM_DIAGRAM_GROUP_CODE" val="l1-1"/>
  <p:tag name="KSO_WM_SLIDE_DIAGTYPE" val="l"/>
</p:tagLst>
</file>

<file path=ppt/tags/tag266.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67.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6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84_2*l_h_a*1_3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17.28425196850385,&quot;top&quot;:105.71996673343683,&quot;width&quot;:888.63337568628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84_2*l_h_f*1_3_1"/>
  <p:tag name="KSO_WM_TEMPLATE_CATEGORY" val="diagram"/>
  <p:tag name="KSO_WM_TEMPLATE_INDEX" val="20231784"/>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88.29998779296875,&quot;left&quot;:17.28425196850385,&quot;top&quot;:105.71996673343683,&quot;width&quot;:888.633375686285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单击此处添加文本，简明扼要地阐述您的观点。"/>
  <p:tag name="KSO_WM_UNIT_TEXT_FILL_FORE_SCHEMECOLOR_INDEX" val="1"/>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TABLE_ENDDRAG_ORIGIN_RECT" val="581*300"/>
  <p:tag name="TABLE_ENDDRAG_RECT" val="255*98*581*300"/>
</p:tagLst>
</file>

<file path=ppt/tags/tag271.xml><?xml version="1.0" encoding="utf-8"?>
<p:tagLst xmlns:a="http://schemas.openxmlformats.org/drawingml/2006/main" xmlns:r="http://schemas.openxmlformats.org/officeDocument/2006/relationships" xmlns:p="http://schemas.openxmlformats.org/presentationml/2006/main">
  <p:tag name="KSO_WM_SLIDE_TYPE" val="text"/>
  <p:tag name="KSO_WM_TEMPLATE_SUBCATEGORY" val="29"/>
  <p:tag name="KSO_WM_TEMPLATE_COLOR_TYPE" val="0"/>
  <p:tag name="KSO_WM_TAG_VERSION" val="3.0"/>
  <p:tag name="KSO_WM_TEMPLATE_PLACEHOLDER_POS" val="220,33.75,924,442.5"/>
  <p:tag name="KSO_WM_SLIDE_SUBTYPE" val="pureTxt"/>
  <p:tag name="KSO_WM_SLIDE_ITEM_CNT" val="0"/>
  <p:tag name="KSO_WM_TEMPLATE_INDEX" val="084321"/>
  <p:tag name="KSO_WM_SLIDE_THEME_ID" val="20240387"/>
  <p:tag name="KSO_WM_SLIDE_INDEX" val="8"/>
  <p:tag name="KSO_WM_BEAUTIFY_FLAG" val="#wm#"/>
  <p:tag name="KSO_WM_TEMPLATE_CATEGORY" val="custom"/>
  <p:tag name="KSO_WM_SLIDE_ID" val="custom084321_8"/>
  <p:tag name="KSO_WM_SLIDE_LAYOUT" val="a_f_i"/>
  <p:tag name="KSO_WM_SLIDE_LAYOUT_CNT" val="1_1_2"/>
  <p:tag name="RESOURCE_RECORD_KEY" val="{&quot;13&quot;:[4364912,4364957],&quot;65&quot;:[84321]}"/>
</p:tagLst>
</file>

<file path=ppt/tags/tag272.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TEMPLATE_NEED_RESERVE" val="1"/>
  <p:tag name="KSO_WM_TEMPLATE_INDEX" val="084321"/>
  <p:tag name="KSO_WM_TEMPLATE_CATEGORY" val="custom"/>
  <p:tag name="KSO_WM_UNIT_ID" val="custom084321_8*a*1"/>
  <p:tag name="KSO_WM_UNIT_LAYERLEVEL" val="1"/>
</p:tagLst>
</file>

<file path=ppt/tags/tag273.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KSO_WM_TEMPLATE_NEED_RESERVE" val="1"/>
  <p:tag name="LAYOUTZORDER" val="3"/>
  <p:tag name="KSO_WM_TEMPLATE_INDEX" val="084321"/>
  <p:tag name="KSO_WM_TEMPLATE_CATEGORY" val="custom"/>
  <p:tag name="KSO_WM_UNIT_ID" val="custom084321_8*i*1"/>
  <p:tag name="KSO_WM_UNIT_LAYERLEVEL" val="1"/>
</p:tagLst>
</file>

<file path=ppt/tags/tag274.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KSO_WM_TEMPLATE_NEED_RESERVE" val="1"/>
  <p:tag name="LAYOUTZORDER" val="4"/>
  <p:tag name="KSO_WM_TEMPLATE_INDEX" val="084321"/>
  <p:tag name="KSO_WM_TEMPLATE_CATEGORY" val="custom"/>
  <p:tag name="KSO_WM_UNIT_ID" val="custom084321_8*i*2"/>
  <p:tag name="KSO_WM_UNIT_LAYERLEVEL" val="1"/>
</p:tagLst>
</file>

<file path=ppt/tags/tag275.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custom084321_8*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084321"/>
  <p:tag name="KSO_WM_TEMPLATE_CATEGORY" val="custom"/>
</p:tagLst>
</file>

<file path=ppt/tags/tag276.xml><?xml version="1.0" encoding="utf-8"?>
<p:tagLst xmlns:a="http://schemas.openxmlformats.org/drawingml/2006/main" xmlns:r="http://schemas.openxmlformats.org/officeDocument/2006/relationships" xmlns:p="http://schemas.openxmlformats.org/presentationml/2006/main">
  <p:tag name="KSO_WM_SLIDE_ID" val="diagram2023332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2.289*387.858"/>
  <p:tag name="KSO_WM_SLIDE_POSITION" val="83.1354*130.947"/>
  <p:tag name="KSO_WM_DIAGRAM_GROUP_CODE" val="l1-1"/>
  <p:tag name="KSO_WM_SLIDE_DIAGTYPE" val="l"/>
  <p:tag name="KSO_WM_TAG_VERSION" val="3.0"/>
  <p:tag name="KSO_WM_BEAUTIFY_FLAG" val="#wm#"/>
  <p:tag name="KSO_WM_TEMPLATE_CATEGORY" val="diagram"/>
  <p:tag name="KSO_WM_TEMPLATE_INDEX" val="20233329"/>
  <p:tag name="KSO_WM_SLIDE_LAYOUT" val="a_l"/>
  <p:tag name="KSO_WM_SLIDE_LAYOUT_CNT" val="1_1"/>
</p:tagLst>
</file>

<file path=ppt/tags/tag277.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78.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93.06770888441187,&quot;top&quot;:90.49653543307086,&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1_1"/>
  <p:tag name="KSO_WM_UNIT_ID" val="diagram20233329_2*l_h_a*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93.06770888441187,&quot;top&quot;:90.49653543307086,&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1_1"/>
  <p:tag name="KSO_WM_UNIT_ID" val="diagram20233329_2*l_h_f*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内容观点。根据需要可酌情增减文字，以便观者准确地理解您传达的思想。"/>
  <p:tag name="KSO_WM_UNIT_TEXT_FILL_FORE_SCHEMECOLOR_INDEX" val="1"/>
  <p:tag name="KSO_WM_UNIT_TEXT_FILL_TYPE" val="1"/>
</p:tagLst>
</file>

<file path=ppt/tags/tag2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93.06770888441187,&quot;top&quot;:90.49653543307086,&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2_1"/>
  <p:tag name="KSO_WM_UNIT_ID" val="diagram20233329_2*l_h_a*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Lst>
</file>

<file path=ppt/tags/tag28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93.06770888441187,&quot;top&quot;:90.49653543307086,&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2_1"/>
  <p:tag name="KSO_WM_UNIT_ID" val="diagram20233329_2*l_h_f*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观点。可酌情增减文字，以便观者准确地理解您传达的思想。"/>
  <p:tag name="KSO_WM_UNIT_TEXT_FILL_FORE_SCHEMECOLOR_INDEX" val="1"/>
  <p:tag name="KSO_WM_UNIT_TEXT_FILL_TYPE" val="1"/>
</p:tagLst>
</file>

<file path=ppt/tags/tag2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93.06770888441187,&quot;top&quot;:90.49653543307086,&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3_1"/>
  <p:tag name="KSO_WM_UNIT_ID" val="diagram20233329_2*l_h_a*1_3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Lst>
</file>

<file path=ppt/tags/tag28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177.23141732283466,&quot;left&quot;:93.06770888441187,&quot;top&quot;:90.49653543307086,&quot;width&quot;:792.2893066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3_1"/>
  <p:tag name="KSO_WM_UNIT_ID" val="diagram20233329_2*l_h_f*1_3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内容观点。根据需要可酌情增减文字，以便观者准确地理解您传达的思想。"/>
  <p:tag name="KSO_WM_UNIT_TEXT_FILL_FORE_SCHEMECOLOR_INDEX" val="1"/>
  <p:tag name="KSO_WM_UNIT_TEXT_FILL_TYPE" val="1"/>
</p:tagLst>
</file>

<file path=ppt/tags/tag285.xml><?xml version="1.0" encoding="utf-8"?>
<p:tagLst xmlns:a="http://schemas.openxmlformats.org/drawingml/2006/main" xmlns:r="http://schemas.openxmlformats.org/officeDocument/2006/relationships" xmlns:p="http://schemas.openxmlformats.org/presentationml/2006/main">
  <p:tag name="TABLE_ENDDRAG_ORIGIN_RECT" val="428*159"/>
  <p:tag name="TABLE_ENDDRAG_RECT" val="502*306*428*159"/>
</p:tagLst>
</file>

<file path=ppt/tags/tag286.xml><?xml version="1.0" encoding="utf-8"?>
<p:tagLst xmlns:a="http://schemas.openxmlformats.org/drawingml/2006/main" xmlns:r="http://schemas.openxmlformats.org/officeDocument/2006/relationships"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529.861*365.65"/>
  <p:tag name="KSO_WM_SLIDE_POSITION" val="78.5387*108.231"/>
  <p:tag name="KSO_WM_SLIDE_LAYOUT" val="a_d_l"/>
  <p:tag name="KSO_WM_SLIDE_LAYOUT_CNT" val="1_1_1"/>
  <p:tag name="KSO_WM_SPECIAL_SOURCE" val="bdnull"/>
  <p:tag name="KSO_WM_DIAGRAM_GROUP_CODE" val="l1-1"/>
  <p:tag name="KSO_WM_SLIDE_DIAGTYPE" val="l"/>
  <p:tag name="KSO_WM_TEMPLATE_INDEX" val="20231717"/>
  <p:tag name="KSO_WM_TEMPLATE_SUBCATEGORY" val="0"/>
  <p:tag name="KSO_WM_SLIDE_INDEX" val="1"/>
  <p:tag name="KSO_WM_TAG_VERSION" val="3.0"/>
  <p:tag name="KSO_WM_SLIDE_ID" val="custom20231717_1"/>
  <p:tag name="KSO_WM_SLIDE_ITEM_CNT" val="4"/>
</p:tagLst>
</file>

<file path=ppt/tags/tag287.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288.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78_1*l_h_i*1_1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65.65008544921875,&quot;left&quot;:29.44992125984254,&quot;top&quot;:94.54511475570561,&quot;width&quot;:455.45007874015744}"/>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678"/>
  <p:tag name="KSO_WM_UNIT_LAYERLEVEL" val="1_1_1"/>
  <p:tag name="KSO_WM_TAG_VERSION" val="3.0"/>
  <p:tag name="KSO_WM_UNIT_VALUE" val="10"/>
  <p:tag name="KSO_WM_UNIT_TYPE" val="l_h_a"/>
  <p:tag name="KSO_WM_UNIT_ID" val="diagram20231678_1*l_h_a*1_1_1"/>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29.44992125984254,&quot;top&quot;:94.54511475570561,&quot;width&quot;:455.45007874015744}"/>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78_1*l_h_f*1_1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29.44992125984254,&quot;top&quot;:94.54511475570561,&quot;width&quot;:455.45007874015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678_1*l_h_i*1_2_1"/>
  <p:tag name="KSO_WM_TEMPLATE_CATEGORY" val="diagram"/>
  <p:tag name="KSO_WM_TEMPLATE_INDEX" val="20231678"/>
  <p:tag name="KSO_WM_UNIT_LAYERLEVEL" val="1_1_1"/>
  <p:tag name="KSO_WM_TAG_VERSION" val="3.0"/>
  <p:tag name="KSO_WM_DIAGRAM_MAX_ITEMCNT" val="4"/>
  <p:tag name="KSO_WM_DIAGRAM_MIN_ITEMCNT" val="2"/>
  <p:tag name="KSO_WM_DIAGRAM_VIRTUALLY_FRAME" val="{&quot;height&quot;:365.65008544921875,&quot;left&quot;:29.44992125984254,&quot;top&quot;:94.54511475570561,&quot;width&quot;:455.45007874015744}"/>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wm#"/>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78_1*l_h_a*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29.44992125984254,&quot;top&quot;:94.54511475570561,&quot;width&quot;:455.45007874015744}"/>
  <p:tag name="KSO_WM_DIAGRAM_COLOR_MATCH_VALUE" val="{&quot;shape&quot;:{&quot;fill&quot;:{&quot;solid&quot;:{&quot;brightness&quot;:0,&quot;colorType&quot;:1,&quot;foreColorIndex&quot;:5,&quot;transparency&quot;:0},&quot;type&quot;:1},&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PRESET_TEXT" val="添加标题"/>
  <p:tag name="KSO_WM_UNIT_TEXT_TYPE" val="1"/>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78_1*l_h_f*1_2_1"/>
  <p:tag name="KSO_WM_TEMPLATE_CATEGORY" val="diagram"/>
  <p:tag name="KSO_WM_TEMPLATE_INDEX" val="20231678"/>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65008544921875,&quot;left&quot;:29.44992125984254,&quot;top&quot;:94.54511475570561,&quot;width&quot;:455.450078740157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您的)智能图形项正文，文字是您思想的提炼，请尽量言简意赅的阐述观点，单击此处添加正文。"/>
  <p:tag name="KSO_WM_UNIT_TEXT_TYPE" val="1"/>
</p:tagLst>
</file>

<file path=ppt/tags/tag295.xml><?xml version="1.0" encoding="utf-8"?>
<p:tagLst xmlns:a="http://schemas.openxmlformats.org/drawingml/2006/main" xmlns:r="http://schemas.openxmlformats.org/officeDocument/2006/relationships" xmlns:p="http://schemas.openxmlformats.org/presentationml/2006/main">
  <p:tag name="TABLE_ENDDRAG_ORIGIN_RECT" val="405*156"/>
  <p:tag name="TABLE_ENDDRAG_RECT" val="498*165*405*156"/>
</p:tagLst>
</file>

<file path=ppt/tags/tag296.xml><?xml version="1.0" encoding="utf-8"?>
<p:tagLst xmlns:a="http://schemas.openxmlformats.org/drawingml/2006/main" xmlns:r="http://schemas.openxmlformats.org/officeDocument/2006/relationships" xmlns:p="http://schemas.openxmlformats.org/presentationml/2006/main">
  <p:tag name="TABLE_ENDDRAG_ORIGIN_RECT" val="405*146"/>
  <p:tag name="TABLE_ENDDRAG_RECT" val="527*349*405*146"/>
</p:tagLst>
</file>

<file path=ppt/tags/tag297.xml><?xml version="1.0" encoding="utf-8"?>
<p:tagLst xmlns:a="http://schemas.openxmlformats.org/drawingml/2006/main" xmlns:r="http://schemas.openxmlformats.org/officeDocument/2006/relationships" xmlns:p="http://schemas.openxmlformats.org/presentationml/2006/main">
  <p:tag name="KSO_WM_SLIDE_TYPE" val="sectionTitle"/>
  <p:tag name="KSO_WM_TEMPLATE_INDEX" val="084321"/>
  <p:tag name="KSO_WM_SLIDE_THEME_ID" val="20236935"/>
  <p:tag name="KSO_WM_SLIDE_INDEX" val="7"/>
  <p:tag name="KSO_WM_BEAUTIFY_FLAG" val="#wm#"/>
  <p:tag name="KSO_WM_TEMPLATE_CATEGORY" val="custom"/>
  <p:tag name="KSO_WM_TEMPLATE_SUBCATEGORY" val="29"/>
  <p:tag name="KSO_WM_TAG_VERSION" val="3.0"/>
  <p:tag name="KSO_WM_TEMPLATE_COLOR_TYPE" val="0"/>
  <p:tag name="KSO_WM_SLIDE_SUBTYPE" val="pureTxt"/>
  <p:tag name="KSO_WM_SLIDE_ID" val="custom084321_7"/>
  <p:tag name="KSO_WM_SLIDE_LAYOUT" val="a_e_i"/>
  <p:tag name="KSO_WM_SLIDE_LAYOUT_CNT" val="1_1_2"/>
</p:tagLst>
</file>

<file path=ppt/tags/tag298.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7*i*2"/>
  <p:tag name="KSO_WM_UNIT_LAYERLEVEL" val="1"/>
</p:tagLst>
</file>

<file path=ppt/tags/tag299.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UNIT_SUBTYPE" val=""/>
  <p:tag name="KSO_WM_UNIT_PRESET_TEXT" val="添加章节标题"/>
  <p:tag name="KSO_WM_UNIT_ID" val="custom084321_7*a*1"/>
  <p:tag name="KSO_WM_BEAUTIFY_FLAG" val="#wm#"/>
  <p:tag name="KSO_WM_TAG_VERSION" val="3.0"/>
  <p:tag name="KSO_WM_UNIT_LAYERLEVEL" val="1"/>
  <p:tag name="KSO_WM_TEMPLATE_INDEX" val="084321"/>
  <p:tag name="KSO_WM_TEMPLATE_CATEGORY" val="custo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7*i*1"/>
  <p:tag name="KSO_WM_UNIT_LAYERLEVEL" val="1"/>
</p:tagLst>
</file>

<file path=ppt/tags/tag301.xml><?xml version="1.0" encoding="utf-8"?>
<p:tagLst xmlns:a="http://schemas.openxmlformats.org/drawingml/2006/main" xmlns:r="http://schemas.openxmlformats.org/officeDocument/2006/relationships" xmlns:p="http://schemas.openxmlformats.org/presentationml/2006/main">
  <p:tag name="KSO_WM_SLIDE_ID" val="custom20232484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2484"/>
  <p:tag name="KSO_WM_SLIDE_TYPE" val="text"/>
  <p:tag name="KSO_WM_SLIDE_SUBTYPE" val="picTxt"/>
  <p:tag name="KSO_WM_SLIDE_SIZE" val="746*95.95"/>
  <p:tag name="KSO_WM_SLIDE_POSITION" val="120.25*376.775"/>
  <p:tag name="KSO_WM_SLIDE_LAYOUT" val="a_d_l"/>
  <p:tag name="KSO_WM_SLIDE_LAYOUT_CNT" val="1_1_1"/>
  <p:tag name="KSO_WM_SPECIAL_SOURCE" val="bdnull"/>
  <p:tag name="KSO_WM_DIAGRAM_GROUP_CODE" val="l1-1"/>
  <p:tag name="KSO_WM_SLIDE_DIAGTYPE" val="l"/>
</p:tagLst>
</file>

<file path=ppt/tags/tag302.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303.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304.xml><?xml version="1.0" encoding="utf-8"?>
<p:tagLst xmlns:a="http://schemas.openxmlformats.org/drawingml/2006/main" xmlns:r="http://schemas.openxmlformats.org/officeDocument/2006/relationships" xmlns:p="http://schemas.openxmlformats.org/presentationml/2006/main">
  <p:tag name="KSO_WM_SLIDE_ID" val="custom20232484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2484"/>
  <p:tag name="KSO_WM_SLIDE_TYPE" val="text"/>
  <p:tag name="KSO_WM_SLIDE_SUBTYPE" val="picTxt"/>
  <p:tag name="KSO_WM_SLIDE_SIZE" val="746*95.95"/>
  <p:tag name="KSO_WM_SLIDE_POSITION" val="120.25*376.775"/>
  <p:tag name="KSO_WM_SLIDE_LAYOUT" val="a_d_l"/>
  <p:tag name="KSO_WM_SLIDE_LAYOUT_CNT" val="1_1_1"/>
  <p:tag name="KSO_WM_SPECIAL_SOURCE" val="bdnull"/>
  <p:tag name="KSO_WM_DIAGRAM_GROUP_CODE" val="l1-1"/>
  <p:tag name="KSO_WM_SLIDE_DIAGTYPE" val="l"/>
</p:tagLst>
</file>

<file path=ppt/tags/tag305.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1"/>
  <p:tag name="KSO_WM_BEAUTIFY_FLAG" val="#wm#"/>
  <p:tag name="KSO_WM_TAG_VERSION" val="3.0"/>
  <p:tag name="LAYOUTZORDER" val="3"/>
  <p:tag name="KSO_WM_TEMPLATE_INDEX" val="084321"/>
  <p:tag name="KSO_WM_TEMPLATE_CATEGORY" val="custom"/>
  <p:tag name="KSO_WM_UNIT_ID" val="custom084321_8*i*1"/>
  <p:tag name="KSO_WM_UNIT_LAYERLEVEL" val="1"/>
</p:tagLst>
</file>

<file path=ppt/tags/tag306.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LAYOUTZORDER" val="4"/>
  <p:tag name="KSO_WM_TEMPLATE_INDEX" val="084321"/>
  <p:tag name="KSO_WM_TEMPLATE_CATEGORY" val="custom"/>
  <p:tag name="KSO_WM_UNIT_ID" val="custom084321_8*i*2"/>
  <p:tag name="KSO_WM_UNIT_LAYERLEVEL" val="1"/>
</p:tagLst>
</file>

<file path=ppt/tags/tag307.xml><?xml version="1.0" encoding="utf-8"?>
<p:tagLst xmlns:a="http://schemas.openxmlformats.org/drawingml/2006/main" xmlns:r="http://schemas.openxmlformats.org/officeDocument/2006/relationships" xmlns:p="http://schemas.openxmlformats.org/presentationml/2006/main">
  <p:tag name="KSO_WM_SLIDE_TYPE" val="endPage"/>
  <p:tag name="KSO_WM_TEMPLATE_SUBCATEGORY" val="29"/>
  <p:tag name="KSO_WM_TEMPLATE_COLOR_TYPE" val="0"/>
  <p:tag name="KSO_WM_TAG_VERSION" val="3.0"/>
  <p:tag name="KSO_WM_TEMPLATE_PLACEHOLDER_POS" val="94,33.75,876,322.5"/>
  <p:tag name="KSO_WM_SLIDE_SUBTYPE" val="pureTxt"/>
  <p:tag name="KSO_WM_SLIDE_ITEM_CNT" val="0"/>
  <p:tag name="KSO_WM_TEMPLATE_INDEX" val="47"/>
  <p:tag name="KSO_WM_SLIDE_THEME_ID" val="20234912"/>
  <p:tag name="KSO_WM_SLIDE_INDEX" val="9"/>
  <p:tag name="KSO_WM_BEAUTIFY_FLAG" val="#wm#"/>
  <p:tag name="KSO_WM_TEMPLATE_CATEGORY" val="custom"/>
  <p:tag name="KSO_WM_SLIDE_ID" val="custom47_9"/>
  <p:tag name="KSO_WM_SLIDE_LAYOUT" val="_a_d_f_i"/>
  <p:tag name="KSO_WM_SLIDE_LAYOUT_CNT" val="1_1_1_1_3"/>
</p:tagLst>
</file>

<file path=ppt/tags/tag308.xml><?xml version="1.0" encoding="utf-8"?>
<p:tagLst xmlns:a="http://schemas.openxmlformats.org/drawingml/2006/main" xmlns:r="http://schemas.openxmlformats.org/officeDocument/2006/relationships" xmlns:p="http://schemas.openxmlformats.org/presentationml/2006/main">
  <p:tag name="KSO_WM_UNIT_ID" val="custom47_9**"/>
  <p:tag name="KSO_WM_BEAUTIFY_FLAG" val="#wm#"/>
  <p:tag name="KSO_WM_TAG_VERSION" val="3.0"/>
  <p:tag name="KSO_WM_UNIT_LAYERLEVEL" val="1"/>
  <p:tag name="KSO_WM_TEMPLATE_INDEX" val="47"/>
  <p:tag name="KSO_WM_TEMPLATE_CATEGORY" val="custom"/>
</p:tagLst>
</file>

<file path=ppt/tags/tag309.xml><?xml version="1.0" encoding="utf-8"?>
<p:tagLst xmlns:a="http://schemas.openxmlformats.org/drawingml/2006/main" xmlns:r="http://schemas.openxmlformats.org/officeDocument/2006/relationships" xmlns:p="http://schemas.openxmlformats.org/presentationml/2006/main">
  <p:tag name="KSO_WM_UNIT_TYPE" val="f"/>
  <p:tag name="KSO_WM_UNIT_SUBTYPE" val="a"/>
  <p:tag name="KSO_WM_UNIT_INDEX" val="1"/>
  <p:tag name="KSO_WM_BEAUTIFY_FLAG" val="#wm#"/>
  <p:tag name="KSO_WM_TAG_VERSION" val="3.0"/>
  <p:tag name="KSO_WM_TEMPLATE_INDEX" val="47"/>
  <p:tag name="KSO_WM_TEMPLATE_CATEGORY" val="custom"/>
  <p:tag name="KSO_WM_UNIT_ID" val="custom47_9*f*1"/>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2"/>
  <p:tag name="KSO_WM_BEAUTIFY_FLAG" val="#wm#"/>
  <p:tag name="KSO_WM_TAG_VERSION" val="3.0"/>
  <p:tag name="KSO_WM_TEMPLATE_INDEX" val="47"/>
  <p:tag name="KSO_WM_TEMPLATE_CATEGORY" val="custom"/>
  <p:tag name="KSO_WM_UNIT_ID" val="custom47_9*i*2"/>
  <p:tag name="KSO_WM_UNIT_LAYERLEVEL" val="1"/>
</p:tagLst>
</file>

<file path=ppt/tags/tag311.xml><?xml version="1.0" encoding="utf-8"?>
<p:tagLst xmlns:a="http://schemas.openxmlformats.org/drawingml/2006/main" xmlns:r="http://schemas.openxmlformats.org/officeDocument/2006/relationships" xmlns:p="http://schemas.openxmlformats.org/presentationml/2006/main">
  <p:tag name="KSO_WM_UNIT_TYPE" val="i"/>
  <p:tag name="KSO_WM_DECORATE_TYPE" val="i_cd"/>
  <p:tag name="KSO_WM_UNIT_INDEX" val="1"/>
  <p:tag name="KSO_WM_BEAUTIFY_FLAG" val="#wm#"/>
  <p:tag name="KSO_WM_TAG_VERSION" val="3.0"/>
  <p:tag name="KSO_WM_TEMPLATE_INDEX" val="47"/>
  <p:tag name="KSO_WM_TEMPLATE_CATEGORY" val="custom"/>
  <p:tag name="KSO_WM_UNIT_ID" val="custom47_9*i*1"/>
  <p:tag name="KSO_WM_UNIT_LAYERLEVEL" val="1"/>
</p:tagLst>
</file>

<file path=ppt/tags/tag312.xml><?xml version="1.0" encoding="utf-8"?>
<p:tagLst xmlns:a="http://schemas.openxmlformats.org/drawingml/2006/main" xmlns:r="http://schemas.openxmlformats.org/officeDocument/2006/relationships" xmlns:p="http://schemas.openxmlformats.org/presentationml/2006/main">
  <p:tag name="KSO_WM_UNIT_TYPE" val="d"/>
  <p:tag name="KSO_WM_UNIT_INDEX" val="1"/>
  <p:tag name="KSO_WM_BEAUTIFY_FLAG" val="#wm#"/>
  <p:tag name="KSO_WM_TAG_VERSION" val="3.0"/>
  <p:tag name="KSO_WM_TEMPLATE_INDEX" val="47"/>
  <p:tag name="KSO_WM_TEMPLATE_CATEGORY" val="custom"/>
  <p:tag name="KSO_WM_UNIT_ID" val="custom47_9*d*1"/>
  <p:tag name="KSO_WM_UNIT_LAYERLEVEL" val="1"/>
</p:tagLst>
</file>

<file path=ppt/tags/tag313.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BEAUTIFY_FLAG" val="#wm#"/>
  <p:tag name="KSO_WM_TAG_VERSION" val="3.0"/>
  <p:tag name="KSO_WM_TEMPLATE_INDEX" val="47"/>
  <p:tag name="KSO_WM_TEMPLATE_CATEGORY" val="custom"/>
  <p:tag name="KSO_WM_UNIT_ID" val="custom47_9*a*1"/>
  <p:tag name="KSO_WM_UNIT_LAYERLEVEL" val="1"/>
</p:tagLst>
</file>

<file path=ppt/tags/tag314.xml><?xml version="1.0" encoding="utf-8"?>
<p:tagLst xmlns:a="http://schemas.openxmlformats.org/drawingml/2006/main" xmlns:r="http://schemas.openxmlformats.org/officeDocument/2006/relationships" xmlns:p="http://schemas.openxmlformats.org/presentationml/2006/main">
  <p:tag name="KSO_WM_UNIT_TYPE" val="i"/>
  <p:tag name="KSO_WM_DECORATE_TYPE" val="i_bg"/>
  <p:tag name="KSO_WM_UNIT_INDEX" val="3"/>
  <p:tag name="KSO_WM_BEAUTIFY_FLAG" val="#wm#"/>
  <p:tag name="KSO_WM_TAG_VERSION" val="3.0"/>
  <p:tag name="KSO_WM_TEMPLATE_INDEX" val="47"/>
  <p:tag name="KSO_WM_TEMPLATE_CATEGORY" val="custom"/>
  <p:tag name="KSO_WM_UNIT_ID" val="custom47_9*i*3"/>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LAYERLEVEL" val="1"/>
  <p:tag name="KSO_WM_TEMPLATE_INDEX" val="47"/>
  <p:tag name="KSO_WM_TEMPLATE_CATEGORY" val="custom"/>
</p:tagLst>
</file>

<file path=ppt/tags/tag65.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LAYERLEVEL" val="1"/>
  <p:tag name="KSO_WM_TEMPLATE_INDEX" val="47"/>
  <p:tag name="KSO_WM_TEMPLATE_CATEGORY" val="custom"/>
</p:tagLst>
</file>

<file path=ppt/tags/tag66.xml><?xml version="1.0" encoding="utf-8"?>
<p:tagLst xmlns:a="http://schemas.openxmlformats.org/drawingml/2006/main" xmlns:r="http://schemas.openxmlformats.org/officeDocument/2006/relationships" xmlns:p="http://schemas.openxmlformats.org/presentationml/2006/main">
  <p:tag name="KSO_WM_UNIT_ID" val="_0**"/>
  <p:tag name="KSO_WM_BEAUTIFY_FLAG" val="#wm#"/>
  <p:tag name="KSO_WM_TAG_VERSION" val="3.0"/>
  <p:tag name="KSO_WM_UNIT_LAYERLEVEL" val="1"/>
  <p:tag name="KSO_WM_TEMPLATE_INDEX" val="47"/>
  <p:tag name="KSO_WM_TEMPLATE_CATEGORY" val="custom"/>
</p:tagLst>
</file>

<file path=ppt/tags/tag67.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LAYERLEVEL" val="1"/>
  <p:tag name="KSO_WM_TEMPLATE_INDEX" val="47"/>
  <p:tag name="KSO_WM_TEMPLATE_CATEGORY" val="custom"/>
</p:tagLst>
</file>

<file path=ppt/tags/tag68.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LAYERLEVEL" val="1"/>
  <p:tag name="KSO_WM_TEMPLATE_INDEX" val="47"/>
  <p:tag name="KSO_WM_TEMPLATE_CATEGORY" val="custom"/>
</p:tagLst>
</file>

<file path=ppt/tags/tag69.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LAYERLEVEL" val="1"/>
  <p:tag name="KSO_WM_TEMPLATE_INDEX" val="47"/>
  <p:tag name="KSO_WM_TEMPLATE_CATEGORY" val="custo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LAYERLEVEL" val="1"/>
  <p:tag name="KSO_WM_TEMPLATE_INDEX" val="47"/>
  <p:tag name="KSO_WM_TEMPLATE_CATEGORY" val="custom"/>
</p:tagLst>
</file>

<file path=ppt/tags/tag71.xml><?xml version="1.0" encoding="utf-8"?>
<p:tagLst xmlns:a="http://schemas.openxmlformats.org/drawingml/2006/main" xmlns:r="http://schemas.openxmlformats.org/officeDocument/2006/relationships" xmlns:p="http://schemas.openxmlformats.org/presentationml/2006/main">
  <p:tag name="KSO_WM_UNIT_ID" val="_1**"/>
  <p:tag name="KSO_WM_BEAUTIFY_FLAG" val="#wm#"/>
  <p:tag name="KSO_WM_TAG_VERSION" val="3.0"/>
  <p:tag name="KSO_WM_UNIT_LAYERLEVEL" val="1"/>
  <p:tag name="KSO_WM_TEMPLATE_INDEX" val="47"/>
  <p:tag name="KSO_WM_TEMPLATE_CATEGORY" val="custom"/>
</p:tagLst>
</file>

<file path=ppt/tags/tag72.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LAYERLEVEL" val="1"/>
  <p:tag name="KSO_WM_TEMPLATE_INDEX" val="47"/>
  <p:tag name="KSO_WM_TEMPLATE_CATEGORY" val="custom"/>
</p:tagLst>
</file>

<file path=ppt/tags/tag73.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LAYERLEVEL" val="1"/>
  <p:tag name="KSO_WM_TEMPLATE_INDEX" val="47"/>
  <p:tag name="KSO_WM_TEMPLATE_CATEGORY" val="custom"/>
</p:tagLst>
</file>

<file path=ppt/tags/tag74.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LAYERLEVEL" val="1"/>
  <p:tag name="KSO_WM_TEMPLATE_INDEX" val="47"/>
  <p:tag name="KSO_WM_TEMPLATE_CATEGORY" val="custom"/>
</p:tagLst>
</file>

<file path=ppt/tags/tag75.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LAYERLEVEL" val="1"/>
  <p:tag name="KSO_WM_TEMPLATE_INDEX" val="47"/>
  <p:tag name="KSO_WM_TEMPLATE_CATEGORY" val="custom"/>
</p:tagLst>
</file>

<file path=ppt/tags/tag76.xml><?xml version="1.0" encoding="utf-8"?>
<p:tagLst xmlns:a="http://schemas.openxmlformats.org/drawingml/2006/main" xmlns:r="http://schemas.openxmlformats.org/officeDocument/2006/relationships" xmlns:p="http://schemas.openxmlformats.org/presentationml/2006/main">
  <p:tag name="KSO_WM_UNIT_ID" val="_2**"/>
  <p:tag name="KSO_WM_BEAUTIFY_FLAG" val="#wm#"/>
  <p:tag name="KSO_WM_TAG_VERSION" val="3.0"/>
  <p:tag name="KSO_WM_UNIT_LAYERLEVEL" val="1"/>
  <p:tag name="KSO_WM_TEMPLATE_INDEX" val="47"/>
  <p:tag name="KSO_WM_TEMPLATE_CATEGORY" val="custom"/>
</p:tagLst>
</file>

<file path=ppt/tags/tag77.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LAYERLEVEL" val="1"/>
  <p:tag name="KSO_WM_TEMPLATE_INDEX" val="47"/>
  <p:tag name="KSO_WM_TEMPLATE_CATEGORY" val="custom"/>
</p:tagLst>
</file>

<file path=ppt/tags/tag78.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LAYERLEVEL" val="1"/>
  <p:tag name="KSO_WM_TEMPLATE_INDEX" val="47"/>
  <p:tag name="KSO_WM_TEMPLATE_CATEGORY" val="custom"/>
</p:tagLst>
</file>

<file path=ppt/tags/tag79.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LAYERLEVEL" val="1"/>
  <p:tag name="KSO_WM_TEMPLATE_INDEX" val="47"/>
  <p:tag name="KSO_WM_TEMPLATE_CATEGORY" val="custo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LAYERLEVEL" val="1"/>
  <p:tag name="KSO_WM_TEMPLATE_INDEX" val="47"/>
  <p:tag name="KSO_WM_TEMPLATE_CATEGORY" val="custom"/>
</p:tagLst>
</file>

<file path=ppt/tags/tag81.xml><?xml version="1.0" encoding="utf-8"?>
<p:tagLst xmlns:a="http://schemas.openxmlformats.org/drawingml/2006/main" xmlns:r="http://schemas.openxmlformats.org/officeDocument/2006/relationships" xmlns:p="http://schemas.openxmlformats.org/presentationml/2006/main">
  <p:tag name="KSO_WM_UNIT_ID" val="_3**"/>
  <p:tag name="KSO_WM_BEAUTIFY_FLAG" val="#wm#"/>
  <p:tag name="KSO_WM_TAG_VERSION" val="3.0"/>
  <p:tag name="KSO_WM_UNIT_LAYERLEVEL" val="1"/>
  <p:tag name="KSO_WM_TEMPLATE_INDEX" val="47"/>
  <p:tag name="KSO_WM_TEMPLATE_CATEGORY" val="custom"/>
</p:tagLst>
</file>

<file path=ppt/tags/tag82.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83.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84.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85.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86.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87.xml><?xml version="1.0" encoding="utf-8"?>
<p:tagLst xmlns:a="http://schemas.openxmlformats.org/drawingml/2006/main" xmlns:r="http://schemas.openxmlformats.org/officeDocument/2006/relationships" xmlns:p="http://schemas.openxmlformats.org/presentationml/2006/main">
  <p:tag name="KSO_WM_UNIT_ID" val="_4**"/>
  <p:tag name="KSO_WM_BEAUTIFY_FLAG" val="#wm#"/>
  <p:tag name="KSO_WM_TAG_VERSION" val="3.0"/>
  <p:tag name="KSO_WM_UNIT_LAYERLEVEL" val="1"/>
  <p:tag name="KSO_WM_TEMPLATE_INDEX" val="47"/>
  <p:tag name="KSO_WM_TEMPLATE_CATEGORY" val="custom"/>
</p:tagLst>
</file>

<file path=ppt/tags/tag88.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89.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91.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92.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93.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94.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95.xml><?xml version="1.0" encoding="utf-8"?>
<p:tagLst xmlns:a="http://schemas.openxmlformats.org/drawingml/2006/main" xmlns:r="http://schemas.openxmlformats.org/officeDocument/2006/relationships" xmlns:p="http://schemas.openxmlformats.org/presentationml/2006/main">
  <p:tag name="KSO_WM_UNIT_ID" val="_5**"/>
  <p:tag name="KSO_WM_BEAUTIFY_FLAG" val="#wm#"/>
  <p:tag name="KSO_WM_TAG_VERSION" val="3.0"/>
  <p:tag name="KSO_WM_UNIT_LAYERLEVEL" val="1"/>
  <p:tag name="KSO_WM_TEMPLATE_INDEX" val="47"/>
  <p:tag name="KSO_WM_TEMPLATE_CATEGORY" val="custom"/>
</p:tagLst>
</file>

<file path=ppt/tags/tag96.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LAYERLEVEL" val="1"/>
  <p:tag name="KSO_WM_TEMPLATE_INDEX" val="47"/>
  <p:tag name="KSO_WM_TEMPLATE_CATEGORY" val="custom"/>
</p:tagLst>
</file>

<file path=ppt/tags/tag97.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LAYERLEVEL" val="1"/>
  <p:tag name="KSO_WM_TEMPLATE_INDEX" val="47"/>
  <p:tag name="KSO_WM_TEMPLATE_CATEGORY" val="custom"/>
</p:tagLst>
</file>

<file path=ppt/tags/tag98.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LAYERLEVEL" val="1"/>
  <p:tag name="KSO_WM_TEMPLATE_INDEX" val="47"/>
  <p:tag name="KSO_WM_TEMPLATE_CATEGORY" val="custom"/>
</p:tagLst>
</file>

<file path=ppt/tags/tag99.xml><?xml version="1.0" encoding="utf-8"?>
<p:tagLst xmlns:a="http://schemas.openxmlformats.org/drawingml/2006/main" xmlns:r="http://schemas.openxmlformats.org/officeDocument/2006/relationships" xmlns:p="http://schemas.openxmlformats.org/presentationml/2006/main">
  <p:tag name="KSO_WM_UNIT_ID" val="_6**"/>
  <p:tag name="KSO_WM_BEAUTIFY_FLAG" val="#wm#"/>
  <p:tag name="KSO_WM_TAG_VERSION" val="3.0"/>
  <p:tag name="KSO_WM_UNIT_LAYERLEVEL" val="1"/>
  <p:tag name="KSO_WM_TEMPLATE_INDEX" val="47"/>
  <p:tag name="KSO_WM_TEMPLATE_CATEGORY" val="custo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楷体_GB2312"/>
        <a:ea typeface="黑体"/>
        <a:cs typeface=""/>
      </a:majorFont>
      <a:minorFont>
        <a:latin typeface="楷体_GB2312"/>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主题_2">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5128</Words>
  <Application>Microsoft Office PowerPoint</Application>
  <PresentationFormat>宽屏</PresentationFormat>
  <Paragraphs>719</Paragraphs>
  <Slides>30</Slides>
  <Notes>5</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30</vt:i4>
      </vt:variant>
    </vt:vector>
  </HeadingPairs>
  <TitlesOfParts>
    <vt:vector size="45" baseType="lpstr">
      <vt:lpstr>Inter</vt:lpstr>
      <vt:lpstr>东文宋体</vt:lpstr>
      <vt:lpstr>仿宋_GB2312</vt:lpstr>
      <vt:lpstr>国标黑体</vt:lpstr>
      <vt:lpstr>黑体</vt:lpstr>
      <vt:lpstr>楷体_GB2312</vt:lpstr>
      <vt:lpstr>宋体</vt:lpstr>
      <vt:lpstr>微软雅黑</vt:lpstr>
      <vt:lpstr>Arial</vt:lpstr>
      <vt:lpstr>Calibri</vt:lpstr>
      <vt:lpstr>Times New Roman</vt:lpstr>
      <vt:lpstr>Wingdings</vt:lpstr>
      <vt:lpstr>WPS</vt:lpstr>
      <vt:lpstr>11_Office 主题</vt:lpstr>
      <vt:lpstr>11_Office 主题_2</vt:lpstr>
      <vt:lpstr>PowerPoint 演示文稿</vt:lpstr>
      <vt:lpstr> 一、全球稀土开发利用现状 二、美欧稀土等关键矿产发展政策 三、全球稀土发展趋势 四、“十五五”中国稀土现状及发展趋势 五、“十五五”中国稀土产业高质量发展若干建议 </vt:lpstr>
      <vt:lpstr>一、全球稀土开发利用现状</vt:lpstr>
      <vt:lpstr>PowerPoint 演示文稿</vt:lpstr>
      <vt:lpstr>PowerPoint 演示文稿</vt:lpstr>
      <vt:lpstr>PowerPoint 演示文稿</vt:lpstr>
      <vt:lpstr>PowerPoint 演示文稿</vt:lpstr>
      <vt:lpstr>PowerPoint 演示文稿</vt:lpstr>
      <vt:lpstr>PowerPoint 演示文稿</vt:lpstr>
      <vt:lpstr>二、美欧稀土等关键矿产发展政策</vt:lpstr>
      <vt:lpstr>PowerPoint 演示文稿</vt:lpstr>
      <vt:lpstr>PowerPoint 演示文稿</vt:lpstr>
      <vt:lpstr>PowerPoint 演示文稿</vt:lpstr>
      <vt:lpstr>PowerPoint 演示文稿</vt:lpstr>
      <vt:lpstr>PowerPoint 演示文稿</vt:lpstr>
      <vt:lpstr>PowerPoint 演示文稿</vt:lpstr>
      <vt:lpstr>三、中国稀土发展趋势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四、“十五五”中国稀土高质量发展政策建议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t</dc:creator>
  <cp:lastModifiedBy>Vivian Pang</cp:lastModifiedBy>
  <cp:revision>241</cp:revision>
  <dcterms:created xsi:type="dcterms:W3CDTF">2026-04-20T00:51:00Z</dcterms:created>
  <dcterms:modified xsi:type="dcterms:W3CDTF">2026-05-04T03:11:26Z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900BE3A7B5CF1D249D78E5691A6DCCDD_43</vt:lpwstr>
  </property>
</Properties>
</file>