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2" r:id="rId8"/>
    <p:sldId id="263" r:id="rId9"/>
    <p:sldId id="264" r:id="rId10"/>
    <p:sldId id="265" r:id="rId11"/>
    <p:sldId id="266" r:id="rId12"/>
    <p:sldId id="267" r:id="rId13"/>
    <p:sldId id="269" r:id="rId14"/>
    <p:sldId id="270" r:id="rId15"/>
    <p:sldId id="271" r:id="rId16"/>
    <p:sldId id="273" r:id="rId17"/>
    <p:sldId id="276" r:id="rId18"/>
    <p:sldId id="277" r:id="rId19"/>
    <p:sldId id="278" r:id="rId20"/>
    <p:sldId id="279" r:id="rId21"/>
    <p:sldId id="280" r:id="rId22"/>
    <p:sldId id="274" r:id="rId23"/>
    <p:sldId id="281" r:id="rId24"/>
    <p:sldId id="282" r:id="rId25"/>
    <p:sldId id="283" r:id="rId26"/>
    <p:sldId id="284" r:id="rId27"/>
    <p:sldId id="285" r:id="rId28"/>
    <p:sldId id="286" r:id="rId29"/>
    <p:sldId id="287" r:id="rId30"/>
    <p:sldId id="292" r:id="rId31"/>
    <p:sldId id="288" r:id="rId32"/>
  </p:sldIdLst>
  <p:sldSz cx="9144000" cy="6858000" type="screen4x3"/>
  <p:notesSz cx="6858000" cy="9144000"/>
  <p:custDataLst>
    <p:tags r:id="rId36"/>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92" userDrawn="1">
          <p15:clr>
            <a:srgbClr val="A4A3A4"/>
          </p15:clr>
        </p15:guide>
        <p15:guide id="2" pos="28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5174"/>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92"/>
        <p:guide pos="2823"/>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126.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image" Target="../media/image2.png"/><Relationship Id="rId16" Type="http://schemas.openxmlformats.org/officeDocument/2006/relationships/slideLayout" Target="../slideLayouts/slideLayout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8" Type="http://schemas.openxmlformats.org/officeDocument/2006/relationships/slideLayout" Target="../slideLayouts/slideLayout1.xml"/><Relationship Id="rId27" Type="http://schemas.openxmlformats.org/officeDocument/2006/relationships/tags" Target="../tags/tag99.xml"/><Relationship Id="rId26" Type="http://schemas.openxmlformats.org/officeDocument/2006/relationships/tags" Target="../tags/tag98.xml"/><Relationship Id="rId25" Type="http://schemas.openxmlformats.org/officeDocument/2006/relationships/tags" Target="../tags/tag97.xml"/><Relationship Id="rId24" Type="http://schemas.openxmlformats.org/officeDocument/2006/relationships/tags" Target="../tags/tag96.xml"/><Relationship Id="rId23" Type="http://schemas.openxmlformats.org/officeDocument/2006/relationships/tags" Target="../tags/tag95.xml"/><Relationship Id="rId22" Type="http://schemas.openxmlformats.org/officeDocument/2006/relationships/tags" Target="../tags/tag94.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image" Target="../media/image2.png"/><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9" Type="http://schemas.openxmlformats.org/officeDocument/2006/relationships/slideLayout" Target="../slideLayouts/slideLayout1.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image" Target="../media/image2.png"/><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4" Type="http://schemas.openxmlformats.org/officeDocument/2006/relationships/slideLayout" Target="../slideLayouts/slideLayout1.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2.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9" Type="http://schemas.openxmlformats.org/officeDocument/2006/relationships/slideLayout" Target="../slideLayouts/slideLayout1.xml"/><Relationship Id="rId28" Type="http://schemas.openxmlformats.org/officeDocument/2006/relationships/tags" Target="../tags/tag47.xml"/><Relationship Id="rId27" Type="http://schemas.openxmlformats.org/officeDocument/2006/relationships/tags" Target="../tags/tag46.xml"/><Relationship Id="rId26" Type="http://schemas.openxmlformats.org/officeDocument/2006/relationships/tags" Target="../tags/tag45.xml"/><Relationship Id="rId25" Type="http://schemas.openxmlformats.org/officeDocument/2006/relationships/tags" Target="../tags/tag44.xml"/><Relationship Id="rId24" Type="http://schemas.openxmlformats.org/officeDocument/2006/relationships/tags" Target="../tags/tag43.xml"/><Relationship Id="rId23" Type="http://schemas.openxmlformats.org/officeDocument/2006/relationships/tags" Target="../tags/tag4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image" Target="../media/image2.png"/><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4" name="副标题 3"/>
          <p:cNvSpPr>
            <a:spLocks noGrp="1"/>
          </p:cNvSpPr>
          <p:nvPr>
            <p:ph type="subTitle" idx="1"/>
          </p:nvPr>
        </p:nvSpPr>
        <p:spPr/>
        <p:txBody>
          <a:bodyPr/>
          <a:p>
            <a:endParaRPr lang="zh-CN" altLang="en-US"/>
          </a:p>
        </p:txBody>
      </p:sp>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83920" y="1681480"/>
            <a:ext cx="7377430" cy="37496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884238" y="2348865"/>
            <a:ext cx="7376795" cy="1753235"/>
          </a:xfrm>
          <a:prstGeom prst="rect">
            <a:avLst/>
          </a:prstGeom>
        </p:spPr>
        <p:txBody>
          <a:bodyPr wrap="square">
            <a:spAutoFit/>
            <a:extLst>
              <a:ext uri="{4A0BC546-FE56-4ADE-93B0-CB8AF2F6F144}">
                <wpsdc:textFrameExt xmlns:wpsdc="http://www.wps.cn/officeDocument/2022/drawingmlCustomData" type="title"/>
              </a:ext>
            </a:extLst>
          </a:bodyPr>
          <a:p>
            <a:pPr algn="ctr"/>
            <a:r>
              <a:rPr lang="zh-CN" altLang="en-US" sz="5400" b="1" spc="400">
                <a:solidFill>
                  <a:srgbClr val="475174"/>
                </a:solidFill>
                <a:latin typeface="隶书" panose="02010509060101010101" charset="-122"/>
                <a:ea typeface="隶书" panose="02010509060101010101" charset="-122"/>
              </a:rPr>
              <a:t>氟化稀土制备技术</a:t>
            </a:r>
            <a:endParaRPr lang="zh-CN" altLang="en-US" sz="5400" b="1" spc="400">
              <a:solidFill>
                <a:srgbClr val="475174"/>
              </a:solidFill>
              <a:latin typeface="隶书" panose="02010509060101010101" charset="-122"/>
              <a:ea typeface="隶书" panose="02010509060101010101" charset="-122"/>
            </a:endParaRPr>
          </a:p>
          <a:p>
            <a:pPr algn="ctr"/>
            <a:r>
              <a:rPr lang="zh-CN" altLang="en-US" sz="5400" b="1" spc="400">
                <a:solidFill>
                  <a:srgbClr val="475174"/>
                </a:solidFill>
                <a:latin typeface="隶书" panose="02010509060101010101" charset="-122"/>
                <a:ea typeface="隶书" panose="02010509060101010101" charset="-122"/>
              </a:rPr>
              <a:t>及市场预测</a:t>
            </a:r>
            <a:endParaRPr lang="zh-CN" altLang="en-US" sz="5400" b="1" spc="400">
              <a:solidFill>
                <a:srgbClr val="475174"/>
              </a:solidFill>
              <a:latin typeface="隶书" panose="02010509060101010101" charset="-122"/>
              <a:ea typeface="隶书" panose="02010509060101010101" charset="-122"/>
            </a:endParaRPr>
          </a:p>
        </p:txBody>
      </p:sp>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11" name="圆角矩形 10"/>
          <p:cNvSpPr/>
          <p:nvPr/>
        </p:nvSpPr>
        <p:spPr>
          <a:xfrm>
            <a:off x="2707323" y="4437063"/>
            <a:ext cx="3517265" cy="434975"/>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2844165" y="4437380"/>
            <a:ext cx="3244215" cy="55562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2000">
                <a:solidFill>
                  <a:schemeClr val="bg1"/>
                </a:solidFill>
                <a:latin typeface="隶书" panose="02010509060101010101" charset="-122"/>
                <a:ea typeface="隶书" panose="02010509060101010101" charset="-122"/>
              </a:rPr>
              <a:t>汇报人：九鼎</a:t>
            </a:r>
            <a:r>
              <a:rPr lang="zh-CN" altLang="en-US" sz="2000">
                <a:solidFill>
                  <a:schemeClr val="bg1"/>
                </a:solidFill>
                <a:latin typeface="隶书" panose="02010509060101010101" charset="-122"/>
                <a:ea typeface="隶书" panose="02010509060101010101" charset="-122"/>
              </a:rPr>
              <a:t>氟化工杨燕平</a:t>
            </a:r>
            <a:endParaRPr lang="zh-CN" altLang="en-US" sz="2000">
              <a:solidFill>
                <a:schemeClr val="bg1"/>
              </a:solidFill>
              <a:latin typeface="隶书" panose="02010509060101010101" charset="-122"/>
              <a:ea typeface="隶书" panose="020105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11" name="组合 10"/>
          <p:cNvGrpSpPr/>
          <p:nvPr/>
        </p:nvGrpSpPr>
        <p:grpSpPr>
          <a:xfrm>
            <a:off x="1562735" y="1377315"/>
            <a:ext cx="6038215" cy="674370"/>
            <a:chOff x="3432" y="2183"/>
            <a:chExt cx="9509" cy="1062"/>
          </a:xfrm>
        </p:grpSpPr>
        <p:sp>
          <p:nvSpPr>
            <p:cNvPr id="13" name="圆角矩形 12"/>
            <p:cNvSpPr/>
            <p:nvPr/>
          </p:nvSpPr>
          <p:spPr>
            <a:xfrm>
              <a:off x="4021" y="2183"/>
              <a:ext cx="8790" cy="1062"/>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3432" y="2352"/>
              <a:ext cx="9509" cy="725"/>
            </a:xfrm>
            <a:prstGeom prst="rect">
              <a:avLst/>
            </a:prstGeom>
            <a:noFill/>
            <a:ln w="9525">
              <a:noFill/>
            </a:ln>
          </p:spPr>
          <p:txBody>
            <a:bodyPr wrap="square">
              <a:spAutoFit/>
            </a:bodyPr>
            <a:p>
              <a:pPr indent="355600"/>
              <a:r>
                <a:rPr lang="zh-CN" sz="2400">
                  <a:solidFill>
                    <a:schemeClr val="bg1"/>
                  </a:solidFill>
                  <a:latin typeface="隶书" panose="02010509060101010101" charset="-122"/>
                  <a:ea typeface="隶书" panose="02010509060101010101" charset="-122"/>
                </a:rPr>
                <a:t>1.1.3稀土溶液+氢氟酸氨水复合氟化剂法</a:t>
              </a:r>
              <a:endParaRPr lang="zh-CN" sz="2400">
                <a:solidFill>
                  <a:schemeClr val="bg1"/>
                </a:solidFill>
                <a:latin typeface="隶书" panose="02010509060101010101" charset="-122"/>
                <a:ea typeface="隶书" panose="02010509060101010101" charset="-122"/>
              </a:endParaRPr>
            </a:p>
          </p:txBody>
        </p:sp>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1.1湿法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sp>
        <p:nvSpPr>
          <p:cNvPr id="9" name="文本框 8"/>
          <p:cNvSpPr txBox="1"/>
          <p:nvPr/>
        </p:nvSpPr>
        <p:spPr>
          <a:xfrm>
            <a:off x="264160" y="2277110"/>
            <a:ext cx="8685530" cy="1014730"/>
          </a:xfrm>
          <a:prstGeom prst="rect">
            <a:avLst/>
          </a:prstGeom>
        </p:spPr>
        <p:txBody>
          <a:bodyPr wrap="square">
            <a:spAutoFit/>
            <a:extLst>
              <a:ext uri="{4A0BC546-FE56-4ADE-93B0-CB8AF2F6F144}">
                <wpsdc:textFrameExt xmlns:wpsdc="http://www.wps.cn/officeDocument/2022/drawingmlCustomData" type="text"/>
              </a:ext>
            </a:extLst>
          </a:bodyPr>
          <a:p>
            <a:r>
              <a:rPr lang="en-US" altLang="zh-CN" sz="2000">
                <a:latin typeface="隶书" panose="02010509060101010101" charset="-122"/>
                <a:ea typeface="隶书" panose="02010509060101010101" charset="-122"/>
              </a:rPr>
              <a:t>    </a:t>
            </a:r>
            <a:r>
              <a:rPr lang="zh-CN" altLang="en-US" sz="2000">
                <a:latin typeface="隶书" panose="02010509060101010101" charset="-122"/>
                <a:ea typeface="隶书" panose="02010509060101010101" charset="-122"/>
              </a:rPr>
              <a:t>该法采用氢氟酸与氨水混合配成复合氟化剂,将稀土料液(包括氯化稀土、硝酸稀土、硫酸稀土沉淀溶液)与复合氟化剂混合，氟化沉淀出水合氟化稀土。</a:t>
            </a:r>
            <a:r>
              <a:rPr lang="zh-CN" altLang="en-US" sz="2000">
                <a:latin typeface="隶书" panose="02010509060101010101" charset="-122"/>
                <a:ea typeface="隶书" panose="02010509060101010101" charset="-122"/>
              </a:rPr>
              <a:t>。</a:t>
            </a:r>
            <a:endParaRPr lang="zh-CN" altLang="en-US" sz="2000">
              <a:latin typeface="隶书" panose="02010509060101010101" charset="-122"/>
              <a:ea typeface="隶书" panose="02010509060101010101" charset="-122"/>
            </a:endParaRPr>
          </a:p>
        </p:txBody>
      </p:sp>
      <p:sp>
        <p:nvSpPr>
          <p:cNvPr id="4" name="矩形 3"/>
          <p:cNvSpPr/>
          <p:nvPr>
            <p:custDataLst>
              <p:tags r:id="rId3"/>
            </p:custDataLst>
          </p:nvPr>
        </p:nvSpPr>
        <p:spPr>
          <a:xfrm>
            <a:off x="2270125" y="3501390"/>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8" name="组合 7"/>
          <p:cNvGrpSpPr/>
          <p:nvPr>
            <p:custDataLst>
              <p:tags r:id="rId4"/>
            </p:custDataLst>
          </p:nvPr>
        </p:nvGrpSpPr>
        <p:grpSpPr>
          <a:xfrm rot="0">
            <a:off x="2308861" y="3596640"/>
            <a:ext cx="2023110" cy="537210"/>
            <a:chOff x="1946" y="6534"/>
            <a:chExt cx="3186" cy="846"/>
          </a:xfrm>
        </p:grpSpPr>
        <p:grpSp>
          <p:nvGrpSpPr>
            <p:cNvPr id="14" name="组合 13"/>
            <p:cNvGrpSpPr/>
            <p:nvPr/>
          </p:nvGrpSpPr>
          <p:grpSpPr>
            <a:xfrm>
              <a:off x="1946" y="6849"/>
              <a:ext cx="698" cy="531"/>
              <a:chOff x="2067" y="6873"/>
              <a:chExt cx="698" cy="531"/>
            </a:xfrm>
          </p:grpSpPr>
          <p:sp>
            <p:nvSpPr>
              <p:cNvPr id="18" name="椭圆 17"/>
              <p:cNvSpPr/>
              <p:nvPr>
                <p:custDataLst>
                  <p:tags r:id="rId5"/>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19" name="文本框 18"/>
              <p:cNvSpPr txBox="1"/>
              <p:nvPr>
                <p:custDataLst>
                  <p:tags r:id="rId6"/>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25" name="文本框 24"/>
            <p:cNvSpPr txBox="1"/>
            <p:nvPr>
              <p:custDataLst>
                <p:tags r:id="rId7"/>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水合氟化稀土颗粒大、易沉淀</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33" name="组合 32"/>
          <p:cNvGrpSpPr/>
          <p:nvPr>
            <p:custDataLst>
              <p:tags r:id="rId8"/>
            </p:custDataLst>
          </p:nvPr>
        </p:nvGrpSpPr>
        <p:grpSpPr>
          <a:xfrm rot="0">
            <a:off x="2308861" y="4221480"/>
            <a:ext cx="2023110" cy="521970"/>
            <a:chOff x="1946" y="6534"/>
            <a:chExt cx="3186" cy="822"/>
          </a:xfrm>
        </p:grpSpPr>
        <p:grpSp>
          <p:nvGrpSpPr>
            <p:cNvPr id="34" name="组合 33"/>
            <p:cNvGrpSpPr/>
            <p:nvPr/>
          </p:nvGrpSpPr>
          <p:grpSpPr>
            <a:xfrm>
              <a:off x="1946" y="6729"/>
              <a:ext cx="698" cy="538"/>
              <a:chOff x="2067" y="6753"/>
              <a:chExt cx="698" cy="538"/>
            </a:xfrm>
          </p:grpSpPr>
          <p:sp>
            <p:nvSpPr>
              <p:cNvPr id="53" name="椭圆 52"/>
              <p:cNvSpPr/>
              <p:nvPr>
                <p:custDataLst>
                  <p:tags r:id="rId9"/>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4" name="文本框 53"/>
              <p:cNvSpPr txBox="1"/>
              <p:nvPr>
                <p:custDataLst>
                  <p:tags r:id="rId10"/>
                </p:custDataLst>
              </p:nvPr>
            </p:nvSpPr>
            <p:spPr>
              <a:xfrm>
                <a:off x="2067" y="675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55" name="文本框 54"/>
            <p:cNvSpPr txBox="1"/>
            <p:nvPr>
              <p:custDataLst>
                <p:tags r:id="rId11"/>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产品质量高,稀土回收率高</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56" name="组合 55"/>
          <p:cNvGrpSpPr/>
          <p:nvPr>
            <p:custDataLst>
              <p:tags r:id="rId12"/>
            </p:custDataLst>
          </p:nvPr>
        </p:nvGrpSpPr>
        <p:grpSpPr>
          <a:xfrm rot="0">
            <a:off x="2308861" y="4815205"/>
            <a:ext cx="2023110" cy="953135"/>
            <a:chOff x="1946" y="6534"/>
            <a:chExt cx="3186" cy="1501"/>
          </a:xfrm>
        </p:grpSpPr>
        <p:grpSp>
          <p:nvGrpSpPr>
            <p:cNvPr id="57" name="组合 56"/>
            <p:cNvGrpSpPr/>
            <p:nvPr/>
          </p:nvGrpSpPr>
          <p:grpSpPr>
            <a:xfrm>
              <a:off x="1946" y="6841"/>
              <a:ext cx="698" cy="572"/>
              <a:chOff x="2067" y="6865"/>
              <a:chExt cx="698" cy="572"/>
            </a:xfrm>
          </p:grpSpPr>
          <p:sp>
            <p:nvSpPr>
              <p:cNvPr id="58" name="椭圆 57"/>
              <p:cNvSpPr/>
              <p:nvPr>
                <p:custDataLst>
                  <p:tags r:id="rId13"/>
                </p:custDataLst>
              </p:nvPr>
            </p:nvSpPr>
            <p:spPr>
              <a:xfrm>
                <a:off x="2128" y="6865"/>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9" name="文本框 58"/>
              <p:cNvSpPr txBox="1"/>
              <p:nvPr>
                <p:custDataLst>
                  <p:tags r:id="rId14"/>
                </p:custDataLst>
              </p:nvPr>
            </p:nvSpPr>
            <p:spPr>
              <a:xfrm>
                <a:off x="2067" y="6906"/>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60" name="文本框 59"/>
            <p:cNvSpPr txBox="1"/>
            <p:nvPr>
              <p:custDataLst>
                <p:tags r:id="rId15"/>
              </p:custDataLst>
            </p:nvPr>
          </p:nvSpPr>
          <p:spPr>
            <a:xfrm>
              <a:off x="2551" y="6534"/>
              <a:ext cx="2581" cy="150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对设备很少腐蚀,设备使用寿命长操作方便生产周期短,生产成本低</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15" name="组合 14"/>
          <p:cNvGrpSpPr/>
          <p:nvPr/>
        </p:nvGrpSpPr>
        <p:grpSpPr>
          <a:xfrm>
            <a:off x="1313180" y="3789045"/>
            <a:ext cx="551180" cy="1757680"/>
            <a:chOff x="3050" y="5539"/>
            <a:chExt cx="868" cy="2768"/>
          </a:xfrm>
        </p:grpSpPr>
        <p:sp>
          <p:nvSpPr>
            <p:cNvPr id="2" name="矩形 1"/>
            <p:cNvSpPr/>
            <p:nvPr/>
          </p:nvSpPr>
          <p:spPr>
            <a:xfrm>
              <a:off x="3198" y="5539"/>
              <a:ext cx="573" cy="2768"/>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050" y="6222"/>
              <a:ext cx="869" cy="1403"/>
            </a:xfrm>
            <a:prstGeom prst="rect">
              <a:avLst/>
            </a:prstGeom>
          </p:spPr>
          <p:txBody>
            <a:bodyPr vert="eaVert" wrap="square">
              <a:spAutoFit/>
              <a:extLst>
                <a:ext uri="{4A0BC546-FE56-4ADE-93B0-CB8AF2F6F144}">
                  <wpsdc:textFrameExt xmlns:wpsdc="http://www.wps.cn/officeDocument/2022/drawingmlCustomData" type="text"/>
                </a:ext>
              </a:extLst>
            </a:bodyPr>
            <a:p>
              <a:pPr algn="l"/>
              <a:r>
                <a:rPr lang="zh-CN" altLang="en-US" sz="2400">
                  <a:solidFill>
                    <a:schemeClr val="bg1"/>
                  </a:solidFill>
                  <a:latin typeface="隶书" panose="02010509060101010101" charset="-122"/>
                  <a:ea typeface="隶书" panose="02010509060101010101" charset="-122"/>
                  <a:cs typeface="隶书" panose="02010509060101010101" charset="-122"/>
                </a:rPr>
                <a:t>优</a:t>
              </a:r>
              <a:r>
                <a:rPr lang="en-US" altLang="zh-CN" sz="2400">
                  <a:solidFill>
                    <a:schemeClr val="bg1"/>
                  </a:solidFill>
                  <a:latin typeface="隶书" panose="02010509060101010101" charset="-122"/>
                  <a:ea typeface="隶书" panose="02010509060101010101" charset="-122"/>
                  <a:cs typeface="隶书" panose="02010509060101010101" charset="-122"/>
                </a:rPr>
                <a:t> </a:t>
              </a:r>
              <a:r>
                <a:rPr lang="zh-CN" altLang="en-US" sz="2400">
                  <a:solidFill>
                    <a:schemeClr val="bg1"/>
                  </a:solidFill>
                  <a:latin typeface="隶书" panose="02010509060101010101" charset="-122"/>
                  <a:ea typeface="隶书" panose="02010509060101010101" charset="-122"/>
                  <a:cs typeface="隶书" panose="02010509060101010101" charset="-122"/>
                </a:rPr>
                <a:t>点</a:t>
              </a:r>
              <a:endParaRPr lang="zh-CN" altLang="en-US" sz="2400">
                <a:solidFill>
                  <a:schemeClr val="bg1"/>
                </a:solidFill>
                <a:latin typeface="隶书" panose="02010509060101010101" charset="-122"/>
                <a:ea typeface="隶书" panose="02010509060101010101" charset="-122"/>
                <a:cs typeface="隶书" panose="02010509060101010101" charset="-122"/>
              </a:endParaRPr>
            </a:p>
          </p:txBody>
        </p:sp>
      </p:grpSp>
      <p:grpSp>
        <p:nvGrpSpPr>
          <p:cNvPr id="22" name="组合 21"/>
          <p:cNvGrpSpPr/>
          <p:nvPr/>
        </p:nvGrpSpPr>
        <p:grpSpPr>
          <a:xfrm>
            <a:off x="5075555" y="4344035"/>
            <a:ext cx="3343910" cy="818515"/>
            <a:chOff x="7880" y="6761"/>
            <a:chExt cx="5266" cy="1289"/>
          </a:xfrm>
        </p:grpSpPr>
        <p:sp>
          <p:nvSpPr>
            <p:cNvPr id="21" name="圆角矩形 20"/>
            <p:cNvSpPr/>
            <p:nvPr/>
          </p:nvSpPr>
          <p:spPr>
            <a:xfrm>
              <a:off x="7880" y="6761"/>
              <a:ext cx="5266" cy="1289"/>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8076" y="6875"/>
              <a:ext cx="4800" cy="1016"/>
            </a:xfrm>
            <a:prstGeom prst="rect">
              <a:avLst/>
            </a:prstGeom>
          </p:spPr>
          <p:txBody>
            <a:bodyPr>
              <a:spAutoFit/>
              <a:extLst>
                <a:ext uri="{4A0BC546-FE56-4ADE-93B0-CB8AF2F6F144}">
                  <wpsdc:textFrameExt xmlns:wpsdc="http://www.wps.cn/officeDocument/2022/drawingmlCustomData" type="text"/>
                </a:ext>
              </a:extLst>
            </a:bodyPr>
            <a:p>
              <a:pPr algn="l"/>
              <a:r>
                <a:rPr lang="zh-CN" altLang="en-US" sz="1800">
                  <a:solidFill>
                    <a:schemeClr val="bg1"/>
                  </a:solidFill>
                  <a:latin typeface="Arial" panose="020B0604020202020204" pitchFamily="34" charset="0"/>
                  <a:ea typeface="微软雅黑" panose="020B0503020204020204" charset="-122"/>
                </a:rPr>
                <a:t>此方法适用氟化钇、氟化镧、氟化铈等产品</a:t>
              </a:r>
              <a:endParaRPr lang="zh-CN" altLang="en-US" sz="1800">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11" name="组合 10"/>
          <p:cNvGrpSpPr/>
          <p:nvPr/>
        </p:nvGrpSpPr>
        <p:grpSpPr>
          <a:xfrm>
            <a:off x="1691640" y="1090295"/>
            <a:ext cx="5788660" cy="674370"/>
            <a:chOff x="3522" y="2183"/>
            <a:chExt cx="9116" cy="1062"/>
          </a:xfrm>
        </p:grpSpPr>
        <p:sp>
          <p:nvSpPr>
            <p:cNvPr id="13" name="圆角矩形 12"/>
            <p:cNvSpPr/>
            <p:nvPr/>
          </p:nvSpPr>
          <p:spPr>
            <a:xfrm>
              <a:off x="4024" y="2183"/>
              <a:ext cx="8613" cy="1062"/>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3522" y="2316"/>
              <a:ext cx="9116" cy="725"/>
            </a:xfrm>
            <a:prstGeom prst="rect">
              <a:avLst/>
            </a:prstGeom>
            <a:noFill/>
            <a:ln w="9525">
              <a:noFill/>
            </a:ln>
          </p:spPr>
          <p:txBody>
            <a:bodyPr wrap="square">
              <a:spAutoFit/>
            </a:bodyPr>
            <a:p>
              <a:pPr indent="355600"/>
              <a:r>
                <a:rPr lang="zh-CN" sz="2400">
                  <a:solidFill>
                    <a:schemeClr val="bg1"/>
                  </a:solidFill>
                  <a:latin typeface="隶书" panose="02010509060101010101" charset="-122"/>
                  <a:ea typeface="隶书" panose="02010509060101010101" charset="-122"/>
                </a:rPr>
                <a:t>1.1.4乙酸稀土水溶液+氟化铵水溶液法</a:t>
              </a:r>
              <a:endParaRPr lang="zh-CN" sz="2400">
                <a:solidFill>
                  <a:schemeClr val="bg1"/>
                </a:solidFill>
                <a:latin typeface="隶书" panose="02010509060101010101" charset="-122"/>
                <a:ea typeface="隶书" panose="02010509060101010101" charset="-122"/>
              </a:endParaRPr>
            </a:p>
          </p:txBody>
        </p:sp>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1.1湿法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sp>
        <p:nvSpPr>
          <p:cNvPr id="9" name="文本框 8"/>
          <p:cNvSpPr txBox="1"/>
          <p:nvPr/>
        </p:nvSpPr>
        <p:spPr>
          <a:xfrm>
            <a:off x="257175" y="1918335"/>
            <a:ext cx="8670290" cy="1014730"/>
          </a:xfrm>
          <a:prstGeom prst="rect">
            <a:avLst/>
          </a:prstGeom>
        </p:spPr>
        <p:txBody>
          <a:bodyPr wrap="square">
            <a:spAutoFit/>
            <a:extLst>
              <a:ext uri="{4A0BC546-FE56-4ADE-93B0-CB8AF2F6F144}">
                <wpsdc:textFrameExt xmlns:wpsdc="http://www.wps.cn/officeDocument/2022/drawingmlCustomData" type="text"/>
              </a:ext>
            </a:extLst>
          </a:bodyPr>
          <a:p>
            <a:r>
              <a:rPr lang="en-US" sz="2000">
                <a:latin typeface="隶书" panose="02010509060101010101" charset="-122"/>
                <a:ea typeface="隶书" panose="02010509060101010101" charset="-122"/>
              </a:rPr>
              <a:t>    </a:t>
            </a:r>
            <a:r>
              <a:rPr sz="2000">
                <a:latin typeface="隶书" panose="02010509060101010101" charset="-122"/>
                <a:ea typeface="隶书" panose="02010509060101010101" charset="-122"/>
              </a:rPr>
              <a:t>该法在制备过程中选用价格低廉的乙酸来溶解反应原料氧化稀土，配制氟化铵水溶液：取</a:t>
            </a:r>
            <a:r>
              <a:rPr lang="zh-CN" sz="2000">
                <a:latin typeface="隶书" panose="02010509060101010101" charset="-122"/>
                <a:ea typeface="隶书" panose="02010509060101010101" charset="-122"/>
              </a:rPr>
              <a:t>一定比例</a:t>
            </a:r>
            <a:r>
              <a:rPr sz="2000">
                <a:latin typeface="隶书" panose="02010509060101010101" charset="-122"/>
                <a:ea typeface="隶书" panose="02010509060101010101" charset="-122"/>
              </a:rPr>
              <a:t>氧化稀土摩尔量的氟化铵，溶于去离子水中，形成氟化铵水溶液。</a:t>
            </a:r>
            <a:endParaRPr sz="2000">
              <a:latin typeface="隶书" panose="02010509060101010101" charset="-122"/>
              <a:ea typeface="隶书" panose="02010509060101010101" charset="-122"/>
            </a:endParaRPr>
          </a:p>
        </p:txBody>
      </p:sp>
      <p:grpSp>
        <p:nvGrpSpPr>
          <p:cNvPr id="62" name="组合 61"/>
          <p:cNvGrpSpPr/>
          <p:nvPr/>
        </p:nvGrpSpPr>
        <p:grpSpPr>
          <a:xfrm>
            <a:off x="3427254" y="2849245"/>
            <a:ext cx="2101215" cy="460375"/>
            <a:chOff x="3118" y="5265"/>
            <a:chExt cx="3309" cy="725"/>
          </a:xfrm>
        </p:grpSpPr>
        <p:sp>
          <p:nvSpPr>
            <p:cNvPr id="2" name="矩形 1"/>
            <p:cNvSpPr/>
            <p:nvPr/>
          </p:nvSpPr>
          <p:spPr>
            <a:xfrm>
              <a:off x="3118" y="5277"/>
              <a:ext cx="330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4015" y="5265"/>
              <a:ext cx="1515" cy="725"/>
            </a:xfrm>
            <a:prstGeom prst="rect">
              <a:avLst/>
            </a:prstGeom>
          </p:spPr>
          <p:txBody>
            <a:bodyPr wrap="square">
              <a:spAutoFit/>
              <a:extLst>
                <a:ext uri="{4A0BC546-FE56-4ADE-93B0-CB8AF2F6F144}">
                  <wpsdc:textFrameExt xmlns:wpsdc="http://www.wps.cn/officeDocument/2022/drawingmlCustomData" type="text"/>
                </a:ext>
              </a:extLst>
            </a:bodyPr>
            <a:p>
              <a:r>
                <a:rPr lang="zh-CN" altLang="zh-CN" sz="2400">
                  <a:solidFill>
                    <a:schemeClr val="bg1"/>
                  </a:solidFill>
                  <a:latin typeface="隶书" panose="02010509060101010101" charset="-122"/>
                  <a:ea typeface="隶书" panose="02010509060101010101" charset="-122"/>
                </a:rPr>
                <a:t>优</a:t>
              </a:r>
              <a:r>
                <a:rPr lang="en-US" altLang="zh-CN" sz="2400">
                  <a:solidFill>
                    <a:schemeClr val="bg1"/>
                  </a:solidFill>
                  <a:latin typeface="隶书" panose="02010509060101010101" charset="-122"/>
                  <a:ea typeface="隶书" panose="02010509060101010101" charset="-122"/>
                </a:rPr>
                <a:t> </a:t>
              </a:r>
              <a:r>
                <a:rPr lang="zh-CN" altLang="en-US" sz="2400">
                  <a:solidFill>
                    <a:schemeClr val="bg1"/>
                  </a:solidFill>
                  <a:latin typeface="隶书" panose="02010509060101010101" charset="-122"/>
                  <a:ea typeface="隶书" panose="02010509060101010101" charset="-122"/>
                </a:rPr>
                <a:t>点</a:t>
              </a:r>
              <a:endParaRPr lang="zh-CN" altLang="en-US" sz="2400">
                <a:solidFill>
                  <a:schemeClr val="bg1"/>
                </a:solidFill>
                <a:latin typeface="隶书" panose="02010509060101010101" charset="-122"/>
                <a:ea typeface="隶书" panose="02010509060101010101" charset="-122"/>
              </a:endParaRPr>
            </a:p>
          </p:txBody>
        </p:sp>
      </p:grpSp>
      <p:grpSp>
        <p:nvGrpSpPr>
          <p:cNvPr id="15" name="组合 14"/>
          <p:cNvGrpSpPr/>
          <p:nvPr/>
        </p:nvGrpSpPr>
        <p:grpSpPr>
          <a:xfrm>
            <a:off x="831850" y="3408680"/>
            <a:ext cx="7625080" cy="1828800"/>
            <a:chOff x="1310" y="6159"/>
            <a:chExt cx="12008" cy="2880"/>
          </a:xfrm>
        </p:grpSpPr>
        <p:sp>
          <p:nvSpPr>
            <p:cNvPr id="4" name="矩形 3"/>
            <p:cNvSpPr/>
            <p:nvPr>
              <p:custDataLst>
                <p:tags r:id="rId3"/>
              </p:custDataLst>
            </p:nvPr>
          </p:nvSpPr>
          <p:spPr>
            <a:xfrm>
              <a:off x="1310" y="6159"/>
              <a:ext cx="12008" cy="28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8" name="组合 7"/>
            <p:cNvGrpSpPr/>
            <p:nvPr>
              <p:custDataLst>
                <p:tags r:id="rId4"/>
              </p:custDataLst>
            </p:nvPr>
          </p:nvGrpSpPr>
          <p:grpSpPr>
            <a:xfrm rot="0">
              <a:off x="1406" y="6407"/>
              <a:ext cx="9309" cy="551"/>
              <a:chOff x="1946" y="6647"/>
              <a:chExt cx="9309" cy="592"/>
            </a:xfrm>
          </p:grpSpPr>
          <p:grpSp>
            <p:nvGrpSpPr>
              <p:cNvPr id="14" name="组合 13"/>
              <p:cNvGrpSpPr/>
              <p:nvPr/>
            </p:nvGrpSpPr>
            <p:grpSpPr>
              <a:xfrm>
                <a:off x="1946" y="6668"/>
                <a:ext cx="698" cy="571"/>
                <a:chOff x="2067" y="6692"/>
                <a:chExt cx="698" cy="571"/>
              </a:xfrm>
            </p:grpSpPr>
            <p:sp>
              <p:nvSpPr>
                <p:cNvPr id="18" name="椭圆 17"/>
                <p:cNvSpPr/>
                <p:nvPr>
                  <p:custDataLst>
                    <p:tags r:id="rId5"/>
                  </p:custDataLst>
                </p:nvPr>
              </p:nvSpPr>
              <p:spPr>
                <a:xfrm>
                  <a:off x="2158" y="6697"/>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19" name="文本框 18"/>
                <p:cNvSpPr txBox="1"/>
                <p:nvPr>
                  <p:custDataLst>
                    <p:tags r:id="rId6"/>
                  </p:custDataLst>
                </p:nvPr>
              </p:nvSpPr>
              <p:spPr>
                <a:xfrm>
                  <a:off x="2067" y="6692"/>
                  <a:ext cx="698" cy="57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25" name="文本框 24"/>
              <p:cNvSpPr txBox="1"/>
              <p:nvPr>
                <p:custDataLst>
                  <p:tags r:id="rId7"/>
                </p:custDataLst>
              </p:nvPr>
            </p:nvSpPr>
            <p:spPr>
              <a:xfrm>
                <a:off x="2551" y="6647"/>
                <a:ext cx="8704" cy="51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乙酸的分解温度低,过量的乙酸在干燥和烧结过程中可自动去除。</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33" name="组合 32"/>
            <p:cNvGrpSpPr/>
            <p:nvPr>
              <p:custDataLst>
                <p:tags r:id="rId8"/>
              </p:custDataLst>
            </p:nvPr>
          </p:nvGrpSpPr>
          <p:grpSpPr>
            <a:xfrm rot="0">
              <a:off x="1406" y="7060"/>
              <a:ext cx="11606" cy="1161"/>
              <a:chOff x="1946" y="6534"/>
              <a:chExt cx="11606" cy="1247"/>
            </a:xfrm>
          </p:grpSpPr>
          <p:grpSp>
            <p:nvGrpSpPr>
              <p:cNvPr id="34" name="组合 33"/>
              <p:cNvGrpSpPr/>
              <p:nvPr/>
            </p:nvGrpSpPr>
            <p:grpSpPr>
              <a:xfrm>
                <a:off x="1946" y="6729"/>
                <a:ext cx="698" cy="570"/>
                <a:chOff x="2067" y="6753"/>
                <a:chExt cx="698" cy="570"/>
              </a:xfrm>
            </p:grpSpPr>
            <p:sp>
              <p:nvSpPr>
                <p:cNvPr id="53" name="椭圆 52"/>
                <p:cNvSpPr/>
                <p:nvPr>
                  <p:custDataLst>
                    <p:tags r:id="rId9"/>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4" name="文本框 53"/>
                <p:cNvSpPr txBox="1"/>
                <p:nvPr>
                  <p:custDataLst>
                    <p:tags r:id="rId10"/>
                  </p:custDataLst>
                </p:nvPr>
              </p:nvSpPr>
              <p:spPr>
                <a:xfrm>
                  <a:off x="2067" y="6753"/>
                  <a:ext cx="698" cy="57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55" name="文本框 54"/>
              <p:cNvSpPr txBox="1"/>
              <p:nvPr>
                <p:custDataLst>
                  <p:tags r:id="rId11"/>
                </p:custDataLst>
              </p:nvPr>
            </p:nvSpPr>
            <p:spPr>
              <a:xfrm>
                <a:off x="2551" y="6534"/>
                <a:ext cx="11001" cy="1247"/>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用乙酸替代氢氟酸或氟化氢气体等有毒有害物质。制备过程中不需要进行有毒、有害防护和有毒气体的尾气处理,不会对设备和操作人员有伤害，不污染环境,且对设备的要求简单,操作方便安全。</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56" name="组合 55"/>
            <p:cNvGrpSpPr/>
            <p:nvPr>
              <p:custDataLst>
                <p:tags r:id="rId12"/>
              </p:custDataLst>
            </p:nvPr>
          </p:nvGrpSpPr>
          <p:grpSpPr>
            <a:xfrm rot="0">
              <a:off x="1406" y="8203"/>
              <a:ext cx="6817" cy="535"/>
              <a:chOff x="1946" y="6167"/>
              <a:chExt cx="6817" cy="574"/>
            </a:xfrm>
          </p:grpSpPr>
          <p:grpSp>
            <p:nvGrpSpPr>
              <p:cNvPr id="57" name="组合 56"/>
              <p:cNvGrpSpPr/>
              <p:nvPr/>
            </p:nvGrpSpPr>
            <p:grpSpPr>
              <a:xfrm>
                <a:off x="1946" y="6167"/>
                <a:ext cx="698" cy="574"/>
                <a:chOff x="2067" y="6191"/>
                <a:chExt cx="698" cy="574"/>
              </a:xfrm>
            </p:grpSpPr>
            <p:sp>
              <p:nvSpPr>
                <p:cNvPr id="58" name="椭圆 57"/>
                <p:cNvSpPr/>
                <p:nvPr>
                  <p:custDataLst>
                    <p:tags r:id="rId13"/>
                  </p:custDataLst>
                </p:nvPr>
              </p:nvSpPr>
              <p:spPr>
                <a:xfrm>
                  <a:off x="2158" y="6245"/>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9" name="文本框 58"/>
                <p:cNvSpPr txBox="1"/>
                <p:nvPr>
                  <p:custDataLst>
                    <p:tags r:id="rId14"/>
                  </p:custDataLst>
                </p:nvPr>
              </p:nvSpPr>
              <p:spPr>
                <a:xfrm>
                  <a:off x="2067" y="6191"/>
                  <a:ext cx="698" cy="57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60" name="文本框 59"/>
              <p:cNvSpPr txBox="1"/>
              <p:nvPr>
                <p:custDataLst>
                  <p:tags r:id="rId15"/>
                </p:custDataLst>
              </p:nvPr>
            </p:nvSpPr>
            <p:spPr>
              <a:xfrm>
                <a:off x="2551" y="6196"/>
                <a:ext cx="6212" cy="51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制备的氟化稀土产品纯度高</a:t>
                </a:r>
                <a:endParaRPr lang="zh-CN" altLang="en-US" sz="1400">
                  <a:solidFill>
                    <a:schemeClr val="bg1"/>
                  </a:solidFill>
                  <a:latin typeface="Arial" panose="020B0604020202020204" pitchFamily="34" charset="0"/>
                  <a:ea typeface="微软雅黑" panose="020B0503020204020204" charset="-122"/>
                </a:endParaRPr>
              </a:p>
            </p:txBody>
          </p:sp>
        </p:grpSp>
      </p:grpSp>
      <p:grpSp>
        <p:nvGrpSpPr>
          <p:cNvPr id="27" name="组合 26"/>
          <p:cNvGrpSpPr/>
          <p:nvPr/>
        </p:nvGrpSpPr>
        <p:grpSpPr>
          <a:xfrm>
            <a:off x="3060700" y="5803900"/>
            <a:ext cx="2989533" cy="445135"/>
            <a:chOff x="953" y="9823"/>
            <a:chExt cx="13325" cy="701"/>
          </a:xfrm>
        </p:grpSpPr>
        <p:sp>
          <p:nvSpPr>
            <p:cNvPr id="23" name="矩形 22"/>
            <p:cNvSpPr/>
            <p:nvPr/>
          </p:nvSpPr>
          <p:spPr>
            <a:xfrm>
              <a:off x="953" y="9823"/>
              <a:ext cx="1264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custDataLst>
                <p:tags r:id="rId16"/>
              </p:custDataLst>
            </p:nvPr>
          </p:nvSpPr>
          <p:spPr>
            <a:xfrm>
              <a:off x="1066" y="9936"/>
              <a:ext cx="13212" cy="483"/>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此方法适用于高纯氟化稀土的制备</a:t>
              </a:r>
              <a:endParaRPr lang="en-US" altLang="zh-CN" sz="1400">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4" name="副标题 3"/>
          <p:cNvSpPr>
            <a:spLocks noGrp="1"/>
          </p:cNvSpPr>
          <p:nvPr>
            <p:ph type="subTitle" idx="1"/>
          </p:nvPr>
        </p:nvSpPr>
        <p:spPr/>
        <p:txBody>
          <a:bodyPr/>
          <a:p>
            <a:endParaRPr lang="zh-CN" altLang="en-US"/>
          </a:p>
        </p:txBody>
      </p:sp>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83920" y="1681480"/>
            <a:ext cx="7377430" cy="37496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2" name="文本框 1"/>
          <p:cNvSpPr txBox="1"/>
          <p:nvPr/>
        </p:nvSpPr>
        <p:spPr>
          <a:xfrm>
            <a:off x="1051560" y="2492375"/>
            <a:ext cx="7037705" cy="1999615"/>
          </a:xfrm>
          <a:prstGeom prst="rect">
            <a:avLst/>
          </a:prstGeom>
        </p:spPr>
        <p:txBody>
          <a:bodyPr wrap="square">
            <a:spAutoFit/>
            <a:extLst>
              <a:ext uri="{4A0BC546-FE56-4ADE-93B0-CB8AF2F6F144}">
                <wpsdc:textFrameExt xmlns:wpsdc="http://www.wps.cn/officeDocument/2022/drawingmlCustomData" type="title"/>
              </a:ext>
            </a:extLst>
          </a:bodyPr>
          <a:p>
            <a:pPr algn="just"/>
            <a:r>
              <a:rPr lang="en-US" altLang="zh-CN" sz="4000" b="1" spc="400">
                <a:solidFill>
                  <a:srgbClr val="475174"/>
                </a:solidFill>
                <a:latin typeface="隶书" panose="02010509060101010101" charset="-122"/>
                <a:ea typeface="隶书" panose="02010509060101010101" charset="-122"/>
              </a:rPr>
              <a:t>  </a:t>
            </a:r>
            <a:r>
              <a:rPr lang="zh-CN" altLang="en-US" sz="2800" b="1" spc="400">
                <a:solidFill>
                  <a:srgbClr val="475174"/>
                </a:solidFill>
                <a:latin typeface="隶书" panose="02010509060101010101" charset="-122"/>
                <a:ea typeface="隶书" panose="02010509060101010101" charset="-122"/>
              </a:rPr>
              <a:t>综合以上几种湿法的氟化稀土制备技术，各有千秋，但最大的缺点就是会产生大量的母液，需</a:t>
            </a:r>
            <a:r>
              <a:rPr lang="zh-CN" altLang="en-US" sz="2800" b="1" spc="400">
                <a:solidFill>
                  <a:srgbClr val="475174"/>
                </a:solidFill>
                <a:latin typeface="隶书" panose="02010509060101010101" charset="-122"/>
                <a:ea typeface="隶书" panose="02010509060101010101" charset="-122"/>
              </a:rPr>
              <a:t>处理排放，不利于我国实施的可持续性发展方针。</a:t>
            </a:r>
            <a:endParaRPr lang="zh-CN" altLang="en-US" sz="2800" b="1" spc="400">
              <a:solidFill>
                <a:srgbClr val="475174"/>
              </a:solidFill>
              <a:latin typeface="隶书" panose="02010509060101010101" charset="-122"/>
              <a:ea typeface="隶书" panose="0201050906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11" name="组合 10"/>
          <p:cNvGrpSpPr/>
          <p:nvPr/>
        </p:nvGrpSpPr>
        <p:grpSpPr>
          <a:xfrm>
            <a:off x="1054735" y="1314450"/>
            <a:ext cx="6774180" cy="674370"/>
            <a:chOff x="2335" y="2183"/>
            <a:chExt cx="10668" cy="1062"/>
          </a:xfrm>
        </p:grpSpPr>
        <p:sp>
          <p:nvSpPr>
            <p:cNvPr id="13" name="圆角矩形 12"/>
            <p:cNvSpPr/>
            <p:nvPr/>
          </p:nvSpPr>
          <p:spPr>
            <a:xfrm>
              <a:off x="2767" y="2183"/>
              <a:ext cx="10215" cy="1062"/>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2335" y="2352"/>
              <a:ext cx="10668" cy="725"/>
            </a:xfrm>
            <a:prstGeom prst="rect">
              <a:avLst/>
            </a:prstGeom>
            <a:noFill/>
            <a:ln w="9525">
              <a:noFill/>
            </a:ln>
          </p:spPr>
          <p:txBody>
            <a:bodyPr wrap="square">
              <a:spAutoFit/>
            </a:bodyPr>
            <a:p>
              <a:pPr indent="355600"/>
              <a:r>
                <a:rPr lang="zh-CN" sz="2400">
                  <a:solidFill>
                    <a:schemeClr val="bg1"/>
                  </a:solidFill>
                  <a:latin typeface="隶书" panose="02010509060101010101" charset="-122"/>
                  <a:ea typeface="隶书" panose="02010509060101010101" charset="-122"/>
                </a:rPr>
                <a:t>干式氟化法有氟化氢气体法和氟化氢铵氟化法。</a:t>
              </a:r>
              <a:endParaRPr lang="zh-CN" sz="2400">
                <a:solidFill>
                  <a:schemeClr val="bg1"/>
                </a:solidFill>
                <a:latin typeface="隶书" panose="02010509060101010101" charset="-122"/>
                <a:ea typeface="隶书" panose="02010509060101010101" charset="-122"/>
              </a:endParaRPr>
            </a:p>
          </p:txBody>
        </p:sp>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zh-CN" sz="4800">
                <a:solidFill>
                  <a:srgbClr val="475174"/>
                </a:solidFill>
                <a:latin typeface="隶书" panose="02010509060101010101" charset="-122"/>
                <a:ea typeface="隶书" panose="02010509060101010101" charset="-122"/>
                <a:cs typeface="隶书" panose="02010509060101010101" charset="-122"/>
              </a:rPr>
              <a:t>干法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grpSp>
        <p:nvGrpSpPr>
          <p:cNvPr id="32" name="组合 31"/>
          <p:cNvGrpSpPr/>
          <p:nvPr>
            <p:custDataLst>
              <p:tags r:id="rId3"/>
            </p:custDataLst>
          </p:nvPr>
        </p:nvGrpSpPr>
        <p:grpSpPr>
          <a:xfrm>
            <a:off x="1831975" y="2354898"/>
            <a:ext cx="2101215" cy="3034665"/>
            <a:chOff x="1868" y="5294"/>
            <a:chExt cx="3309" cy="4779"/>
          </a:xfrm>
        </p:grpSpPr>
        <p:grpSp>
          <p:nvGrpSpPr>
            <p:cNvPr id="31" name="组合 30"/>
            <p:cNvGrpSpPr/>
            <p:nvPr/>
          </p:nvGrpSpPr>
          <p:grpSpPr>
            <a:xfrm>
              <a:off x="1868" y="5294"/>
              <a:ext cx="3308" cy="724"/>
              <a:chOff x="1868" y="5294"/>
              <a:chExt cx="3308" cy="724"/>
            </a:xfrm>
          </p:grpSpPr>
          <p:sp>
            <p:nvSpPr>
              <p:cNvPr id="12" name="矩形 11"/>
              <p:cNvSpPr/>
              <p:nvPr/>
            </p:nvSpPr>
            <p:spPr>
              <a:xfrm>
                <a:off x="1868" y="5306"/>
                <a:ext cx="330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765" y="5294"/>
                <a:ext cx="1515" cy="725"/>
              </a:xfrm>
              <a:prstGeom prst="rect">
                <a:avLst/>
              </a:prstGeom>
            </p:spPr>
            <p:txBody>
              <a:bodyPr wrap="square">
                <a:spAutoFit/>
                <a:extLst>
                  <a:ext uri="{4A0BC546-FE56-4ADE-93B0-CB8AF2F6F144}">
                    <wpsdc:textFrameExt xmlns:wpsdc="http://www.wps.cn/officeDocument/2022/drawingmlCustomData" type="text"/>
                  </a:ext>
                </a:extLst>
              </a:bodyPr>
              <a:p>
                <a:r>
                  <a:rPr lang="zh-CN" altLang="zh-CN" sz="2400">
                    <a:solidFill>
                      <a:schemeClr val="bg1"/>
                    </a:solidFill>
                    <a:latin typeface="隶书" panose="02010509060101010101" charset="-122"/>
                    <a:ea typeface="隶书" panose="02010509060101010101" charset="-122"/>
                  </a:rPr>
                  <a:t>优</a:t>
                </a:r>
                <a:r>
                  <a:rPr lang="en-US" altLang="zh-CN" sz="2400">
                    <a:solidFill>
                      <a:schemeClr val="bg1"/>
                    </a:solidFill>
                    <a:latin typeface="隶书" panose="02010509060101010101" charset="-122"/>
                    <a:ea typeface="隶书" panose="02010509060101010101" charset="-122"/>
                  </a:rPr>
                  <a:t> </a:t>
                </a:r>
                <a:r>
                  <a:rPr lang="zh-CN" altLang="zh-CN" sz="2400">
                    <a:solidFill>
                      <a:schemeClr val="bg1"/>
                    </a:solidFill>
                    <a:latin typeface="隶书" panose="02010509060101010101" charset="-122"/>
                    <a:ea typeface="隶书" panose="02010509060101010101" charset="-122"/>
                  </a:rPr>
                  <a:t>点</a:t>
                </a:r>
                <a:endParaRPr lang="zh-CN" altLang="zh-CN" sz="2400">
                  <a:solidFill>
                    <a:schemeClr val="bg1"/>
                  </a:solidFill>
                  <a:latin typeface="隶书" panose="02010509060101010101" charset="-122"/>
                  <a:ea typeface="隶书" panose="02010509060101010101" charset="-122"/>
                </a:endParaRPr>
              </a:p>
            </p:txBody>
          </p:sp>
        </p:grpSp>
        <p:sp>
          <p:nvSpPr>
            <p:cNvPr id="16" name="矩形 15"/>
            <p:cNvSpPr/>
            <p:nvPr>
              <p:custDataLst>
                <p:tags r:id="rId4"/>
              </p:custDataLst>
            </p:nvPr>
          </p:nvSpPr>
          <p:spPr>
            <a:xfrm>
              <a:off x="1868" y="6388"/>
              <a:ext cx="3309" cy="368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4" name="组合 23"/>
            <p:cNvGrpSpPr/>
            <p:nvPr/>
          </p:nvGrpSpPr>
          <p:grpSpPr>
            <a:xfrm>
              <a:off x="1946" y="6715"/>
              <a:ext cx="3186" cy="822"/>
              <a:chOff x="1946" y="6715"/>
              <a:chExt cx="3186" cy="822"/>
            </a:xfrm>
          </p:grpSpPr>
          <p:grpSp>
            <p:nvGrpSpPr>
              <p:cNvPr id="23" name="组合 22"/>
              <p:cNvGrpSpPr/>
              <p:nvPr/>
            </p:nvGrpSpPr>
            <p:grpSpPr>
              <a:xfrm>
                <a:off x="1946" y="6849"/>
                <a:ext cx="698" cy="531"/>
                <a:chOff x="2067" y="6873"/>
                <a:chExt cx="698" cy="531"/>
              </a:xfrm>
            </p:grpSpPr>
            <p:sp>
              <p:nvSpPr>
                <p:cNvPr id="20" name="椭圆 19"/>
                <p:cNvSpPr/>
                <p:nvPr>
                  <p:custDataLst>
                    <p:tags r:id="rId5"/>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21" name="文本框 20"/>
                <p:cNvSpPr txBox="1"/>
                <p:nvPr>
                  <p:custDataLst>
                    <p:tags r:id="rId6"/>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22" name="文本框 21"/>
              <p:cNvSpPr txBox="1"/>
              <p:nvPr>
                <p:custDataLst>
                  <p:tags r:id="rId7"/>
                </p:custDataLst>
              </p:nvPr>
            </p:nvSpPr>
            <p:spPr>
              <a:xfrm>
                <a:off x="2551" y="6715"/>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流程短,生产效率高</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26" name="组合 25"/>
            <p:cNvGrpSpPr/>
            <p:nvPr/>
          </p:nvGrpSpPr>
          <p:grpSpPr>
            <a:xfrm>
              <a:off x="1946" y="7792"/>
              <a:ext cx="3186" cy="717"/>
              <a:chOff x="1946" y="6204"/>
              <a:chExt cx="3186" cy="717"/>
            </a:xfrm>
          </p:grpSpPr>
          <p:grpSp>
            <p:nvGrpSpPr>
              <p:cNvPr id="27" name="组合 26"/>
              <p:cNvGrpSpPr/>
              <p:nvPr/>
            </p:nvGrpSpPr>
            <p:grpSpPr>
              <a:xfrm>
                <a:off x="1946" y="6386"/>
                <a:ext cx="698" cy="535"/>
                <a:chOff x="2067" y="6410"/>
                <a:chExt cx="698" cy="535"/>
              </a:xfrm>
            </p:grpSpPr>
            <p:sp>
              <p:nvSpPr>
                <p:cNvPr id="28" name="椭圆 27"/>
                <p:cNvSpPr/>
                <p:nvPr>
                  <p:custDataLst>
                    <p:tags r:id="rId8"/>
                  </p:custDataLst>
                </p:nvPr>
              </p:nvSpPr>
              <p:spPr>
                <a:xfrm>
                  <a:off x="2128" y="6410"/>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29" name="文本框 28"/>
                <p:cNvSpPr txBox="1"/>
                <p:nvPr>
                  <p:custDataLst>
                    <p:tags r:id="rId9"/>
                  </p:custDataLst>
                </p:nvPr>
              </p:nvSpPr>
              <p:spPr>
                <a:xfrm>
                  <a:off x="2067" y="6414"/>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30" name="文本框 29"/>
              <p:cNvSpPr txBox="1"/>
              <p:nvPr>
                <p:custDataLst>
                  <p:tags r:id="rId10"/>
                </p:custDataLst>
              </p:nvPr>
            </p:nvSpPr>
            <p:spPr>
              <a:xfrm>
                <a:off x="2551" y="6204"/>
                <a:ext cx="2581" cy="654"/>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引入杂质少,氟化物中的氧含量相对较低</a:t>
                </a:r>
                <a:endParaRPr lang="zh-CN" altLang="en-US" sz="1400">
                  <a:solidFill>
                    <a:schemeClr val="bg1"/>
                  </a:solidFill>
                  <a:latin typeface="Arial" panose="020B0604020202020204" pitchFamily="34" charset="0"/>
                  <a:ea typeface="微软雅黑" panose="020B0503020204020204" charset="-122"/>
                </a:endParaRPr>
              </a:p>
            </p:txBody>
          </p:sp>
        </p:grpSp>
      </p:grpSp>
      <p:sp>
        <p:nvSpPr>
          <p:cNvPr id="35" name="矩形 34"/>
          <p:cNvSpPr/>
          <p:nvPr/>
        </p:nvSpPr>
        <p:spPr>
          <a:xfrm>
            <a:off x="5217795" y="2362835"/>
            <a:ext cx="2101215" cy="44513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5787390" y="2355215"/>
            <a:ext cx="962025" cy="460375"/>
          </a:xfrm>
          <a:prstGeom prst="rect">
            <a:avLst/>
          </a:prstGeom>
        </p:spPr>
        <p:txBody>
          <a:bodyPr wrap="square">
            <a:spAutoFit/>
            <a:extLst>
              <a:ext uri="{4A0BC546-FE56-4ADE-93B0-CB8AF2F6F144}">
                <wpsdc:textFrameExt xmlns:wpsdc="http://www.wps.cn/officeDocument/2022/drawingmlCustomData" type="text"/>
              </a:ext>
            </a:extLst>
          </a:bodyPr>
          <a:p>
            <a:r>
              <a:rPr lang="zh-CN" altLang="en-US" sz="2400">
                <a:solidFill>
                  <a:schemeClr val="bg1"/>
                </a:solidFill>
                <a:latin typeface="隶书" panose="02010509060101010101" charset="-122"/>
                <a:ea typeface="隶书" panose="02010509060101010101" charset="-122"/>
              </a:rPr>
              <a:t>缺</a:t>
            </a:r>
            <a:r>
              <a:rPr lang="en-US" altLang="zh-CN" sz="2400">
                <a:solidFill>
                  <a:schemeClr val="bg1"/>
                </a:solidFill>
                <a:latin typeface="隶书" panose="02010509060101010101" charset="-122"/>
                <a:ea typeface="隶书" panose="02010509060101010101" charset="-122"/>
              </a:rPr>
              <a:t> </a:t>
            </a:r>
            <a:r>
              <a:rPr lang="zh-CN" altLang="en-US" sz="2400">
                <a:solidFill>
                  <a:schemeClr val="bg1"/>
                </a:solidFill>
                <a:latin typeface="隶书" panose="02010509060101010101" charset="-122"/>
                <a:ea typeface="隶书" panose="02010509060101010101" charset="-122"/>
              </a:rPr>
              <a:t>点</a:t>
            </a:r>
            <a:endParaRPr lang="zh-CN" altLang="en-US" sz="2400">
              <a:solidFill>
                <a:schemeClr val="bg1"/>
              </a:solidFill>
              <a:latin typeface="隶书" panose="02010509060101010101" charset="-122"/>
              <a:ea typeface="隶书" panose="02010509060101010101" charset="-122"/>
            </a:endParaRPr>
          </a:p>
        </p:txBody>
      </p:sp>
      <p:sp>
        <p:nvSpPr>
          <p:cNvPr id="37" name="矩形 36"/>
          <p:cNvSpPr/>
          <p:nvPr>
            <p:custDataLst>
              <p:tags r:id="rId11"/>
            </p:custDataLst>
          </p:nvPr>
        </p:nvSpPr>
        <p:spPr>
          <a:xfrm>
            <a:off x="5217795" y="3049905"/>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8" name="组合 37"/>
          <p:cNvGrpSpPr/>
          <p:nvPr>
            <p:custDataLst>
              <p:tags r:id="rId12"/>
            </p:custDataLst>
          </p:nvPr>
        </p:nvGrpSpPr>
        <p:grpSpPr>
          <a:xfrm rot="0">
            <a:off x="5267325" y="3255645"/>
            <a:ext cx="2023110" cy="352425"/>
            <a:chOff x="1946" y="6712"/>
            <a:chExt cx="3186" cy="555"/>
          </a:xfrm>
        </p:grpSpPr>
        <p:grpSp>
          <p:nvGrpSpPr>
            <p:cNvPr id="39" name="组合 38"/>
            <p:cNvGrpSpPr/>
            <p:nvPr/>
          </p:nvGrpSpPr>
          <p:grpSpPr>
            <a:xfrm>
              <a:off x="1946" y="6712"/>
              <a:ext cx="698" cy="555"/>
              <a:chOff x="2067" y="6736"/>
              <a:chExt cx="698" cy="555"/>
            </a:xfrm>
          </p:grpSpPr>
          <p:sp>
            <p:nvSpPr>
              <p:cNvPr id="40" name="椭圆 39"/>
              <p:cNvSpPr/>
              <p:nvPr>
                <p:custDataLst>
                  <p:tags r:id="rId13"/>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1" name="文本框 40"/>
              <p:cNvSpPr txBox="1"/>
              <p:nvPr>
                <p:custDataLst>
                  <p:tags r:id="rId14"/>
                </p:custDataLst>
              </p:nvPr>
            </p:nvSpPr>
            <p:spPr>
              <a:xfrm>
                <a:off x="2067" y="6736"/>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42" name="文本框 41"/>
            <p:cNvSpPr txBox="1"/>
            <p:nvPr>
              <p:custDataLst>
                <p:tags r:id="rId15"/>
              </p:custDataLst>
            </p:nvPr>
          </p:nvSpPr>
          <p:spPr>
            <a:xfrm>
              <a:off x="2551" y="6736"/>
              <a:ext cx="2581" cy="483"/>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操作相对复杂</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3" name="组合 42"/>
          <p:cNvGrpSpPr/>
          <p:nvPr>
            <p:custDataLst>
              <p:tags r:id="rId16"/>
            </p:custDataLst>
          </p:nvPr>
        </p:nvGrpSpPr>
        <p:grpSpPr>
          <a:xfrm rot="0">
            <a:off x="5267325" y="3648710"/>
            <a:ext cx="2023110" cy="1168400"/>
            <a:chOff x="1946" y="6082"/>
            <a:chExt cx="3186" cy="1840"/>
          </a:xfrm>
        </p:grpSpPr>
        <p:grpSp>
          <p:nvGrpSpPr>
            <p:cNvPr id="44" name="组合 43"/>
            <p:cNvGrpSpPr/>
            <p:nvPr/>
          </p:nvGrpSpPr>
          <p:grpSpPr>
            <a:xfrm>
              <a:off x="1946" y="6729"/>
              <a:ext cx="698" cy="538"/>
              <a:chOff x="2067" y="6753"/>
              <a:chExt cx="698" cy="538"/>
            </a:xfrm>
          </p:grpSpPr>
          <p:sp>
            <p:nvSpPr>
              <p:cNvPr id="45" name="椭圆 44"/>
              <p:cNvSpPr/>
              <p:nvPr>
                <p:custDataLst>
                  <p:tags r:id="rId17"/>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6" name="文本框 45"/>
              <p:cNvSpPr txBox="1"/>
              <p:nvPr>
                <p:custDataLst>
                  <p:tags r:id="rId18"/>
                </p:custDataLst>
              </p:nvPr>
            </p:nvSpPr>
            <p:spPr>
              <a:xfrm>
                <a:off x="2067" y="675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47" name="文本框 46"/>
            <p:cNvSpPr txBox="1"/>
            <p:nvPr>
              <p:custDataLst>
                <p:tags r:id="rId19"/>
              </p:custDataLst>
            </p:nvPr>
          </p:nvSpPr>
          <p:spPr>
            <a:xfrm>
              <a:off x="2551" y="6082"/>
              <a:ext cx="2581" cy="184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需高温耐氟材料，对强腐蚀性氟化氢气体的防护和炉气处理有较多的困难,造价较高</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8" name="组合 47"/>
          <p:cNvGrpSpPr/>
          <p:nvPr>
            <p:custDataLst>
              <p:tags r:id="rId20"/>
            </p:custDataLst>
          </p:nvPr>
        </p:nvGrpSpPr>
        <p:grpSpPr>
          <a:xfrm rot="0">
            <a:off x="5289550" y="4784725"/>
            <a:ext cx="2023110" cy="521970"/>
            <a:chOff x="1946" y="6534"/>
            <a:chExt cx="3186" cy="822"/>
          </a:xfrm>
        </p:grpSpPr>
        <p:grpSp>
          <p:nvGrpSpPr>
            <p:cNvPr id="49" name="组合 48"/>
            <p:cNvGrpSpPr/>
            <p:nvPr/>
          </p:nvGrpSpPr>
          <p:grpSpPr>
            <a:xfrm>
              <a:off x="1946" y="6634"/>
              <a:ext cx="698" cy="556"/>
              <a:chOff x="2067" y="6658"/>
              <a:chExt cx="698" cy="556"/>
            </a:xfrm>
          </p:grpSpPr>
          <p:sp>
            <p:nvSpPr>
              <p:cNvPr id="50" name="椭圆 49"/>
              <p:cNvSpPr/>
              <p:nvPr>
                <p:custDataLst>
                  <p:tags r:id="rId21"/>
                </p:custDataLst>
              </p:nvPr>
            </p:nvSpPr>
            <p:spPr>
              <a:xfrm>
                <a:off x="2128" y="6658"/>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1" name="文本框 50"/>
              <p:cNvSpPr txBox="1"/>
              <p:nvPr>
                <p:custDataLst>
                  <p:tags r:id="rId22"/>
                </p:custDataLst>
              </p:nvPr>
            </p:nvSpPr>
            <p:spPr>
              <a:xfrm>
                <a:off x="2067" y="668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52" name="文本框 51"/>
            <p:cNvSpPr txBox="1"/>
            <p:nvPr>
              <p:custDataLst>
                <p:tags r:id="rId23"/>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氟化设备选择、安全措施等不易实行</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18" name="组合 17"/>
          <p:cNvGrpSpPr/>
          <p:nvPr>
            <p:custDataLst>
              <p:tags r:id="rId24"/>
            </p:custDataLst>
          </p:nvPr>
        </p:nvGrpSpPr>
        <p:grpSpPr>
          <a:xfrm rot="0">
            <a:off x="1881505" y="4776470"/>
            <a:ext cx="2023110" cy="521970"/>
            <a:chOff x="1946" y="6534"/>
            <a:chExt cx="3186" cy="822"/>
          </a:xfrm>
        </p:grpSpPr>
        <p:grpSp>
          <p:nvGrpSpPr>
            <p:cNvPr id="19" name="组合 18"/>
            <p:cNvGrpSpPr/>
            <p:nvPr/>
          </p:nvGrpSpPr>
          <p:grpSpPr>
            <a:xfrm>
              <a:off x="1946" y="6634"/>
              <a:ext cx="698" cy="556"/>
              <a:chOff x="2067" y="6658"/>
              <a:chExt cx="698" cy="556"/>
            </a:xfrm>
          </p:grpSpPr>
          <p:sp>
            <p:nvSpPr>
              <p:cNvPr id="25" name="椭圆 24"/>
              <p:cNvSpPr/>
              <p:nvPr>
                <p:custDataLst>
                  <p:tags r:id="rId25"/>
                </p:custDataLst>
              </p:nvPr>
            </p:nvSpPr>
            <p:spPr>
              <a:xfrm>
                <a:off x="2128" y="6658"/>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33" name="文本框 32"/>
              <p:cNvSpPr txBox="1"/>
              <p:nvPr>
                <p:custDataLst>
                  <p:tags r:id="rId26"/>
                </p:custDataLst>
              </p:nvPr>
            </p:nvSpPr>
            <p:spPr>
              <a:xfrm>
                <a:off x="2067" y="668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34" name="文本框 33"/>
            <p:cNvSpPr txBox="1"/>
            <p:nvPr>
              <p:custDataLst>
                <p:tags r:id="rId27"/>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产品质量好，回收率高</a:t>
              </a:r>
              <a:endParaRPr lang="zh-CN" altLang="en-US" sz="1400">
                <a:solidFill>
                  <a:schemeClr val="bg1"/>
                </a:solidFill>
                <a:latin typeface="Arial" panose="020B0604020202020204" pitchFamily="34" charset="0"/>
                <a:ea typeface="微软雅黑" panose="020B0503020204020204" charset="-122"/>
              </a:endParaRPr>
            </a:p>
          </p:txBody>
        </p:sp>
      </p:grpSp>
      <p:sp>
        <p:nvSpPr>
          <p:cNvPr id="53" name="文本框 52"/>
          <p:cNvSpPr txBox="1"/>
          <p:nvPr/>
        </p:nvSpPr>
        <p:spPr>
          <a:xfrm>
            <a:off x="899795" y="5589270"/>
            <a:ext cx="7708265" cy="92202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在传统动态干法工艺中为使氧化稀土氟化彻底，必须转动炉胆，使HF气体与物料充分接触，炉胆材料给稀土氟化物带来污染，致使镍等杂质含量升高。</a:t>
            </a:r>
            <a:endParaRPr lang="zh-CN" altLang="en-US" sz="1800">
              <a:latin typeface="Arial" panose="020B0604020202020204" pitchFamily="34" charset="0"/>
              <a:ea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矩形 14"/>
          <p:cNvSpPr/>
          <p:nvPr/>
        </p:nvSpPr>
        <p:spPr>
          <a:xfrm>
            <a:off x="0" y="4730115"/>
            <a:ext cx="9144000" cy="212788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635" y="-27305"/>
            <a:ext cx="9144000" cy="209677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nvGrpSpPr>
        <p:grpSpPr>
          <a:xfrm>
            <a:off x="4545013" y="116840"/>
            <a:ext cx="4545965" cy="398780"/>
            <a:chOff x="7200" y="260"/>
            <a:chExt cx="7159" cy="628"/>
          </a:xfrm>
        </p:grpSpPr>
        <p:sp>
          <p:nvSpPr>
            <p:cNvPr id="6" name="文本框 5"/>
            <p:cNvSpPr txBox="1"/>
            <p:nvPr/>
          </p:nvSpPr>
          <p:spPr>
            <a:xfrm>
              <a:off x="8043" y="260"/>
              <a:ext cx="6317" cy="62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chemeClr val="bg1"/>
                  </a:solidFill>
                  <a:latin typeface="Arial" panose="020B0604020202020204" pitchFamily="34" charset="0"/>
                  <a:ea typeface="微软雅黑" panose="020B0503020204020204" charset="-122"/>
                </a:rPr>
                <a:t>福建省漳平市九鼎氟化工有限公司</a:t>
              </a:r>
              <a:endParaRPr lang="zh-CN" altLang="zh-CN" sz="2000">
                <a:solidFill>
                  <a:schemeClr val="bg1"/>
                </a:solidFill>
                <a:latin typeface="Arial" panose="020B0604020202020204" pitchFamily="34" charset="0"/>
                <a:ea typeface="微软雅黑" panose="020B0503020204020204" charset="-122"/>
              </a:endParaRPr>
            </a:p>
          </p:txBody>
        </p:sp>
        <p:grpSp>
          <p:nvGrpSpPr>
            <p:cNvPr id="3" name="组合 2"/>
            <p:cNvGrpSpPr/>
            <p:nvPr/>
          </p:nvGrpSpPr>
          <p:grpSpPr>
            <a:xfrm>
              <a:off x="7200" y="291"/>
              <a:ext cx="906" cy="566"/>
              <a:chOff x="7200" y="630"/>
              <a:chExt cx="906" cy="566"/>
            </a:xfrm>
          </p:grpSpPr>
          <p:sp>
            <p:nvSpPr>
              <p:cNvPr id="2" name="矩形 1"/>
              <p:cNvSpPr/>
              <p:nvPr/>
            </p:nvSpPr>
            <p:spPr>
              <a:xfrm>
                <a:off x="7200" y="630"/>
                <a:ext cx="907" cy="567"/>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九鼎龍_画板 1"/>
              <p:cNvPicPr>
                <a:picLocks noChangeAspect="1"/>
              </p:cNvPicPr>
              <p:nvPr/>
            </p:nvPicPr>
            <p:blipFill>
              <a:blip r:embed="rId2"/>
              <a:stretch>
                <a:fillRect/>
              </a:stretch>
            </p:blipFill>
            <p:spPr>
              <a:xfrm>
                <a:off x="7265" y="638"/>
                <a:ext cx="777" cy="551"/>
              </a:xfrm>
              <a:prstGeom prst="rect">
                <a:avLst/>
              </a:prstGeom>
            </p:spPr>
          </p:pic>
        </p:grpSp>
      </p:grpSp>
      <p:sp>
        <p:nvSpPr>
          <p:cNvPr id="10" name="文本框 9"/>
          <p:cNvSpPr txBox="1"/>
          <p:nvPr/>
        </p:nvSpPr>
        <p:spPr>
          <a:xfrm>
            <a:off x="252095" y="2917825"/>
            <a:ext cx="4293235" cy="240601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en-US" altLang="zh-CN" sz="1800">
                <a:latin typeface="隶书" panose="02010509060101010101" charset="-122"/>
                <a:ea typeface="隶书" panose="02010509060101010101" charset="-122"/>
                <a:cs typeface="隶书" panose="02010509060101010101" charset="-122"/>
              </a:rPr>
              <a:t> </a:t>
            </a:r>
            <a:r>
              <a:rPr lang="zh-CN" altLang="en-US" sz="1800">
                <a:solidFill>
                  <a:srgbClr val="475174"/>
                </a:solidFill>
                <a:latin typeface="隶书" panose="02010509060101010101" charset="-122"/>
                <a:ea typeface="隶书" panose="02010509060101010101" charset="-122"/>
                <a:cs typeface="隶书" panose="02010509060101010101" charset="-122"/>
              </a:rPr>
              <a:t>将氧化稀土和氟化氢铵按过量系数的质量比混合均匀，装入带孔的容器中，将加热炉缓慢升温、保温，再升温、保温后，停止保温，让加热炉自然降温，温度降到100℃以下时,氟化稀土取出。过量的氟化氢气体通过尾气回收装置中回收，制取氢氟酸。</a:t>
            </a:r>
            <a:endParaRPr lang="zh-CN" altLang="en-US" sz="1800">
              <a:solidFill>
                <a:srgbClr val="475174"/>
              </a:solidFill>
              <a:latin typeface="隶书" panose="02010509060101010101" charset="-122"/>
              <a:ea typeface="隶书" panose="02010509060101010101" charset="-122"/>
              <a:cs typeface="隶书" panose="02010509060101010101" charset="-122"/>
            </a:endParaRPr>
          </a:p>
        </p:txBody>
      </p:sp>
      <p:sp>
        <p:nvSpPr>
          <p:cNvPr id="11" name="文本框 10"/>
          <p:cNvSpPr txBox="1"/>
          <p:nvPr/>
        </p:nvSpPr>
        <p:spPr>
          <a:xfrm>
            <a:off x="4644390" y="2917825"/>
            <a:ext cx="4293235" cy="240601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en-US" altLang="zh-CN" sz="1800">
                <a:latin typeface="隶书" panose="02010509060101010101" charset="-122"/>
                <a:ea typeface="隶书" panose="02010509060101010101" charset="-122"/>
                <a:cs typeface="隶书" panose="02010509060101010101" charset="-122"/>
              </a:rPr>
              <a:t> </a:t>
            </a:r>
            <a:r>
              <a:rPr lang="zh-CN" altLang="en-US" sz="1800">
                <a:solidFill>
                  <a:srgbClr val="475174"/>
                </a:solidFill>
                <a:latin typeface="隶书" panose="02010509060101010101" charset="-122"/>
                <a:ea typeface="隶书" panose="02010509060101010101" charset="-122"/>
                <a:cs typeface="隶书" panose="02010509060101010101" charset="-122"/>
              </a:rPr>
              <a:t>其特点是：工艺简单，操作方便安全,无废水废气等环境污染，能源消耗少，用此工艺生产的氟化稀土产品质量好，收率高，降低了成本。</a:t>
            </a:r>
            <a:endParaRPr lang="zh-CN" altLang="en-US" sz="1800">
              <a:solidFill>
                <a:srgbClr val="475174"/>
              </a:solidFill>
              <a:latin typeface="隶书" panose="02010509060101010101" charset="-122"/>
              <a:ea typeface="隶书" panose="02010509060101010101" charset="-122"/>
              <a:cs typeface="隶书" panose="02010509060101010101" charset="-122"/>
            </a:endParaRPr>
          </a:p>
        </p:txBody>
      </p:sp>
      <p:sp>
        <p:nvSpPr>
          <p:cNvPr id="12" name="文本框 11"/>
          <p:cNvSpPr txBox="1"/>
          <p:nvPr/>
        </p:nvSpPr>
        <p:spPr>
          <a:xfrm>
            <a:off x="252095" y="5589905"/>
            <a:ext cx="8758555" cy="645160"/>
          </a:xfrm>
          <a:prstGeom prst="rect">
            <a:avLst/>
          </a:prstGeom>
          <a:noFill/>
          <a:extLst>
            <a:ext uri="{909E8E84-426E-40DD-AFC4-6F175D3DCCD1}">
              <a14:hiddenFill xmlns:a14="http://schemas.microsoft.com/office/drawing/2010/main">
                <a:solidFill>
                  <a:schemeClr val="bg1"/>
                </a:solidFill>
              </a14:hiddenFill>
            </a:ext>
          </a:extLst>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Arial" panose="020B0604020202020204" pitchFamily="34" charset="0"/>
                <a:ea typeface="微软雅黑" panose="020B0503020204020204" charset="-122"/>
              </a:rPr>
              <a:t>     </a:t>
            </a:r>
            <a:r>
              <a:rPr sz="1800">
                <a:solidFill>
                  <a:schemeClr val="bg1"/>
                </a:solidFill>
                <a:latin typeface="隶书" panose="02010509060101010101" charset="-122"/>
                <a:ea typeface="隶书" panose="02010509060101010101" charset="-122"/>
                <a:cs typeface="隶书" panose="02010509060101010101" charset="-122"/>
              </a:rPr>
              <a:t>但是，由于脱尽氟化铵较难，氟化铵残留会影响使用，使用现场铵味浓烈，刺鼻，生产工不愿使用。</a:t>
            </a:r>
            <a:endParaRPr sz="1800">
              <a:solidFill>
                <a:schemeClr val="bg1"/>
              </a:solidFill>
              <a:latin typeface="隶书" panose="02010509060101010101" charset="-122"/>
              <a:ea typeface="隶书" panose="02010509060101010101" charset="-122"/>
              <a:cs typeface="隶书" panose="02010509060101010101" charset="-122"/>
            </a:endParaRPr>
          </a:p>
        </p:txBody>
      </p:sp>
      <p:sp>
        <p:nvSpPr>
          <p:cNvPr id="4" name="矩形 3"/>
          <p:cNvSpPr/>
          <p:nvPr/>
        </p:nvSpPr>
        <p:spPr>
          <a:xfrm>
            <a:off x="0" y="-71755"/>
            <a:ext cx="575945" cy="103378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1"/>
              </a:solidFill>
            </a:endParaRPr>
          </a:p>
        </p:txBody>
      </p:sp>
      <p:sp>
        <p:nvSpPr>
          <p:cNvPr id="17" name="文本框 16"/>
          <p:cNvSpPr txBox="1"/>
          <p:nvPr/>
        </p:nvSpPr>
        <p:spPr>
          <a:xfrm>
            <a:off x="611505" y="30163"/>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chemeClr val="bg1"/>
                </a:solidFill>
                <a:latin typeface="隶书" panose="02010509060101010101" charset="-122"/>
                <a:ea typeface="隶书" panose="02010509060101010101" charset="-122"/>
                <a:cs typeface="隶书" panose="02010509060101010101" charset="-122"/>
              </a:rPr>
              <a:t>1.</a:t>
            </a:r>
            <a:r>
              <a:rPr lang="en-US" altLang="zh-CN" sz="4800">
                <a:solidFill>
                  <a:schemeClr val="bg1"/>
                </a:solidFill>
                <a:latin typeface="隶书" panose="02010509060101010101" charset="-122"/>
                <a:ea typeface="隶书" panose="02010509060101010101" charset="-122"/>
                <a:cs typeface="隶书" panose="02010509060101010101" charset="-122"/>
              </a:rPr>
              <a:t>2</a:t>
            </a:r>
            <a:r>
              <a:rPr lang="zh-CN" altLang="zh-CN" sz="4800">
                <a:solidFill>
                  <a:schemeClr val="bg1"/>
                </a:solidFill>
                <a:latin typeface="隶书" panose="02010509060101010101" charset="-122"/>
                <a:ea typeface="隶书" panose="02010509060101010101" charset="-122"/>
                <a:cs typeface="隶书" panose="02010509060101010101" charset="-122"/>
              </a:rPr>
              <a:t>干法</a:t>
            </a:r>
            <a:endParaRPr lang="zh-CN" altLang="zh-CN" sz="4800">
              <a:solidFill>
                <a:schemeClr val="bg1"/>
              </a:solidFill>
              <a:latin typeface="隶书" panose="02010509060101010101" charset="-122"/>
              <a:ea typeface="隶书" panose="02010509060101010101" charset="-122"/>
              <a:cs typeface="隶书" panose="02010509060101010101" charset="-122"/>
            </a:endParaRPr>
          </a:p>
        </p:txBody>
      </p:sp>
      <p:grpSp>
        <p:nvGrpSpPr>
          <p:cNvPr id="8" name="组合 7"/>
          <p:cNvGrpSpPr/>
          <p:nvPr/>
        </p:nvGrpSpPr>
        <p:grpSpPr>
          <a:xfrm>
            <a:off x="2267585" y="1695450"/>
            <a:ext cx="4398010" cy="674370"/>
            <a:chOff x="2680" y="1729"/>
            <a:chExt cx="10668" cy="1062"/>
          </a:xfrm>
          <a:solidFill>
            <a:schemeClr val="bg1"/>
          </a:solidFill>
        </p:grpSpPr>
        <p:sp>
          <p:nvSpPr>
            <p:cNvPr id="9" name="圆角矩形 8"/>
            <p:cNvSpPr/>
            <p:nvPr/>
          </p:nvSpPr>
          <p:spPr>
            <a:xfrm>
              <a:off x="3112" y="1729"/>
              <a:ext cx="10215" cy="1062"/>
            </a:xfrm>
            <a:prstGeom prst="round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2680" y="1898"/>
              <a:ext cx="10668" cy="725"/>
            </a:xfrm>
            <a:prstGeom prst="rect">
              <a:avLst/>
            </a:prstGeom>
            <a:noFill/>
            <a:ln w="9525">
              <a:noFill/>
            </a:ln>
            <a:extLst>
              <a:ext uri="{909E8E84-426E-40DD-AFC4-6F175D3DCCD1}">
                <a14:hiddenFill xmlns:a14="http://schemas.microsoft.com/office/drawing/2010/main">
                  <a:grpFill/>
                </a14:hiddenFill>
              </a:ext>
            </a:extLst>
          </p:spPr>
          <p:txBody>
            <a:bodyPr wrap="square">
              <a:spAutoFit/>
            </a:bodyPr>
            <a:p>
              <a:pPr indent="355600"/>
              <a:r>
                <a:rPr lang="zh-CN" sz="2400">
                  <a:solidFill>
                    <a:srgbClr val="475174"/>
                  </a:solidFill>
                  <a:latin typeface="隶书" panose="02010509060101010101" charset="-122"/>
                  <a:ea typeface="隶书" panose="02010509060101010101" charset="-122"/>
                </a:rPr>
                <a:t>1.2.1氧化稀土+氟化氢铵法</a:t>
              </a:r>
              <a:endParaRPr lang="zh-CN" sz="2400">
                <a:solidFill>
                  <a:srgbClr val="475174"/>
                </a:solidFill>
                <a:latin typeface="隶书" panose="02010509060101010101" charset="-122"/>
                <a:ea typeface="隶书" panose="02010509060101010101"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11" name="组合 10"/>
          <p:cNvGrpSpPr/>
          <p:nvPr/>
        </p:nvGrpSpPr>
        <p:grpSpPr>
          <a:xfrm>
            <a:off x="2070735" y="1386205"/>
            <a:ext cx="4288790" cy="674370"/>
            <a:chOff x="3144" y="2183"/>
            <a:chExt cx="6754" cy="1062"/>
          </a:xfrm>
        </p:grpSpPr>
        <p:sp>
          <p:nvSpPr>
            <p:cNvPr id="13" name="圆角矩形 12"/>
            <p:cNvSpPr/>
            <p:nvPr/>
          </p:nvSpPr>
          <p:spPr>
            <a:xfrm>
              <a:off x="3505" y="2183"/>
              <a:ext cx="6393" cy="1062"/>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3144" y="2352"/>
              <a:ext cx="6752" cy="725"/>
            </a:xfrm>
            <a:prstGeom prst="rect">
              <a:avLst/>
            </a:prstGeom>
            <a:noFill/>
            <a:ln w="9525">
              <a:noFill/>
            </a:ln>
          </p:spPr>
          <p:txBody>
            <a:bodyPr wrap="square">
              <a:spAutoFit/>
            </a:bodyPr>
            <a:p>
              <a:pPr indent="355600"/>
              <a:r>
                <a:rPr lang="zh-CN" sz="2400">
                  <a:solidFill>
                    <a:schemeClr val="bg1"/>
                  </a:solidFill>
                  <a:latin typeface="隶书" panose="02010509060101010101" charset="-122"/>
                  <a:ea typeface="隶书" panose="02010509060101010101" charset="-122"/>
                </a:rPr>
                <a:t>1.2.2 氧化稀土+HF 气体法</a:t>
              </a:r>
              <a:endParaRPr lang="zh-CN" sz="2400">
                <a:solidFill>
                  <a:schemeClr val="bg1"/>
                </a:solidFill>
                <a:latin typeface="隶书" panose="02010509060101010101" charset="-122"/>
                <a:ea typeface="隶书" panose="02010509060101010101" charset="-122"/>
              </a:endParaRPr>
            </a:p>
          </p:txBody>
        </p:sp>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en-US" sz="4800">
                <a:solidFill>
                  <a:srgbClr val="475174"/>
                </a:solidFill>
                <a:latin typeface="隶书" panose="02010509060101010101" charset="-122"/>
                <a:ea typeface="隶书" panose="02010509060101010101" charset="-122"/>
                <a:cs typeface="隶书" panose="02010509060101010101" charset="-122"/>
              </a:rPr>
              <a:t>干法</a:t>
            </a:r>
            <a:endParaRPr lang="zh-CN" altLang="en-US" sz="4800">
              <a:solidFill>
                <a:srgbClr val="475174"/>
              </a:solidFill>
              <a:latin typeface="隶书" panose="02010509060101010101" charset="-122"/>
              <a:ea typeface="隶书" panose="02010509060101010101" charset="-122"/>
              <a:cs typeface="隶书" panose="02010509060101010101" charset="-122"/>
            </a:endParaRPr>
          </a:p>
        </p:txBody>
      </p:sp>
      <p:sp>
        <p:nvSpPr>
          <p:cNvPr id="9" name="文本框 8"/>
          <p:cNvSpPr txBox="1"/>
          <p:nvPr/>
        </p:nvSpPr>
        <p:spPr>
          <a:xfrm>
            <a:off x="363220" y="2420620"/>
            <a:ext cx="8561070" cy="706755"/>
          </a:xfrm>
          <a:prstGeom prst="rect">
            <a:avLst/>
          </a:prstGeom>
        </p:spPr>
        <p:txBody>
          <a:bodyPr wrap="square">
            <a:spAutoFit/>
            <a:extLst>
              <a:ext uri="{4A0BC546-FE56-4ADE-93B0-CB8AF2F6F144}">
                <wpsdc:textFrameExt xmlns:wpsdc="http://www.wps.cn/officeDocument/2022/drawingmlCustomData" type="text"/>
              </a:ext>
            </a:extLst>
          </a:bodyPr>
          <a:p>
            <a:r>
              <a:rPr lang="en-US" altLang="zh-CN" sz="2000">
                <a:latin typeface="隶书" panose="02010509060101010101" charset="-122"/>
                <a:ea typeface="隶书" panose="02010509060101010101" charset="-122"/>
              </a:rPr>
              <a:t>    </a:t>
            </a:r>
            <a:r>
              <a:rPr lang="zh-CN" altLang="en-US" sz="2000">
                <a:latin typeface="隶书" panose="02010509060101010101" charset="-122"/>
                <a:ea typeface="隶书" panose="02010509060101010101" charset="-122"/>
              </a:rPr>
              <a:t>该法是通过通入过量10%－20%的HF气体与氧化稀土在500℃以上反应，生成氟化稀土与水，制得无水氟化稀土。</a:t>
            </a:r>
            <a:endParaRPr lang="en-US" altLang="zh-CN" sz="2000">
              <a:latin typeface="隶书" panose="02010509060101010101" charset="-122"/>
              <a:ea typeface="隶书" panose="02010509060101010101" charset="-122"/>
            </a:endParaRPr>
          </a:p>
        </p:txBody>
      </p:sp>
      <p:grpSp>
        <p:nvGrpSpPr>
          <p:cNvPr id="31" name="组合 30"/>
          <p:cNvGrpSpPr/>
          <p:nvPr/>
        </p:nvGrpSpPr>
        <p:grpSpPr>
          <a:xfrm rot="0">
            <a:off x="1688465" y="3359785"/>
            <a:ext cx="2100580" cy="459740"/>
            <a:chOff x="1868" y="5294"/>
            <a:chExt cx="3308" cy="724"/>
          </a:xfrm>
        </p:grpSpPr>
        <p:sp>
          <p:nvSpPr>
            <p:cNvPr id="12" name="矩形 11"/>
            <p:cNvSpPr/>
            <p:nvPr/>
          </p:nvSpPr>
          <p:spPr>
            <a:xfrm>
              <a:off x="1868" y="5306"/>
              <a:ext cx="330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765" y="5294"/>
              <a:ext cx="1515" cy="725"/>
            </a:xfrm>
            <a:prstGeom prst="rect">
              <a:avLst/>
            </a:prstGeom>
          </p:spPr>
          <p:txBody>
            <a:bodyPr wrap="square">
              <a:spAutoFit/>
              <a:extLst>
                <a:ext uri="{4A0BC546-FE56-4ADE-93B0-CB8AF2F6F144}">
                  <wpsdc:textFrameExt xmlns:wpsdc="http://www.wps.cn/officeDocument/2022/drawingmlCustomData" type="text"/>
                </a:ext>
              </a:extLst>
            </a:bodyPr>
            <a:p>
              <a:r>
                <a:rPr lang="zh-CN" altLang="zh-CN" sz="2400">
                  <a:solidFill>
                    <a:schemeClr val="bg1"/>
                  </a:solidFill>
                  <a:latin typeface="隶书" panose="02010509060101010101" charset="-122"/>
                  <a:ea typeface="隶书" panose="02010509060101010101" charset="-122"/>
                </a:rPr>
                <a:t>优</a:t>
              </a:r>
              <a:r>
                <a:rPr lang="en-US" altLang="zh-CN" sz="2400">
                  <a:solidFill>
                    <a:schemeClr val="bg1"/>
                  </a:solidFill>
                  <a:latin typeface="隶书" panose="02010509060101010101" charset="-122"/>
                  <a:ea typeface="隶书" panose="02010509060101010101" charset="-122"/>
                </a:rPr>
                <a:t> </a:t>
              </a:r>
              <a:r>
                <a:rPr lang="zh-CN" altLang="zh-CN" sz="2400">
                  <a:solidFill>
                    <a:schemeClr val="bg1"/>
                  </a:solidFill>
                  <a:latin typeface="隶书" panose="02010509060101010101" charset="-122"/>
                  <a:ea typeface="隶书" panose="02010509060101010101" charset="-122"/>
                </a:rPr>
                <a:t>点</a:t>
              </a:r>
              <a:endParaRPr lang="zh-CN" altLang="zh-CN" sz="2400">
                <a:solidFill>
                  <a:schemeClr val="bg1"/>
                </a:solidFill>
                <a:latin typeface="隶书" panose="02010509060101010101" charset="-122"/>
                <a:ea typeface="隶书" panose="02010509060101010101" charset="-122"/>
              </a:endParaRPr>
            </a:p>
          </p:txBody>
        </p:sp>
      </p:grpSp>
      <p:sp>
        <p:nvSpPr>
          <p:cNvPr id="35" name="矩形 34"/>
          <p:cNvSpPr/>
          <p:nvPr/>
        </p:nvSpPr>
        <p:spPr>
          <a:xfrm>
            <a:off x="5074285" y="3367405"/>
            <a:ext cx="2101215" cy="44513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5643880" y="3359785"/>
            <a:ext cx="962025" cy="460375"/>
          </a:xfrm>
          <a:prstGeom prst="rect">
            <a:avLst/>
          </a:prstGeom>
        </p:spPr>
        <p:txBody>
          <a:bodyPr wrap="square">
            <a:spAutoFit/>
            <a:extLst>
              <a:ext uri="{4A0BC546-FE56-4ADE-93B0-CB8AF2F6F144}">
                <wpsdc:textFrameExt xmlns:wpsdc="http://www.wps.cn/officeDocument/2022/drawingmlCustomData" type="text"/>
              </a:ext>
            </a:extLst>
          </a:bodyPr>
          <a:p>
            <a:r>
              <a:rPr lang="zh-CN" altLang="en-US" sz="2400">
                <a:solidFill>
                  <a:schemeClr val="bg1"/>
                </a:solidFill>
                <a:latin typeface="隶书" panose="02010509060101010101" charset="-122"/>
                <a:ea typeface="隶书" panose="02010509060101010101" charset="-122"/>
              </a:rPr>
              <a:t>缺</a:t>
            </a:r>
            <a:r>
              <a:rPr lang="en-US" altLang="zh-CN" sz="2400">
                <a:solidFill>
                  <a:schemeClr val="bg1"/>
                </a:solidFill>
                <a:latin typeface="隶书" panose="02010509060101010101" charset="-122"/>
                <a:ea typeface="隶书" panose="02010509060101010101" charset="-122"/>
              </a:rPr>
              <a:t> </a:t>
            </a:r>
            <a:r>
              <a:rPr lang="zh-CN" altLang="en-US" sz="2400">
                <a:solidFill>
                  <a:schemeClr val="bg1"/>
                </a:solidFill>
                <a:latin typeface="隶书" panose="02010509060101010101" charset="-122"/>
                <a:ea typeface="隶书" panose="02010509060101010101" charset="-122"/>
              </a:rPr>
              <a:t>点</a:t>
            </a:r>
            <a:endParaRPr lang="zh-CN" altLang="en-US" sz="2400">
              <a:solidFill>
                <a:schemeClr val="bg1"/>
              </a:solidFill>
              <a:latin typeface="隶书" panose="02010509060101010101" charset="-122"/>
              <a:ea typeface="隶书" panose="02010509060101010101" charset="-122"/>
            </a:endParaRPr>
          </a:p>
        </p:txBody>
      </p:sp>
      <p:sp>
        <p:nvSpPr>
          <p:cNvPr id="37" name="矩形 36"/>
          <p:cNvSpPr/>
          <p:nvPr>
            <p:custDataLst>
              <p:tags r:id="rId3"/>
            </p:custDataLst>
          </p:nvPr>
        </p:nvSpPr>
        <p:spPr>
          <a:xfrm>
            <a:off x="5074285" y="4054475"/>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8" name="组合 37"/>
          <p:cNvGrpSpPr/>
          <p:nvPr>
            <p:custDataLst>
              <p:tags r:id="rId4"/>
            </p:custDataLst>
          </p:nvPr>
        </p:nvGrpSpPr>
        <p:grpSpPr>
          <a:xfrm rot="0">
            <a:off x="5123815" y="4147185"/>
            <a:ext cx="2023110" cy="737235"/>
            <a:chOff x="1946" y="6534"/>
            <a:chExt cx="3186" cy="1161"/>
          </a:xfrm>
        </p:grpSpPr>
        <p:grpSp>
          <p:nvGrpSpPr>
            <p:cNvPr id="39" name="组合 38"/>
            <p:cNvGrpSpPr/>
            <p:nvPr/>
          </p:nvGrpSpPr>
          <p:grpSpPr>
            <a:xfrm>
              <a:off x="1946" y="6849"/>
              <a:ext cx="698" cy="531"/>
              <a:chOff x="2067" y="6873"/>
              <a:chExt cx="698" cy="531"/>
            </a:xfrm>
          </p:grpSpPr>
          <p:sp>
            <p:nvSpPr>
              <p:cNvPr id="40" name="椭圆 39"/>
              <p:cNvSpPr/>
              <p:nvPr>
                <p:custDataLst>
                  <p:tags r:id="rId5"/>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1" name="文本框 40"/>
              <p:cNvSpPr txBox="1"/>
              <p:nvPr>
                <p:custDataLst>
                  <p:tags r:id="rId6"/>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42" name="文本框 41"/>
            <p:cNvSpPr txBox="1"/>
            <p:nvPr>
              <p:custDataLst>
                <p:tags r:id="rId7"/>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氧化稀土往往由碳酸稀土高温煅烧制得,相对成本高</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3" name="组合 42"/>
          <p:cNvGrpSpPr/>
          <p:nvPr>
            <p:custDataLst>
              <p:tags r:id="rId8"/>
            </p:custDataLst>
          </p:nvPr>
        </p:nvGrpSpPr>
        <p:grpSpPr>
          <a:xfrm rot="0">
            <a:off x="5123815" y="4868545"/>
            <a:ext cx="2023110" cy="953135"/>
            <a:chOff x="1946" y="6421"/>
            <a:chExt cx="3186" cy="1501"/>
          </a:xfrm>
        </p:grpSpPr>
        <p:grpSp>
          <p:nvGrpSpPr>
            <p:cNvPr id="44" name="组合 43"/>
            <p:cNvGrpSpPr/>
            <p:nvPr/>
          </p:nvGrpSpPr>
          <p:grpSpPr>
            <a:xfrm>
              <a:off x="1946" y="6729"/>
              <a:ext cx="698" cy="538"/>
              <a:chOff x="2067" y="6753"/>
              <a:chExt cx="698" cy="538"/>
            </a:xfrm>
          </p:grpSpPr>
          <p:sp>
            <p:nvSpPr>
              <p:cNvPr id="45" name="椭圆 44"/>
              <p:cNvSpPr/>
              <p:nvPr>
                <p:custDataLst>
                  <p:tags r:id="rId9"/>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6" name="文本框 45"/>
              <p:cNvSpPr txBox="1"/>
              <p:nvPr>
                <p:custDataLst>
                  <p:tags r:id="rId10"/>
                </p:custDataLst>
              </p:nvPr>
            </p:nvSpPr>
            <p:spPr>
              <a:xfrm>
                <a:off x="2067" y="675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47" name="文本框 46"/>
            <p:cNvSpPr txBox="1"/>
            <p:nvPr>
              <p:custDataLst>
                <p:tags r:id="rId11"/>
              </p:custDataLst>
            </p:nvPr>
          </p:nvSpPr>
          <p:spPr>
            <a:xfrm>
              <a:off x="2551" y="6421"/>
              <a:ext cx="2581" cy="150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气体腐蚀性强,炉衬材料要求严格，如选择不当会造成成本偏高</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8" name="组合 47"/>
          <p:cNvGrpSpPr/>
          <p:nvPr>
            <p:custDataLst>
              <p:tags r:id="rId12"/>
            </p:custDataLst>
          </p:nvPr>
        </p:nvGrpSpPr>
        <p:grpSpPr>
          <a:xfrm rot="0">
            <a:off x="5146040" y="5789295"/>
            <a:ext cx="2023110" cy="521970"/>
            <a:chOff x="1946" y="6873"/>
            <a:chExt cx="3186" cy="822"/>
          </a:xfrm>
        </p:grpSpPr>
        <p:grpSp>
          <p:nvGrpSpPr>
            <p:cNvPr id="49" name="组合 48"/>
            <p:cNvGrpSpPr/>
            <p:nvPr/>
          </p:nvGrpSpPr>
          <p:grpSpPr>
            <a:xfrm>
              <a:off x="1946" y="6959"/>
              <a:ext cx="698" cy="534"/>
              <a:chOff x="2067" y="6983"/>
              <a:chExt cx="698" cy="534"/>
            </a:xfrm>
          </p:grpSpPr>
          <p:sp>
            <p:nvSpPr>
              <p:cNvPr id="50" name="椭圆 49"/>
              <p:cNvSpPr/>
              <p:nvPr>
                <p:custDataLst>
                  <p:tags r:id="rId13"/>
                </p:custDataLst>
              </p:nvPr>
            </p:nvSpPr>
            <p:spPr>
              <a:xfrm>
                <a:off x="2128" y="6997"/>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1" name="文本框 50"/>
              <p:cNvSpPr txBox="1"/>
              <p:nvPr>
                <p:custDataLst>
                  <p:tags r:id="rId14"/>
                </p:custDataLst>
              </p:nvPr>
            </p:nvSpPr>
            <p:spPr>
              <a:xfrm>
                <a:off x="2067" y="698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52" name="文本框 51"/>
            <p:cNvSpPr txBox="1"/>
            <p:nvPr>
              <p:custDataLst>
                <p:tags r:id="rId15"/>
              </p:custDataLst>
            </p:nvPr>
          </p:nvSpPr>
          <p:spPr>
            <a:xfrm>
              <a:off x="2551" y="6873"/>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反应温度高,操作危险性高</a:t>
              </a:r>
              <a:endParaRPr lang="zh-CN" altLang="en-US" sz="1400">
                <a:solidFill>
                  <a:schemeClr val="bg1"/>
                </a:solidFill>
                <a:latin typeface="Arial" panose="020B0604020202020204" pitchFamily="34" charset="0"/>
                <a:ea typeface="微软雅黑" panose="020B0503020204020204" charset="-122"/>
              </a:endParaRPr>
            </a:p>
          </p:txBody>
        </p:sp>
      </p:grpSp>
      <p:sp>
        <p:nvSpPr>
          <p:cNvPr id="2" name="矩形 1"/>
          <p:cNvSpPr/>
          <p:nvPr>
            <p:custDataLst>
              <p:tags r:id="rId16"/>
            </p:custDataLst>
          </p:nvPr>
        </p:nvSpPr>
        <p:spPr>
          <a:xfrm>
            <a:off x="1688465" y="4077335"/>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 name="组合 2"/>
          <p:cNvGrpSpPr/>
          <p:nvPr>
            <p:custDataLst>
              <p:tags r:id="rId17"/>
            </p:custDataLst>
          </p:nvPr>
        </p:nvGrpSpPr>
        <p:grpSpPr>
          <a:xfrm rot="0">
            <a:off x="1737995" y="4241800"/>
            <a:ext cx="2023110" cy="521970"/>
            <a:chOff x="1946" y="6760"/>
            <a:chExt cx="3186" cy="822"/>
          </a:xfrm>
        </p:grpSpPr>
        <p:grpSp>
          <p:nvGrpSpPr>
            <p:cNvPr id="4" name="组合 3"/>
            <p:cNvGrpSpPr/>
            <p:nvPr/>
          </p:nvGrpSpPr>
          <p:grpSpPr>
            <a:xfrm>
              <a:off x="1946" y="6860"/>
              <a:ext cx="698" cy="577"/>
              <a:chOff x="2067" y="6884"/>
              <a:chExt cx="698" cy="577"/>
            </a:xfrm>
          </p:grpSpPr>
          <p:sp>
            <p:nvSpPr>
              <p:cNvPr id="8" name="椭圆 7"/>
              <p:cNvSpPr/>
              <p:nvPr>
                <p:custDataLst>
                  <p:tags r:id="rId18"/>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14" name="文本框 13"/>
              <p:cNvSpPr txBox="1"/>
              <p:nvPr>
                <p:custDataLst>
                  <p:tags r:id="rId19"/>
                </p:custDataLst>
              </p:nvPr>
            </p:nvSpPr>
            <p:spPr>
              <a:xfrm>
                <a:off x="2067" y="6930"/>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18" name="文本框 17"/>
            <p:cNvSpPr txBox="1"/>
            <p:nvPr>
              <p:custDataLst>
                <p:tags r:id="rId20"/>
              </p:custDataLst>
            </p:nvPr>
          </p:nvSpPr>
          <p:spPr>
            <a:xfrm>
              <a:off x="2551" y="6760"/>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工艺流程短，操作简便</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19" name="组合 18"/>
          <p:cNvGrpSpPr/>
          <p:nvPr>
            <p:custDataLst>
              <p:tags r:id="rId21"/>
            </p:custDataLst>
          </p:nvPr>
        </p:nvGrpSpPr>
        <p:grpSpPr>
          <a:xfrm rot="0">
            <a:off x="1737995" y="4819650"/>
            <a:ext cx="2023110" cy="737235"/>
            <a:chOff x="1946" y="6534"/>
            <a:chExt cx="3186" cy="1161"/>
          </a:xfrm>
        </p:grpSpPr>
        <p:grpSp>
          <p:nvGrpSpPr>
            <p:cNvPr id="25" name="组合 24"/>
            <p:cNvGrpSpPr/>
            <p:nvPr/>
          </p:nvGrpSpPr>
          <p:grpSpPr>
            <a:xfrm>
              <a:off x="1946" y="6721"/>
              <a:ext cx="698" cy="546"/>
              <a:chOff x="2067" y="6745"/>
              <a:chExt cx="698" cy="546"/>
            </a:xfrm>
          </p:grpSpPr>
          <p:sp>
            <p:nvSpPr>
              <p:cNvPr id="33" name="椭圆 32"/>
              <p:cNvSpPr/>
              <p:nvPr>
                <p:custDataLst>
                  <p:tags r:id="rId22"/>
                </p:custDataLst>
              </p:nvPr>
            </p:nvSpPr>
            <p:spPr>
              <a:xfrm>
                <a:off x="215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34" name="文本框 33"/>
              <p:cNvSpPr txBox="1"/>
              <p:nvPr>
                <p:custDataLst>
                  <p:tags r:id="rId23"/>
                </p:custDataLst>
              </p:nvPr>
            </p:nvSpPr>
            <p:spPr>
              <a:xfrm>
                <a:off x="2067" y="6745"/>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53" name="文本框 52"/>
            <p:cNvSpPr txBox="1"/>
            <p:nvPr>
              <p:custDataLst>
                <p:tags r:id="rId24"/>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收率高(99%),氟化效果好,工艺过程引入杂质少</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54" name="组合 53"/>
          <p:cNvGrpSpPr/>
          <p:nvPr>
            <p:custDataLst>
              <p:tags r:id="rId25"/>
            </p:custDataLst>
          </p:nvPr>
        </p:nvGrpSpPr>
        <p:grpSpPr>
          <a:xfrm rot="0">
            <a:off x="1760220" y="5596890"/>
            <a:ext cx="2023110" cy="737235"/>
            <a:chOff x="1946" y="6421"/>
            <a:chExt cx="3186" cy="1161"/>
          </a:xfrm>
        </p:grpSpPr>
        <p:grpSp>
          <p:nvGrpSpPr>
            <p:cNvPr id="55" name="组合 54"/>
            <p:cNvGrpSpPr/>
            <p:nvPr/>
          </p:nvGrpSpPr>
          <p:grpSpPr>
            <a:xfrm>
              <a:off x="1946" y="6634"/>
              <a:ext cx="698" cy="556"/>
              <a:chOff x="2067" y="6658"/>
              <a:chExt cx="698" cy="556"/>
            </a:xfrm>
          </p:grpSpPr>
          <p:sp>
            <p:nvSpPr>
              <p:cNvPr id="56" name="椭圆 55"/>
              <p:cNvSpPr/>
              <p:nvPr>
                <p:custDataLst>
                  <p:tags r:id="rId26"/>
                </p:custDataLst>
              </p:nvPr>
            </p:nvSpPr>
            <p:spPr>
              <a:xfrm>
                <a:off x="2128" y="6658"/>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7" name="文本框 56"/>
              <p:cNvSpPr txBox="1"/>
              <p:nvPr>
                <p:custDataLst>
                  <p:tags r:id="rId27"/>
                </p:custDataLst>
              </p:nvPr>
            </p:nvSpPr>
            <p:spPr>
              <a:xfrm>
                <a:off x="2067" y="668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58" name="文本框 57"/>
            <p:cNvSpPr txBox="1"/>
            <p:nvPr>
              <p:custDataLst>
                <p:tags r:id="rId28"/>
              </p:custDataLst>
            </p:nvPr>
          </p:nvSpPr>
          <p:spPr>
            <a:xfrm>
              <a:off x="2551" y="6421"/>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产生少量废水可做氢氟酸销售，实行无氟无水排放</a:t>
              </a:r>
              <a:endParaRPr lang="zh-CN" altLang="en-US" sz="1400">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zh-CN" sz="4800">
                <a:solidFill>
                  <a:srgbClr val="475174"/>
                </a:solidFill>
                <a:latin typeface="隶书" panose="02010509060101010101" charset="-122"/>
                <a:ea typeface="隶书" panose="02010509060101010101" charset="-122"/>
                <a:cs typeface="隶书" panose="02010509060101010101" charset="-122"/>
              </a:rPr>
              <a:t>干法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pic>
        <p:nvPicPr>
          <p:cNvPr id="2" name="图片 -2147482582" descr="8bcfc310e10787eba40d9d30e906573"/>
          <p:cNvPicPr>
            <a:picLocks noChangeAspect="1"/>
          </p:cNvPicPr>
          <p:nvPr/>
        </p:nvPicPr>
        <p:blipFill>
          <a:blip r:embed="rId3"/>
          <a:stretch>
            <a:fillRect/>
          </a:stretch>
        </p:blipFill>
        <p:spPr>
          <a:xfrm>
            <a:off x="755650" y="1033780"/>
            <a:ext cx="3209925" cy="5706745"/>
          </a:xfrm>
          <a:prstGeom prst="rect">
            <a:avLst/>
          </a:prstGeom>
          <a:noFill/>
          <a:ln w="9525">
            <a:noFill/>
          </a:ln>
        </p:spPr>
      </p:pic>
      <p:pic>
        <p:nvPicPr>
          <p:cNvPr id="3" name="图片 -2147482585" descr="de2403157006bea64127efe2b9896bd"/>
          <p:cNvPicPr>
            <a:picLocks noChangeAspect="1"/>
          </p:cNvPicPr>
          <p:nvPr/>
        </p:nvPicPr>
        <p:blipFill>
          <a:blip r:embed="rId4"/>
          <a:stretch>
            <a:fillRect/>
          </a:stretch>
        </p:blipFill>
        <p:spPr>
          <a:xfrm>
            <a:off x="4283710" y="1033780"/>
            <a:ext cx="4262755" cy="568642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zh-CN" sz="4800">
                <a:solidFill>
                  <a:srgbClr val="475174"/>
                </a:solidFill>
                <a:latin typeface="隶书" panose="02010509060101010101" charset="-122"/>
                <a:ea typeface="隶书" panose="02010509060101010101" charset="-122"/>
                <a:cs typeface="隶书" panose="02010509060101010101" charset="-122"/>
              </a:rPr>
              <a:t>干法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pic>
        <p:nvPicPr>
          <p:cNvPr id="4" name="图片 3"/>
          <p:cNvPicPr>
            <a:picLocks noChangeAspect="1"/>
          </p:cNvPicPr>
          <p:nvPr/>
        </p:nvPicPr>
        <p:blipFill>
          <a:blip r:embed="rId3"/>
          <a:stretch>
            <a:fillRect/>
          </a:stretch>
        </p:blipFill>
        <p:spPr>
          <a:xfrm>
            <a:off x="610870" y="1053465"/>
            <a:ext cx="3721735" cy="2792730"/>
          </a:xfrm>
          <a:prstGeom prst="rect">
            <a:avLst/>
          </a:prstGeom>
        </p:spPr>
      </p:pic>
      <p:pic>
        <p:nvPicPr>
          <p:cNvPr id="8" name="图片 7"/>
          <p:cNvPicPr>
            <a:picLocks noChangeAspect="1"/>
          </p:cNvPicPr>
          <p:nvPr/>
        </p:nvPicPr>
        <p:blipFill>
          <a:blip r:embed="rId4"/>
          <a:stretch>
            <a:fillRect/>
          </a:stretch>
        </p:blipFill>
        <p:spPr>
          <a:xfrm>
            <a:off x="4283075" y="1053465"/>
            <a:ext cx="3720465" cy="2789555"/>
          </a:xfrm>
          <a:prstGeom prst="rect">
            <a:avLst/>
          </a:prstGeom>
        </p:spPr>
      </p:pic>
      <p:pic>
        <p:nvPicPr>
          <p:cNvPr id="9" name="图片 8"/>
          <p:cNvPicPr>
            <a:picLocks noChangeAspect="1"/>
          </p:cNvPicPr>
          <p:nvPr/>
        </p:nvPicPr>
        <p:blipFill>
          <a:blip r:embed="rId5"/>
          <a:stretch>
            <a:fillRect/>
          </a:stretch>
        </p:blipFill>
        <p:spPr>
          <a:xfrm>
            <a:off x="2397760" y="3861435"/>
            <a:ext cx="3856355" cy="28924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zh-CN" sz="4800">
                <a:solidFill>
                  <a:srgbClr val="475174"/>
                </a:solidFill>
                <a:latin typeface="隶书" panose="02010509060101010101" charset="-122"/>
                <a:ea typeface="隶书" panose="02010509060101010101" charset="-122"/>
                <a:cs typeface="隶书" panose="02010509060101010101" charset="-122"/>
              </a:rPr>
              <a:t>干法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pic>
        <p:nvPicPr>
          <p:cNvPr id="3" name="图片 2" descr="图片1"/>
          <p:cNvPicPr>
            <a:picLocks noChangeAspect="1"/>
          </p:cNvPicPr>
          <p:nvPr/>
        </p:nvPicPr>
        <p:blipFill>
          <a:blip r:embed="rId3"/>
          <a:stretch>
            <a:fillRect/>
          </a:stretch>
        </p:blipFill>
        <p:spPr>
          <a:xfrm>
            <a:off x="107315" y="1124585"/>
            <a:ext cx="8867140" cy="53682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zh-CN" sz="4800">
                <a:solidFill>
                  <a:srgbClr val="475174"/>
                </a:solidFill>
                <a:latin typeface="隶书" panose="02010509060101010101" charset="-122"/>
                <a:ea typeface="隶书" panose="02010509060101010101" charset="-122"/>
                <a:cs typeface="隶书" panose="02010509060101010101" charset="-122"/>
              </a:rPr>
              <a:t>干法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pic>
        <p:nvPicPr>
          <p:cNvPr id="3" name="图片 2" descr="图片2"/>
          <p:cNvPicPr>
            <a:picLocks noChangeAspect="1"/>
          </p:cNvPicPr>
          <p:nvPr/>
        </p:nvPicPr>
        <p:blipFill>
          <a:blip r:embed="rId3"/>
          <a:stretch>
            <a:fillRect/>
          </a:stretch>
        </p:blipFill>
        <p:spPr>
          <a:xfrm>
            <a:off x="179705" y="1268730"/>
            <a:ext cx="8717280" cy="4673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矩形 14"/>
          <p:cNvSpPr/>
          <p:nvPr/>
        </p:nvSpPr>
        <p:spPr>
          <a:xfrm>
            <a:off x="0" y="5113655"/>
            <a:ext cx="9144000" cy="174434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635" y="-27305"/>
            <a:ext cx="9144000" cy="209677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副标题 3"/>
          <p:cNvSpPr>
            <a:spLocks noGrp="1"/>
          </p:cNvSpPr>
          <p:nvPr>
            <p:ph type="subTitle" idx="1"/>
          </p:nvPr>
        </p:nvSpPr>
        <p:spPr/>
        <p:txBody>
          <a:bodyPr/>
          <a:p>
            <a:endParaRPr lang="zh-CN" altLang="en-US"/>
          </a:p>
        </p:txBody>
      </p:sp>
      <p:sp>
        <p:nvSpPr>
          <p:cNvPr id="8" name="矩形 7"/>
          <p:cNvSpPr/>
          <p:nvPr/>
        </p:nvSpPr>
        <p:spPr>
          <a:xfrm>
            <a:off x="514350" y="1562735"/>
            <a:ext cx="8115300" cy="392684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nvGrpSpPr>
        <p:grpSpPr>
          <a:xfrm>
            <a:off x="4572000" y="517525"/>
            <a:ext cx="4545965" cy="398780"/>
            <a:chOff x="7200" y="260"/>
            <a:chExt cx="7159" cy="628"/>
          </a:xfrm>
        </p:grpSpPr>
        <p:sp>
          <p:nvSpPr>
            <p:cNvPr id="6" name="文本框 5"/>
            <p:cNvSpPr txBox="1"/>
            <p:nvPr/>
          </p:nvSpPr>
          <p:spPr>
            <a:xfrm>
              <a:off x="8043" y="260"/>
              <a:ext cx="6317" cy="62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chemeClr val="bg1"/>
                  </a:solidFill>
                  <a:latin typeface="Arial" panose="020B0604020202020204" pitchFamily="34" charset="0"/>
                  <a:ea typeface="微软雅黑" panose="020B0503020204020204" charset="-122"/>
                </a:rPr>
                <a:t>福建省漳平市九鼎氟化工有限公司</a:t>
              </a:r>
              <a:endParaRPr lang="zh-CN" altLang="zh-CN" sz="2000">
                <a:solidFill>
                  <a:schemeClr val="bg1"/>
                </a:solidFill>
                <a:latin typeface="Arial" panose="020B0604020202020204" pitchFamily="34" charset="0"/>
                <a:ea typeface="微软雅黑" panose="020B0503020204020204" charset="-122"/>
              </a:endParaRPr>
            </a:p>
          </p:txBody>
        </p:sp>
        <p:grpSp>
          <p:nvGrpSpPr>
            <p:cNvPr id="3" name="组合 2"/>
            <p:cNvGrpSpPr/>
            <p:nvPr/>
          </p:nvGrpSpPr>
          <p:grpSpPr>
            <a:xfrm>
              <a:off x="7200" y="291"/>
              <a:ext cx="906" cy="566"/>
              <a:chOff x="7200" y="630"/>
              <a:chExt cx="906" cy="566"/>
            </a:xfrm>
          </p:grpSpPr>
          <p:sp>
            <p:nvSpPr>
              <p:cNvPr id="2" name="矩形 1"/>
              <p:cNvSpPr/>
              <p:nvPr/>
            </p:nvSpPr>
            <p:spPr>
              <a:xfrm>
                <a:off x="7200" y="630"/>
                <a:ext cx="907" cy="567"/>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九鼎龍_画板 1"/>
              <p:cNvPicPr>
                <a:picLocks noChangeAspect="1"/>
              </p:cNvPicPr>
              <p:nvPr/>
            </p:nvPicPr>
            <p:blipFill>
              <a:blip r:embed="rId2"/>
              <a:stretch>
                <a:fillRect/>
              </a:stretch>
            </p:blipFill>
            <p:spPr>
              <a:xfrm>
                <a:off x="7265" y="638"/>
                <a:ext cx="777" cy="551"/>
              </a:xfrm>
              <a:prstGeom prst="rect">
                <a:avLst/>
              </a:prstGeom>
            </p:spPr>
          </p:pic>
        </p:grpSp>
      </p:grpSp>
      <p:sp>
        <p:nvSpPr>
          <p:cNvPr id="17" name="文本框 16"/>
          <p:cNvSpPr txBox="1"/>
          <p:nvPr/>
        </p:nvSpPr>
        <p:spPr>
          <a:xfrm>
            <a:off x="611505" y="332740"/>
            <a:ext cx="1842770" cy="82994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4800">
                <a:solidFill>
                  <a:schemeClr val="bg1"/>
                </a:solidFill>
                <a:latin typeface="隶书" panose="02010509060101010101" charset="-122"/>
                <a:ea typeface="隶书" panose="02010509060101010101" charset="-122"/>
              </a:rPr>
              <a:t>目录</a:t>
            </a:r>
            <a:endParaRPr lang="zh-CN" altLang="zh-CN" sz="4400">
              <a:solidFill>
                <a:schemeClr val="bg1"/>
              </a:solidFill>
              <a:latin typeface="隶书" panose="02010509060101010101" charset="-122"/>
              <a:ea typeface="隶书" panose="02010509060101010101" charset="-122"/>
            </a:endParaRPr>
          </a:p>
        </p:txBody>
      </p:sp>
      <p:grpSp>
        <p:nvGrpSpPr>
          <p:cNvPr id="27" name="组合 26"/>
          <p:cNvGrpSpPr/>
          <p:nvPr/>
        </p:nvGrpSpPr>
        <p:grpSpPr>
          <a:xfrm>
            <a:off x="541020" y="2539365"/>
            <a:ext cx="7376160" cy="706120"/>
            <a:chOff x="1191" y="3660"/>
            <a:chExt cx="11616" cy="1112"/>
          </a:xfrm>
        </p:grpSpPr>
        <p:sp>
          <p:nvSpPr>
            <p:cNvPr id="9" name="文本框 8"/>
            <p:cNvSpPr txBox="1"/>
            <p:nvPr/>
          </p:nvSpPr>
          <p:spPr>
            <a:xfrm>
              <a:off x="1191" y="3660"/>
              <a:ext cx="11617" cy="1113"/>
            </a:xfrm>
            <a:prstGeom prst="rect">
              <a:avLst/>
            </a:prstGeom>
          </p:spPr>
          <p:txBody>
            <a:bodyPr wrap="square">
              <a:spAutoFit/>
              <a:extLst>
                <a:ext uri="{4A0BC546-FE56-4ADE-93B0-CB8AF2F6F144}">
                  <wpsdc:textFrameExt xmlns:wpsdc="http://www.wps.cn/officeDocument/2022/drawingmlCustomData" type="title"/>
                </a:ext>
              </a:extLst>
            </a:bodyPr>
            <a:p>
              <a:pPr algn="ctr"/>
              <a:r>
                <a:rPr lang="zh-CN" altLang="en-US" sz="4000" b="1" spc="400">
                  <a:solidFill>
                    <a:srgbClr val="475174"/>
                  </a:solidFill>
                  <a:latin typeface="隶书" panose="02010509060101010101" charset="-122"/>
                  <a:ea typeface="隶书" panose="02010509060101010101" charset="-122"/>
                </a:rPr>
                <a:t>氟化稀土制备技术</a:t>
              </a:r>
              <a:endParaRPr lang="zh-CN" altLang="en-US" sz="4000" b="1" spc="400">
                <a:solidFill>
                  <a:srgbClr val="475174"/>
                </a:solidFill>
                <a:latin typeface="隶书" panose="02010509060101010101" charset="-122"/>
                <a:ea typeface="隶书" panose="02010509060101010101" charset="-122"/>
              </a:endParaRPr>
            </a:p>
          </p:txBody>
        </p:sp>
        <p:grpSp>
          <p:nvGrpSpPr>
            <p:cNvPr id="20" name="组合 19"/>
            <p:cNvGrpSpPr/>
            <p:nvPr/>
          </p:nvGrpSpPr>
          <p:grpSpPr>
            <a:xfrm>
              <a:off x="2575" y="3820"/>
              <a:ext cx="854" cy="794"/>
              <a:chOff x="2551" y="4312"/>
              <a:chExt cx="854" cy="794"/>
            </a:xfrm>
          </p:grpSpPr>
          <p:sp>
            <p:nvSpPr>
              <p:cNvPr id="18" name="椭圆 17"/>
              <p:cNvSpPr/>
              <p:nvPr/>
            </p:nvSpPr>
            <p:spPr>
              <a:xfrm>
                <a:off x="2581" y="4312"/>
                <a:ext cx="794" cy="794"/>
              </a:xfrm>
              <a:prstGeom prst="ellipse">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2551" y="4347"/>
                <a:ext cx="854" cy="72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solidFill>
                      <a:schemeClr val="bg1"/>
                    </a:solidFill>
                    <a:latin typeface="Arial" panose="020B0604020202020204" pitchFamily="34" charset="0"/>
                    <a:ea typeface="微软雅黑" panose="020B0503020204020204" charset="-122"/>
                  </a:rPr>
                  <a:t>01</a:t>
                </a:r>
                <a:endParaRPr lang="en-US" altLang="zh-CN" sz="2400">
                  <a:solidFill>
                    <a:schemeClr val="bg1"/>
                  </a:solidFill>
                  <a:latin typeface="Arial" panose="020B0604020202020204" pitchFamily="34" charset="0"/>
                  <a:ea typeface="微软雅黑" panose="020B0503020204020204" charset="-122"/>
                </a:endParaRPr>
              </a:p>
            </p:txBody>
          </p:sp>
        </p:grpSp>
      </p:grpSp>
      <p:grpSp>
        <p:nvGrpSpPr>
          <p:cNvPr id="26" name="组合 25"/>
          <p:cNvGrpSpPr/>
          <p:nvPr/>
        </p:nvGrpSpPr>
        <p:grpSpPr>
          <a:xfrm>
            <a:off x="1405255" y="3493770"/>
            <a:ext cx="7376160" cy="706120"/>
            <a:chOff x="2552" y="5163"/>
            <a:chExt cx="11616" cy="1112"/>
          </a:xfrm>
        </p:grpSpPr>
        <p:sp>
          <p:nvSpPr>
            <p:cNvPr id="22" name="文本框 21"/>
            <p:cNvSpPr txBox="1"/>
            <p:nvPr/>
          </p:nvSpPr>
          <p:spPr>
            <a:xfrm>
              <a:off x="2552" y="5163"/>
              <a:ext cx="11617" cy="1113"/>
            </a:xfrm>
            <a:prstGeom prst="rect">
              <a:avLst/>
            </a:prstGeom>
          </p:spPr>
          <p:txBody>
            <a:bodyPr wrap="square">
              <a:spAutoFit/>
              <a:extLst>
                <a:ext uri="{4A0BC546-FE56-4ADE-93B0-CB8AF2F6F144}">
                  <wpsdc:textFrameExt xmlns:wpsdc="http://www.wps.cn/officeDocument/2022/drawingmlCustomData" type="title"/>
                </a:ext>
              </a:extLst>
            </a:bodyPr>
            <a:p>
              <a:pPr algn="ctr"/>
              <a:r>
                <a:rPr lang="zh-CN" altLang="en-US" sz="4000" b="1" spc="400">
                  <a:solidFill>
                    <a:srgbClr val="475174"/>
                  </a:solidFill>
                  <a:latin typeface="隶书" panose="02010509060101010101" charset="-122"/>
                  <a:ea typeface="隶书" panose="02010509060101010101" charset="-122"/>
                </a:rPr>
                <a:t>氟化稀土市场分析和预测</a:t>
              </a:r>
              <a:endParaRPr lang="zh-CN" altLang="en-US" sz="4000" b="1" spc="400">
                <a:solidFill>
                  <a:srgbClr val="475174"/>
                </a:solidFill>
                <a:latin typeface="隶书" panose="02010509060101010101" charset="-122"/>
                <a:ea typeface="隶书" panose="02010509060101010101" charset="-122"/>
              </a:endParaRPr>
            </a:p>
          </p:txBody>
        </p:sp>
        <p:grpSp>
          <p:nvGrpSpPr>
            <p:cNvPr id="23" name="组合 22"/>
            <p:cNvGrpSpPr/>
            <p:nvPr/>
          </p:nvGrpSpPr>
          <p:grpSpPr>
            <a:xfrm>
              <a:off x="2575" y="5323"/>
              <a:ext cx="854" cy="794"/>
              <a:chOff x="2551" y="4312"/>
              <a:chExt cx="854" cy="794"/>
            </a:xfrm>
          </p:grpSpPr>
          <p:sp>
            <p:nvSpPr>
              <p:cNvPr id="24" name="椭圆 23"/>
              <p:cNvSpPr/>
              <p:nvPr/>
            </p:nvSpPr>
            <p:spPr>
              <a:xfrm>
                <a:off x="2581" y="4312"/>
                <a:ext cx="794" cy="794"/>
              </a:xfrm>
              <a:prstGeom prst="ellipse">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2551" y="4347"/>
                <a:ext cx="854" cy="72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solidFill>
                      <a:schemeClr val="bg1"/>
                    </a:solidFill>
                    <a:latin typeface="Arial" panose="020B0604020202020204" pitchFamily="34" charset="0"/>
                    <a:ea typeface="微软雅黑" panose="020B0503020204020204" charset="-122"/>
                  </a:rPr>
                  <a:t>02</a:t>
                </a:r>
                <a:endParaRPr lang="en-US" altLang="zh-CN" sz="2400">
                  <a:solidFill>
                    <a:schemeClr val="bg1"/>
                  </a:solidFill>
                  <a:latin typeface="Arial" panose="020B0604020202020204" pitchFamily="34" charset="0"/>
                  <a:ea typeface="微软雅黑" panose="020B0503020204020204" charset="-122"/>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a:t>
            </a:r>
            <a:r>
              <a:rPr lang="en-US" altLang="zh-CN" sz="4800">
                <a:solidFill>
                  <a:srgbClr val="475174"/>
                </a:solidFill>
                <a:latin typeface="隶书" panose="02010509060101010101" charset="-122"/>
                <a:ea typeface="隶书" panose="02010509060101010101" charset="-122"/>
                <a:cs typeface="隶书" panose="02010509060101010101" charset="-122"/>
              </a:rPr>
              <a:t>2</a:t>
            </a:r>
            <a:r>
              <a:rPr lang="zh-CN" altLang="zh-CN" sz="4800">
                <a:solidFill>
                  <a:srgbClr val="475174"/>
                </a:solidFill>
                <a:latin typeface="隶书" panose="02010509060101010101" charset="-122"/>
                <a:ea typeface="隶书" panose="02010509060101010101" charset="-122"/>
                <a:cs typeface="隶书" panose="02010509060101010101" charset="-122"/>
              </a:rPr>
              <a:t>干法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pic>
        <p:nvPicPr>
          <p:cNvPr id="2" name="图片 -2147482608" descr="1-3"/>
          <p:cNvPicPr>
            <a:picLocks noChangeAspect="1"/>
          </p:cNvPicPr>
          <p:nvPr/>
        </p:nvPicPr>
        <p:blipFill>
          <a:blip r:embed="rId3"/>
          <a:stretch>
            <a:fillRect/>
          </a:stretch>
        </p:blipFill>
        <p:spPr>
          <a:xfrm>
            <a:off x="107315" y="1196975"/>
            <a:ext cx="8855710" cy="488632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矩形 14"/>
          <p:cNvSpPr/>
          <p:nvPr/>
        </p:nvSpPr>
        <p:spPr>
          <a:xfrm>
            <a:off x="0" y="4537075"/>
            <a:ext cx="9144000" cy="232092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635" y="-27305"/>
            <a:ext cx="9144000" cy="188658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nvGrpSpPr>
        <p:grpSpPr>
          <a:xfrm>
            <a:off x="4545013" y="116840"/>
            <a:ext cx="4545965" cy="398780"/>
            <a:chOff x="7200" y="260"/>
            <a:chExt cx="7159" cy="628"/>
          </a:xfrm>
        </p:grpSpPr>
        <p:sp>
          <p:nvSpPr>
            <p:cNvPr id="6" name="文本框 5"/>
            <p:cNvSpPr txBox="1"/>
            <p:nvPr/>
          </p:nvSpPr>
          <p:spPr>
            <a:xfrm>
              <a:off x="8043" y="260"/>
              <a:ext cx="6317" cy="62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chemeClr val="bg1"/>
                  </a:solidFill>
                  <a:latin typeface="Arial" panose="020B0604020202020204" pitchFamily="34" charset="0"/>
                  <a:ea typeface="微软雅黑" panose="020B0503020204020204" charset="-122"/>
                </a:rPr>
                <a:t>福建省漳平市九鼎氟化工有限公司</a:t>
              </a:r>
              <a:endParaRPr lang="zh-CN" altLang="zh-CN" sz="2000">
                <a:solidFill>
                  <a:schemeClr val="bg1"/>
                </a:solidFill>
                <a:latin typeface="Arial" panose="020B0604020202020204" pitchFamily="34" charset="0"/>
                <a:ea typeface="微软雅黑" panose="020B0503020204020204" charset="-122"/>
              </a:endParaRPr>
            </a:p>
          </p:txBody>
        </p:sp>
        <p:grpSp>
          <p:nvGrpSpPr>
            <p:cNvPr id="3" name="组合 2"/>
            <p:cNvGrpSpPr/>
            <p:nvPr/>
          </p:nvGrpSpPr>
          <p:grpSpPr>
            <a:xfrm>
              <a:off x="7200" y="291"/>
              <a:ext cx="906" cy="566"/>
              <a:chOff x="7200" y="630"/>
              <a:chExt cx="906" cy="566"/>
            </a:xfrm>
          </p:grpSpPr>
          <p:sp>
            <p:nvSpPr>
              <p:cNvPr id="2" name="矩形 1"/>
              <p:cNvSpPr/>
              <p:nvPr/>
            </p:nvSpPr>
            <p:spPr>
              <a:xfrm>
                <a:off x="7200" y="630"/>
                <a:ext cx="907" cy="567"/>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九鼎龍_画板 1"/>
              <p:cNvPicPr>
                <a:picLocks noChangeAspect="1"/>
              </p:cNvPicPr>
              <p:nvPr/>
            </p:nvPicPr>
            <p:blipFill>
              <a:blip r:embed="rId2"/>
              <a:stretch>
                <a:fillRect/>
              </a:stretch>
            </p:blipFill>
            <p:spPr>
              <a:xfrm>
                <a:off x="7265" y="638"/>
                <a:ext cx="777" cy="551"/>
              </a:xfrm>
              <a:prstGeom prst="rect">
                <a:avLst/>
              </a:prstGeom>
            </p:spPr>
          </p:pic>
        </p:grpSp>
      </p:grpSp>
      <p:sp>
        <p:nvSpPr>
          <p:cNvPr id="10" name="文本框 9"/>
          <p:cNvSpPr txBox="1"/>
          <p:nvPr/>
        </p:nvSpPr>
        <p:spPr>
          <a:xfrm>
            <a:off x="252095" y="2272030"/>
            <a:ext cx="4293235" cy="203517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en-US" altLang="zh-CN" sz="1800">
                <a:latin typeface="隶书" panose="02010509060101010101" charset="-122"/>
                <a:ea typeface="隶书" panose="02010509060101010101" charset="-122"/>
                <a:cs typeface="隶书" panose="02010509060101010101" charset="-122"/>
              </a:rPr>
              <a:t> </a:t>
            </a:r>
            <a:r>
              <a:rPr lang="zh-CN" altLang="en-US" sz="1800">
                <a:solidFill>
                  <a:srgbClr val="475174"/>
                </a:solidFill>
                <a:latin typeface="隶书" panose="02010509060101010101" charset="-122"/>
                <a:ea typeface="隶书" panose="02010509060101010101" charset="-122"/>
                <a:cs typeface="隶书" panose="02010509060101010101" charset="-122"/>
              </a:rPr>
              <a:t>该方法用碳酸稀土与 HF 气体为原料,将无水 HF气体直接通入密闭的氟化炉中在温度下与碳酸稀土反应,生成氟化稀土、酸水和CO2，制得无水稀土氟化物。容器器材采用耐氟材料，不污染产品，能制得高质量的氟化稀土。该法产品氟化率 99%，稀土收率大于99%。</a:t>
            </a:r>
            <a:endParaRPr lang="zh-CN" altLang="en-US" sz="1800">
              <a:solidFill>
                <a:srgbClr val="475174"/>
              </a:solidFill>
              <a:latin typeface="隶书" panose="02010509060101010101" charset="-122"/>
              <a:ea typeface="隶书" panose="02010509060101010101" charset="-122"/>
              <a:cs typeface="隶书" panose="02010509060101010101" charset="-122"/>
            </a:endParaRPr>
          </a:p>
        </p:txBody>
      </p:sp>
      <p:sp>
        <p:nvSpPr>
          <p:cNvPr id="11" name="文本框 10"/>
          <p:cNvSpPr txBox="1"/>
          <p:nvPr/>
        </p:nvSpPr>
        <p:spPr>
          <a:xfrm>
            <a:off x="4644390" y="2282825"/>
            <a:ext cx="4293235" cy="201358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en-US" altLang="zh-CN" sz="1800">
                <a:latin typeface="隶书" panose="02010509060101010101" charset="-122"/>
                <a:ea typeface="隶书" panose="02010509060101010101" charset="-122"/>
                <a:cs typeface="隶书" panose="02010509060101010101" charset="-122"/>
              </a:rPr>
              <a:t> </a:t>
            </a:r>
            <a:r>
              <a:rPr lang="zh-CN" altLang="en-US" sz="1800">
                <a:solidFill>
                  <a:srgbClr val="475174"/>
                </a:solidFill>
                <a:latin typeface="隶书" panose="02010509060101010101" charset="-122"/>
                <a:ea typeface="隶书" panose="02010509060101010101" charset="-122"/>
                <a:cs typeface="隶书" panose="02010509060101010101" charset="-122"/>
              </a:rPr>
              <a:t>其特点：方法经济、环保，在生产上使用效果良好、操作简单，特别是采用耐氟材料后，炉体使用寿命延长3－5倍。采用气体法碳酸稀土作原料，可以降低原料成本，尾气经喷淋吸收后变成氢氟酸直接回收利用。</a:t>
            </a:r>
            <a:endParaRPr lang="zh-CN" altLang="en-US" sz="1800">
              <a:solidFill>
                <a:srgbClr val="475174"/>
              </a:solidFill>
              <a:latin typeface="隶书" panose="02010509060101010101" charset="-122"/>
              <a:ea typeface="隶书" panose="02010509060101010101" charset="-122"/>
              <a:cs typeface="隶书" panose="02010509060101010101" charset="-122"/>
            </a:endParaRPr>
          </a:p>
        </p:txBody>
      </p:sp>
      <p:sp>
        <p:nvSpPr>
          <p:cNvPr id="12" name="文本框 11"/>
          <p:cNvSpPr txBox="1"/>
          <p:nvPr/>
        </p:nvSpPr>
        <p:spPr>
          <a:xfrm>
            <a:off x="179705" y="4725670"/>
            <a:ext cx="8758555" cy="1753235"/>
          </a:xfrm>
          <a:prstGeom prst="rect">
            <a:avLst/>
          </a:prstGeom>
          <a:noFill/>
          <a:extLst>
            <a:ext uri="{909E8E84-426E-40DD-AFC4-6F175D3DCCD1}">
              <a14:hiddenFill xmlns:a14="http://schemas.microsoft.com/office/drawing/2010/main">
                <a:solidFill>
                  <a:schemeClr val="bg1"/>
                </a:solidFill>
              </a14:hiddenFill>
            </a:ext>
          </a:extLst>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Arial" panose="020B0604020202020204" pitchFamily="34" charset="0"/>
                <a:ea typeface="微软雅黑" panose="020B0503020204020204" charset="-122"/>
              </a:rPr>
              <a:t>      </a:t>
            </a:r>
            <a:r>
              <a:rPr sz="1800">
                <a:solidFill>
                  <a:schemeClr val="bg1"/>
                </a:solidFill>
                <a:latin typeface="隶书" panose="02010509060101010101" charset="-122"/>
                <a:ea typeface="隶书" panose="02010509060101010101" charset="-122"/>
                <a:cs typeface="隶书" panose="02010509060101010101" charset="-122"/>
              </a:rPr>
              <a:t>根据对传统的干法氟化稀土制备方法多年的优化研究。我们认为在传统的静态干法氟化法工艺,取得了较好的效果。</a:t>
            </a:r>
            <a:endParaRPr sz="1800">
              <a:solidFill>
                <a:schemeClr val="bg1"/>
              </a:solidFill>
              <a:latin typeface="隶书" panose="02010509060101010101" charset="-122"/>
              <a:ea typeface="隶书" panose="02010509060101010101" charset="-122"/>
              <a:cs typeface="隶书" panose="02010509060101010101" charset="-122"/>
            </a:endParaRPr>
          </a:p>
          <a:p>
            <a:pPr algn="l"/>
            <a:r>
              <a:rPr lang="en-US" sz="1800">
                <a:solidFill>
                  <a:schemeClr val="bg1"/>
                </a:solidFill>
                <a:latin typeface="隶书" panose="02010509060101010101" charset="-122"/>
                <a:ea typeface="隶书" panose="02010509060101010101" charset="-122"/>
                <a:cs typeface="隶书" panose="02010509060101010101" charset="-122"/>
              </a:rPr>
              <a:t>   </a:t>
            </a:r>
            <a:r>
              <a:rPr sz="1800">
                <a:solidFill>
                  <a:schemeClr val="bg1"/>
                </a:solidFill>
                <a:latin typeface="隶书" panose="02010509060101010101" charset="-122"/>
                <a:ea typeface="隶书" panose="02010509060101010101" charset="-122"/>
                <a:cs typeface="隶书" panose="02010509060101010101" charset="-122"/>
              </a:rPr>
              <a:t>我们公司针对干法卧式炉固气接触气体扩散传质的影响,过程慢、反应时间长的问题，进行了干法流态化制备氟化稀土的实验，利用流化床进行气-固反应快速便捷这一特点，来提高反应效率，有效缩短生产时间。希望在不久的将来能降低制备成本，提供更加质优价廉的稀土氟化物产品给广大客户。</a:t>
            </a:r>
            <a:endParaRPr sz="1800">
              <a:solidFill>
                <a:schemeClr val="bg1"/>
              </a:solidFill>
              <a:latin typeface="隶书" panose="02010509060101010101" charset="-122"/>
              <a:ea typeface="隶书" panose="02010509060101010101" charset="-122"/>
              <a:cs typeface="隶书" panose="02010509060101010101" charset="-122"/>
            </a:endParaRPr>
          </a:p>
        </p:txBody>
      </p:sp>
      <p:sp>
        <p:nvSpPr>
          <p:cNvPr id="4" name="矩形 3"/>
          <p:cNvSpPr/>
          <p:nvPr/>
        </p:nvSpPr>
        <p:spPr>
          <a:xfrm>
            <a:off x="0" y="-71755"/>
            <a:ext cx="575945" cy="103378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1"/>
              </a:solidFill>
            </a:endParaRPr>
          </a:p>
        </p:txBody>
      </p:sp>
      <p:sp>
        <p:nvSpPr>
          <p:cNvPr id="17" name="文本框 16"/>
          <p:cNvSpPr txBox="1"/>
          <p:nvPr/>
        </p:nvSpPr>
        <p:spPr>
          <a:xfrm>
            <a:off x="611505" y="30163"/>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chemeClr val="bg1"/>
                </a:solidFill>
                <a:latin typeface="隶书" panose="02010509060101010101" charset="-122"/>
                <a:ea typeface="隶书" panose="02010509060101010101" charset="-122"/>
                <a:cs typeface="隶书" panose="02010509060101010101" charset="-122"/>
              </a:rPr>
              <a:t>1.</a:t>
            </a:r>
            <a:r>
              <a:rPr lang="en-US" altLang="zh-CN" sz="4800">
                <a:solidFill>
                  <a:schemeClr val="bg1"/>
                </a:solidFill>
                <a:latin typeface="隶书" panose="02010509060101010101" charset="-122"/>
                <a:ea typeface="隶书" panose="02010509060101010101" charset="-122"/>
                <a:cs typeface="隶书" panose="02010509060101010101" charset="-122"/>
              </a:rPr>
              <a:t>2</a:t>
            </a:r>
            <a:r>
              <a:rPr lang="zh-CN" altLang="zh-CN" sz="4800">
                <a:solidFill>
                  <a:schemeClr val="bg1"/>
                </a:solidFill>
                <a:latin typeface="隶书" panose="02010509060101010101" charset="-122"/>
                <a:ea typeface="隶书" panose="02010509060101010101" charset="-122"/>
                <a:cs typeface="隶书" panose="02010509060101010101" charset="-122"/>
              </a:rPr>
              <a:t>干法</a:t>
            </a:r>
            <a:endParaRPr lang="zh-CN" altLang="zh-CN" sz="4800">
              <a:solidFill>
                <a:schemeClr val="bg1"/>
              </a:solidFill>
              <a:latin typeface="隶书" panose="02010509060101010101" charset="-122"/>
              <a:ea typeface="隶书" panose="02010509060101010101" charset="-122"/>
              <a:cs typeface="隶书" panose="02010509060101010101" charset="-122"/>
            </a:endParaRPr>
          </a:p>
        </p:txBody>
      </p:sp>
      <p:grpSp>
        <p:nvGrpSpPr>
          <p:cNvPr id="8" name="组合 7"/>
          <p:cNvGrpSpPr/>
          <p:nvPr/>
        </p:nvGrpSpPr>
        <p:grpSpPr>
          <a:xfrm>
            <a:off x="2267585" y="1408430"/>
            <a:ext cx="4398010" cy="674370"/>
            <a:chOff x="2680" y="1729"/>
            <a:chExt cx="10668" cy="1062"/>
          </a:xfrm>
          <a:solidFill>
            <a:schemeClr val="bg1"/>
          </a:solidFill>
        </p:grpSpPr>
        <p:sp>
          <p:nvSpPr>
            <p:cNvPr id="9" name="圆角矩形 8"/>
            <p:cNvSpPr/>
            <p:nvPr/>
          </p:nvSpPr>
          <p:spPr>
            <a:xfrm>
              <a:off x="3112" y="1729"/>
              <a:ext cx="10215" cy="1062"/>
            </a:xfrm>
            <a:prstGeom prst="round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2680" y="1898"/>
              <a:ext cx="10668" cy="725"/>
            </a:xfrm>
            <a:prstGeom prst="rect">
              <a:avLst/>
            </a:prstGeom>
            <a:noFill/>
            <a:ln w="9525">
              <a:noFill/>
            </a:ln>
            <a:extLst>
              <a:ext uri="{909E8E84-426E-40DD-AFC4-6F175D3DCCD1}">
                <a14:hiddenFill xmlns:a14="http://schemas.microsoft.com/office/drawing/2010/main">
                  <a:grpFill/>
                </a14:hiddenFill>
              </a:ext>
            </a:extLst>
          </p:spPr>
          <p:txBody>
            <a:bodyPr wrap="square">
              <a:spAutoFit/>
            </a:bodyPr>
            <a:p>
              <a:pPr indent="355600"/>
              <a:r>
                <a:rPr lang="zh-CN" sz="2400">
                  <a:solidFill>
                    <a:srgbClr val="475174"/>
                  </a:solidFill>
                  <a:latin typeface="隶书" panose="02010509060101010101" charset="-122"/>
                  <a:ea typeface="隶书" panose="02010509060101010101" charset="-122"/>
                </a:rPr>
                <a:t>1.2.3碳酸稀土+HF 气体法</a:t>
              </a:r>
              <a:endParaRPr lang="zh-CN" sz="2400">
                <a:solidFill>
                  <a:srgbClr val="475174"/>
                </a:solidFill>
                <a:latin typeface="隶书" panose="02010509060101010101" charset="-122"/>
                <a:ea typeface="隶书" panose="02010509060101010101" charset="-122"/>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4" name="副标题 3"/>
          <p:cNvSpPr>
            <a:spLocks noGrp="1"/>
          </p:cNvSpPr>
          <p:nvPr>
            <p:ph type="subTitle" idx="1"/>
          </p:nvPr>
        </p:nvSpPr>
        <p:spPr/>
        <p:txBody>
          <a:bodyPr/>
          <a:p>
            <a:endParaRPr lang="zh-CN" altLang="en-US"/>
          </a:p>
        </p:txBody>
      </p:sp>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83920" y="1681480"/>
            <a:ext cx="7377430" cy="37496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2" name="文本框 1"/>
          <p:cNvSpPr txBox="1"/>
          <p:nvPr/>
        </p:nvSpPr>
        <p:spPr>
          <a:xfrm>
            <a:off x="1994218" y="3068320"/>
            <a:ext cx="5240655" cy="1322070"/>
          </a:xfrm>
          <a:prstGeom prst="rect">
            <a:avLst/>
          </a:prstGeom>
        </p:spPr>
        <p:txBody>
          <a:bodyPr wrap="square">
            <a:spAutoFit/>
            <a:extLst>
              <a:ext uri="{4A0BC546-FE56-4ADE-93B0-CB8AF2F6F144}">
                <wpsdc:textFrameExt xmlns:wpsdc="http://www.wps.cn/officeDocument/2022/drawingmlCustomData" type="title"/>
              </a:ext>
            </a:extLst>
          </a:bodyPr>
          <a:p>
            <a:pPr algn="ctr"/>
            <a:r>
              <a:rPr lang="en-US" altLang="zh-CN" sz="4000" b="1" spc="400">
                <a:solidFill>
                  <a:srgbClr val="475174"/>
                </a:solidFill>
                <a:latin typeface="隶书" panose="02010509060101010101" charset="-122"/>
                <a:ea typeface="隶书" panose="02010509060101010101" charset="-122"/>
              </a:rPr>
              <a:t> </a:t>
            </a:r>
            <a:r>
              <a:rPr lang="zh-CN" altLang="en-US" sz="4000" b="1" spc="400">
                <a:solidFill>
                  <a:srgbClr val="475174"/>
                </a:solidFill>
                <a:latin typeface="隶书" panose="02010509060101010101" charset="-122"/>
                <a:ea typeface="隶书" panose="02010509060101010101" charset="-122"/>
              </a:rPr>
              <a:t>氟化稀土市场分析和预测</a:t>
            </a:r>
            <a:endParaRPr lang="zh-CN" altLang="en-US" sz="4000" b="1" spc="400">
              <a:solidFill>
                <a:srgbClr val="475174"/>
              </a:solidFill>
              <a:latin typeface="隶书" panose="02010509060101010101" charset="-122"/>
              <a:ea typeface="隶书" panose="02010509060101010101" charset="-122"/>
            </a:endParaRPr>
          </a:p>
        </p:txBody>
      </p:sp>
      <p:grpSp>
        <p:nvGrpSpPr>
          <p:cNvPr id="3" name="组合 2"/>
          <p:cNvGrpSpPr/>
          <p:nvPr/>
        </p:nvGrpSpPr>
        <p:grpSpPr>
          <a:xfrm>
            <a:off x="4328795" y="2379345"/>
            <a:ext cx="571500" cy="544830"/>
            <a:chOff x="7341" y="3521"/>
            <a:chExt cx="900" cy="858"/>
          </a:xfrm>
        </p:grpSpPr>
        <p:sp>
          <p:nvSpPr>
            <p:cNvPr id="18" name="椭圆 17"/>
            <p:cNvSpPr/>
            <p:nvPr/>
          </p:nvSpPr>
          <p:spPr>
            <a:xfrm>
              <a:off x="7362" y="3521"/>
              <a:ext cx="858" cy="858"/>
            </a:xfrm>
            <a:prstGeom prst="ellipse">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7341" y="3596"/>
              <a:ext cx="900" cy="708"/>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2400">
                  <a:solidFill>
                    <a:schemeClr val="bg1"/>
                  </a:solidFill>
                  <a:latin typeface="Arial" panose="020B0604020202020204" pitchFamily="34" charset="0"/>
                  <a:ea typeface="微软雅黑" panose="020B0503020204020204" charset="-122"/>
                </a:rPr>
                <a:t>02</a:t>
              </a:r>
              <a:endParaRPr lang="en-US" altLang="zh-CN" sz="2400">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1753553" y="259715"/>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9" name="组合 8"/>
          <p:cNvGrpSpPr/>
          <p:nvPr/>
        </p:nvGrpSpPr>
        <p:grpSpPr>
          <a:xfrm>
            <a:off x="883920" y="963930"/>
            <a:ext cx="7378065" cy="2437130"/>
            <a:chOff x="1392" y="2648"/>
            <a:chExt cx="11619" cy="3838"/>
          </a:xfrm>
        </p:grpSpPr>
        <p:sp>
          <p:nvSpPr>
            <p:cNvPr id="8" name="矩形 7"/>
            <p:cNvSpPr/>
            <p:nvPr/>
          </p:nvSpPr>
          <p:spPr>
            <a:xfrm>
              <a:off x="1392" y="2648"/>
              <a:ext cx="11618" cy="383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1505" y="2767"/>
              <a:ext cx="11506" cy="3665"/>
            </a:xfrm>
            <a:prstGeom prst="rect">
              <a:avLst/>
            </a:prstGeom>
          </p:spPr>
          <p:txBody>
            <a:bodyPr wrap="square">
              <a:noAutofit/>
              <a:extLst>
                <a:ext uri="{4A0BC546-FE56-4ADE-93B0-CB8AF2F6F144}">
                  <wpsdc:textFrameExt xmlns:wpsdc="http://www.wps.cn/officeDocument/2022/drawingmlCustomData" type="title"/>
                </a:ext>
              </a:extLst>
            </a:bodyPr>
            <a:p>
              <a:pPr algn="just"/>
              <a:r>
                <a:rPr lang="en-US" altLang="zh-CN" sz="1800" b="1" spc="400">
                  <a:solidFill>
                    <a:srgbClr val="475174"/>
                  </a:solidFill>
                  <a:latin typeface="隶书" panose="02010509060101010101" charset="-122"/>
                  <a:ea typeface="隶书" panose="02010509060101010101" charset="-122"/>
                </a:rPr>
                <a:t>   </a:t>
              </a:r>
              <a:r>
                <a:rPr lang="zh-CN" altLang="en-US" sz="1800" b="1" spc="400">
                  <a:solidFill>
                    <a:srgbClr val="475174"/>
                  </a:solidFill>
                  <a:latin typeface="隶书" panose="02010509060101010101" charset="-122"/>
                  <a:ea typeface="隶书" panose="02010509060101010101" charset="-122"/>
                </a:rPr>
                <a:t>经过我国稀土精英的不断研究与开发，冶炼技术突飞猛进，放眼全球也是属于最前端，氟化物在冶炼中的添加也有减少，我们以镨钕金属为主要产品进行氟化镨钕的市场分析。与各大生产企业交流沟通中了解，他们通过冶炼炉的产量升级，炉温的稳定控制，排烟的收尘改造等手段，氟化物的消耗逐年下降，由以前的7%左右降至5%左右。同时根据市场调研和了解，镨钕金属的产量在逐步稳定性增长</a:t>
              </a:r>
              <a:r>
                <a:rPr lang="zh-CN" altLang="en-US" sz="1400" b="1" spc="400">
                  <a:solidFill>
                    <a:srgbClr val="475174"/>
                  </a:solidFill>
                  <a:latin typeface="隶书" panose="02010509060101010101" charset="-122"/>
                  <a:ea typeface="隶书" panose="02010509060101010101" charset="-122"/>
                </a:rPr>
                <a:t>。</a:t>
              </a:r>
              <a:endParaRPr lang="zh-CN" altLang="en-US" sz="1400" b="1" spc="400">
                <a:solidFill>
                  <a:srgbClr val="475174"/>
                </a:solidFill>
                <a:latin typeface="隶书" panose="02010509060101010101" charset="-122"/>
                <a:ea typeface="隶书" panose="02010509060101010101" charset="-122"/>
              </a:endParaRPr>
            </a:p>
          </p:txBody>
        </p:sp>
      </p:grpSp>
      <p:pic>
        <p:nvPicPr>
          <p:cNvPr id="3" name="图片 -2147482595" descr="1"/>
          <p:cNvPicPr>
            <a:picLocks noChangeAspect="1"/>
          </p:cNvPicPr>
          <p:nvPr/>
        </p:nvPicPr>
        <p:blipFill>
          <a:blip r:embed="rId3"/>
          <a:stretch>
            <a:fillRect/>
          </a:stretch>
        </p:blipFill>
        <p:spPr>
          <a:xfrm>
            <a:off x="2008505" y="3502025"/>
            <a:ext cx="4893945" cy="329120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pic>
        <p:nvPicPr>
          <p:cNvPr id="3" name="图片 2" descr="图片1"/>
          <p:cNvPicPr>
            <a:picLocks noChangeAspect="1"/>
          </p:cNvPicPr>
          <p:nvPr/>
        </p:nvPicPr>
        <p:blipFill>
          <a:blip r:embed="rId3"/>
          <a:stretch>
            <a:fillRect/>
          </a:stretch>
        </p:blipFill>
        <p:spPr>
          <a:xfrm>
            <a:off x="539750" y="1268730"/>
            <a:ext cx="8206740" cy="54495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pic>
        <p:nvPicPr>
          <p:cNvPr id="2" name="图片 -2147482597" descr="673d12369b95401a5fc354c95a91f51"/>
          <p:cNvPicPr>
            <a:picLocks noChangeAspect="1"/>
          </p:cNvPicPr>
          <p:nvPr/>
        </p:nvPicPr>
        <p:blipFill>
          <a:blip r:embed="rId3"/>
          <a:stretch>
            <a:fillRect/>
          </a:stretch>
        </p:blipFill>
        <p:spPr>
          <a:xfrm>
            <a:off x="971550" y="1988820"/>
            <a:ext cx="7442200" cy="4617085"/>
          </a:xfrm>
          <a:prstGeom prst="rect">
            <a:avLst/>
          </a:prstGeom>
          <a:noFill/>
          <a:ln w="9525">
            <a:noFill/>
          </a:ln>
        </p:spPr>
      </p:pic>
      <p:sp>
        <p:nvSpPr>
          <p:cNvPr id="3" name="文本框 2"/>
          <p:cNvSpPr txBox="1"/>
          <p:nvPr/>
        </p:nvSpPr>
        <p:spPr>
          <a:xfrm>
            <a:off x="1106805" y="1052830"/>
            <a:ext cx="6252210" cy="631825"/>
          </a:xfrm>
          <a:prstGeom prst="rect">
            <a:avLst/>
          </a:prstGeom>
          <a:noFill/>
        </p:spPr>
        <p:txBody>
          <a:bodyPr wrap="square" rtlCol="0">
            <a:noAutofit/>
          </a:bodyPr>
          <a:p>
            <a:r>
              <a:rPr lang="zh-CN" altLang="en-US"/>
              <a:t>经走访与沟通，目前一些大中行稀土冶炼</a:t>
            </a:r>
            <a:r>
              <a:rPr lang="zh-CN" altLang="en-US">
                <a:sym typeface="+mn-ea"/>
              </a:rPr>
              <a:t>企业</a:t>
            </a:r>
            <a:r>
              <a:rPr lang="zh-CN" altLang="en-US"/>
              <a:t>在加速镨钕生产线的扩建工作，</a:t>
            </a:r>
            <a:r>
              <a:rPr lang="zh-CN" altLang="en-US">
                <a:sym typeface="+mn-ea"/>
              </a:rPr>
              <a:t>预测</a:t>
            </a:r>
            <a:r>
              <a:rPr lang="en-US" altLang="zh-CN"/>
              <a:t>2023</a:t>
            </a:r>
            <a:r>
              <a:rPr lang="zh-CN" altLang="en-US"/>
              <a:t>年至</a:t>
            </a:r>
            <a:r>
              <a:rPr lang="en-US" altLang="zh-CN"/>
              <a:t>2025</a:t>
            </a:r>
            <a:r>
              <a:rPr lang="zh-CN" altLang="en-US"/>
              <a:t>年将增产</a:t>
            </a:r>
            <a:r>
              <a:rPr lang="en-US" altLang="zh-CN"/>
              <a:t>1.7</a:t>
            </a:r>
            <a:r>
              <a:rPr lang="zh-CN" altLang="en-US"/>
              <a:t>万吨</a:t>
            </a:r>
            <a:r>
              <a:rPr lang="zh-CN" altLang="en-US"/>
              <a:t>左右。</a:t>
            </a:r>
            <a:endParaRPr lang="zh-CN" altLang="en-US"/>
          </a:p>
        </p:txBody>
      </p:sp>
      <p:sp>
        <p:nvSpPr>
          <p:cNvPr id="8" name="文本框 7"/>
          <p:cNvSpPr txBox="1"/>
          <p:nvPr/>
        </p:nvSpPr>
        <p:spPr>
          <a:xfrm>
            <a:off x="971550" y="1684655"/>
            <a:ext cx="877570" cy="368300"/>
          </a:xfrm>
          <a:prstGeom prst="rect">
            <a:avLst/>
          </a:prstGeom>
          <a:noFill/>
        </p:spPr>
        <p:txBody>
          <a:bodyPr wrap="square" rtlCol="0">
            <a:spAutoFit/>
          </a:bodyPr>
          <a:p>
            <a:r>
              <a:rPr lang="zh-CN" altLang="en-US"/>
              <a:t>预测</a:t>
            </a:r>
            <a:r>
              <a:rPr lang="zh-CN" altLang="en-US"/>
              <a:t>图：</a:t>
            </a: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pic>
        <p:nvPicPr>
          <p:cNvPr id="3" name="图片 2" descr="图片2"/>
          <p:cNvPicPr>
            <a:picLocks noChangeAspect="1"/>
          </p:cNvPicPr>
          <p:nvPr/>
        </p:nvPicPr>
        <p:blipFill>
          <a:blip r:embed="rId3"/>
          <a:stretch>
            <a:fillRect/>
          </a:stretch>
        </p:blipFill>
        <p:spPr>
          <a:xfrm>
            <a:off x="513080" y="1196975"/>
            <a:ext cx="8117840" cy="52685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pic>
        <p:nvPicPr>
          <p:cNvPr id="2" name="图片 -2147482601" descr="3"/>
          <p:cNvPicPr>
            <a:picLocks noChangeAspect="1"/>
          </p:cNvPicPr>
          <p:nvPr/>
        </p:nvPicPr>
        <p:blipFill>
          <a:blip r:embed="rId3"/>
          <a:stretch>
            <a:fillRect/>
          </a:stretch>
        </p:blipFill>
        <p:spPr>
          <a:xfrm>
            <a:off x="395605" y="1341120"/>
            <a:ext cx="8369300" cy="514223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35560" y="1196340"/>
            <a:ext cx="9072880" cy="244856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9" name="组合 8"/>
          <p:cNvGrpSpPr/>
          <p:nvPr/>
        </p:nvGrpSpPr>
        <p:grpSpPr>
          <a:xfrm>
            <a:off x="408940" y="3789045"/>
            <a:ext cx="8367395" cy="2456180"/>
            <a:chOff x="733" y="2648"/>
            <a:chExt cx="13177" cy="3868"/>
          </a:xfrm>
        </p:grpSpPr>
        <p:sp>
          <p:nvSpPr>
            <p:cNvPr id="8" name="矩形 7"/>
            <p:cNvSpPr/>
            <p:nvPr/>
          </p:nvSpPr>
          <p:spPr>
            <a:xfrm>
              <a:off x="733" y="2648"/>
              <a:ext cx="13177" cy="383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142" y="2851"/>
              <a:ext cx="12428" cy="3665"/>
            </a:xfrm>
            <a:prstGeom prst="rect">
              <a:avLst/>
            </a:prstGeom>
          </p:spPr>
          <p:txBody>
            <a:bodyPr wrap="square">
              <a:noAutofit/>
              <a:extLst>
                <a:ext uri="{4A0BC546-FE56-4ADE-93B0-CB8AF2F6F144}">
                  <wpsdc:textFrameExt xmlns:wpsdc="http://www.wps.cn/officeDocument/2022/drawingmlCustomData" type="title"/>
                </a:ext>
              </a:extLst>
            </a:bodyPr>
            <a:p>
              <a:pPr algn="just"/>
              <a:r>
                <a:rPr lang="en-US" altLang="zh-CN" sz="1800" b="1" spc="400">
                  <a:solidFill>
                    <a:srgbClr val="475174"/>
                  </a:solidFill>
                  <a:latin typeface="隶书" panose="02010509060101010101" charset="-122"/>
                  <a:ea typeface="隶书" panose="02010509060101010101" charset="-122"/>
                </a:rPr>
                <a:t>   </a:t>
              </a:r>
              <a:r>
                <a:rPr lang="zh-CN" altLang="en-US" b="1" spc="400">
                  <a:solidFill>
                    <a:srgbClr val="475174"/>
                  </a:solidFill>
                  <a:latin typeface="隶书" panose="02010509060101010101" charset="-122"/>
                  <a:ea typeface="隶书" panose="02010509060101010101" charset="-122"/>
                </a:rPr>
                <a:t>以上分析仅针对氟化镨钕做的市场分析和预测，还有其他元素的稀土，比如镧、铈及镧铈混合金属一年约28000吨，部分抛光粉里也要添加一定比例的氟化镧铈。金属镝目前在600-800吨左右，金属铽一年大约600吨左右，金属钇，钆铁的产量也是逐年增长。预计全年所需氟化稀土在9000-10000吨左右。我们了解到，有些稀土冶炼生产企业为了节能降耗，准备自己上氟化物的生产线，希望通过以上表述能对其有所了解和帮助，但</a:t>
              </a:r>
              <a:r>
                <a:rPr lang="zh-CN" altLang="en-US" b="1" spc="400">
                  <a:solidFill>
                    <a:srgbClr val="475174"/>
                  </a:solidFill>
                  <a:latin typeface="隶书" panose="02010509060101010101" charset="-122"/>
                  <a:ea typeface="隶书" panose="02010509060101010101" charset="-122"/>
                </a:rPr>
                <a:t>我们建议专业的事情还是由专业的人来干。</a:t>
              </a:r>
              <a:endParaRPr lang="zh-CN" altLang="en-US" b="1" spc="400">
                <a:solidFill>
                  <a:srgbClr val="475174"/>
                </a:solidFill>
                <a:latin typeface="隶书" panose="02010509060101010101" charset="-122"/>
                <a:ea typeface="隶书" panose="02010509060101010101" charset="-122"/>
              </a:endParaRPr>
            </a:p>
          </p:txBody>
        </p:sp>
      </p:grpSp>
      <p:pic>
        <p:nvPicPr>
          <p:cNvPr id="2" name="图片 1"/>
          <p:cNvPicPr>
            <a:picLocks noChangeAspect="1"/>
          </p:cNvPicPr>
          <p:nvPr/>
        </p:nvPicPr>
        <p:blipFill>
          <a:blip r:embed="rId3"/>
          <a:srcRect l="729" r="810"/>
          <a:stretch>
            <a:fillRect/>
          </a:stretch>
        </p:blipFill>
        <p:spPr>
          <a:xfrm>
            <a:off x="668655" y="1332230"/>
            <a:ext cx="7719695" cy="22307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1753553" y="259715"/>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8" name="矩形 7"/>
          <p:cNvSpPr/>
          <p:nvPr/>
        </p:nvSpPr>
        <p:spPr>
          <a:xfrm>
            <a:off x="883920" y="963930"/>
            <a:ext cx="7377430" cy="32524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27735" y="1039495"/>
            <a:ext cx="7306310" cy="2327275"/>
          </a:xfrm>
          <a:prstGeom prst="rect">
            <a:avLst/>
          </a:prstGeom>
        </p:spPr>
        <p:txBody>
          <a:bodyPr wrap="square">
            <a:noAutofit/>
            <a:extLst>
              <a:ext uri="{4A0BC546-FE56-4ADE-93B0-CB8AF2F6F144}">
                <wpsdc:textFrameExt xmlns:wpsdc="http://www.wps.cn/officeDocument/2022/drawingmlCustomData" type="title"/>
              </a:ext>
            </a:extLst>
          </a:bodyPr>
          <a:p>
            <a:pPr algn="just"/>
            <a:r>
              <a:rPr lang="en-US" altLang="zh-CN" sz="1800" b="1" spc="400">
                <a:solidFill>
                  <a:srgbClr val="475174"/>
                </a:solidFill>
                <a:latin typeface="隶书" panose="02010509060101010101" charset="-122"/>
                <a:ea typeface="隶书" panose="02010509060101010101" charset="-122"/>
              </a:rPr>
              <a:t>   </a:t>
            </a:r>
            <a:r>
              <a:rPr lang="zh-CN" altLang="en-US" b="1" spc="400">
                <a:solidFill>
                  <a:srgbClr val="475174"/>
                </a:solidFill>
                <a:latin typeface="隶书" panose="02010509060101010101" charset="-122"/>
                <a:ea typeface="隶书" panose="02010509060101010101" charset="-122"/>
              </a:rPr>
              <a:t>福建省漳平市九鼎氟化工有限公司成立于2005年，位于福建省漳平市华寮化工集中区，注册资金3000万元，现有员工200余人，面积15万平方米，是一家长期致力于含氟材料和铝中间合金产品研发和生产的科技型集团化企业。是国家级高新技术企业、福建省知识产权优势企业、科技小巨人领军企业、专精特新企业、单项冠军产品企业、中国氟化工行业专家成员单位、漳平市民营经济贡献‘十佳企业’、龙岩市高质量发展工作突出贡献企业。公司产品涉及铝加工、磨锯材料、润滑材料、稀土材料、光学材料、新能源材料、陶瓷材料、电子化学品等制备及应用。产品远销美国、英国、欧盟及东南亚国家。</a:t>
            </a:r>
            <a:endParaRPr lang="zh-CN" altLang="en-US" b="1" spc="400">
              <a:solidFill>
                <a:srgbClr val="475174"/>
              </a:solidFill>
              <a:latin typeface="隶书" panose="02010509060101010101" charset="-122"/>
              <a:ea typeface="隶书" panose="02010509060101010101" charset="-122"/>
            </a:endParaRPr>
          </a:p>
        </p:txBody>
      </p:sp>
      <p:grpSp>
        <p:nvGrpSpPr>
          <p:cNvPr id="13" name="组合 12"/>
          <p:cNvGrpSpPr/>
          <p:nvPr/>
        </p:nvGrpSpPr>
        <p:grpSpPr>
          <a:xfrm>
            <a:off x="179705" y="4373245"/>
            <a:ext cx="8735695" cy="2239010"/>
            <a:chOff x="283" y="6887"/>
            <a:chExt cx="13757" cy="3526"/>
          </a:xfrm>
        </p:grpSpPr>
        <p:pic>
          <p:nvPicPr>
            <p:cNvPr id="4" name="图片 3"/>
            <p:cNvPicPr>
              <a:picLocks noChangeAspect="1"/>
            </p:cNvPicPr>
            <p:nvPr/>
          </p:nvPicPr>
          <p:blipFill>
            <a:blip r:embed="rId3"/>
            <a:stretch>
              <a:fillRect/>
            </a:stretch>
          </p:blipFill>
          <p:spPr>
            <a:xfrm>
              <a:off x="5499" y="6887"/>
              <a:ext cx="4185" cy="3507"/>
            </a:xfrm>
            <a:prstGeom prst="rect">
              <a:avLst/>
            </a:prstGeom>
          </p:spPr>
        </p:pic>
        <p:pic>
          <p:nvPicPr>
            <p:cNvPr id="11" name="图片 10"/>
            <p:cNvPicPr>
              <a:picLocks noChangeAspect="1"/>
            </p:cNvPicPr>
            <p:nvPr/>
          </p:nvPicPr>
          <p:blipFill>
            <a:blip r:embed="rId4"/>
            <a:stretch>
              <a:fillRect/>
            </a:stretch>
          </p:blipFill>
          <p:spPr>
            <a:xfrm>
              <a:off x="9808" y="6895"/>
              <a:ext cx="4232" cy="3519"/>
            </a:xfrm>
            <a:prstGeom prst="rect">
              <a:avLst/>
            </a:prstGeom>
          </p:spPr>
        </p:pic>
        <p:pic>
          <p:nvPicPr>
            <p:cNvPr id="3" name="图片 2" descr="九鼎龙logo"/>
            <p:cNvPicPr>
              <a:picLocks noChangeAspect="1"/>
            </p:cNvPicPr>
            <p:nvPr/>
          </p:nvPicPr>
          <p:blipFill>
            <a:blip r:embed="rId5"/>
            <a:stretch>
              <a:fillRect/>
            </a:stretch>
          </p:blipFill>
          <p:spPr>
            <a:xfrm>
              <a:off x="283" y="6895"/>
              <a:ext cx="5244" cy="349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矩形 14"/>
          <p:cNvSpPr/>
          <p:nvPr/>
        </p:nvSpPr>
        <p:spPr>
          <a:xfrm>
            <a:off x="0" y="5113655"/>
            <a:ext cx="9144000" cy="174434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635" y="-27305"/>
            <a:ext cx="9144000" cy="209677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nvGrpSpPr>
        <p:grpSpPr>
          <a:xfrm>
            <a:off x="2299653" y="332740"/>
            <a:ext cx="4545965" cy="398780"/>
            <a:chOff x="7200" y="260"/>
            <a:chExt cx="7159" cy="628"/>
          </a:xfrm>
        </p:grpSpPr>
        <p:sp>
          <p:nvSpPr>
            <p:cNvPr id="6" name="文本框 5"/>
            <p:cNvSpPr txBox="1"/>
            <p:nvPr/>
          </p:nvSpPr>
          <p:spPr>
            <a:xfrm>
              <a:off x="8043" y="260"/>
              <a:ext cx="6317" cy="628"/>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chemeClr val="bg1"/>
                  </a:solidFill>
                  <a:latin typeface="Arial" panose="020B0604020202020204" pitchFamily="34" charset="0"/>
                  <a:ea typeface="微软雅黑" panose="020B0503020204020204" charset="-122"/>
                </a:rPr>
                <a:t>福建省漳平市九鼎氟化工有限公司</a:t>
              </a:r>
              <a:endParaRPr lang="zh-CN" altLang="zh-CN" sz="2000">
                <a:solidFill>
                  <a:schemeClr val="bg1"/>
                </a:solidFill>
                <a:latin typeface="Arial" panose="020B0604020202020204" pitchFamily="34" charset="0"/>
                <a:ea typeface="微软雅黑" panose="020B0503020204020204" charset="-122"/>
              </a:endParaRPr>
            </a:p>
          </p:txBody>
        </p:sp>
        <p:grpSp>
          <p:nvGrpSpPr>
            <p:cNvPr id="3" name="组合 2"/>
            <p:cNvGrpSpPr/>
            <p:nvPr/>
          </p:nvGrpSpPr>
          <p:grpSpPr>
            <a:xfrm>
              <a:off x="7200" y="291"/>
              <a:ext cx="906" cy="566"/>
              <a:chOff x="7200" y="630"/>
              <a:chExt cx="906" cy="566"/>
            </a:xfrm>
          </p:grpSpPr>
          <p:sp>
            <p:nvSpPr>
              <p:cNvPr id="2" name="矩形 1"/>
              <p:cNvSpPr/>
              <p:nvPr/>
            </p:nvSpPr>
            <p:spPr>
              <a:xfrm>
                <a:off x="7200" y="630"/>
                <a:ext cx="907" cy="567"/>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九鼎龍_画板 1"/>
              <p:cNvPicPr>
                <a:picLocks noChangeAspect="1"/>
              </p:cNvPicPr>
              <p:nvPr/>
            </p:nvPicPr>
            <p:blipFill>
              <a:blip r:embed="rId2"/>
              <a:stretch>
                <a:fillRect/>
              </a:stretch>
            </p:blipFill>
            <p:spPr>
              <a:xfrm>
                <a:off x="7265" y="638"/>
                <a:ext cx="777" cy="551"/>
              </a:xfrm>
              <a:prstGeom prst="rect">
                <a:avLst/>
              </a:prstGeom>
            </p:spPr>
          </p:pic>
        </p:grpSp>
      </p:grpSp>
      <p:sp>
        <p:nvSpPr>
          <p:cNvPr id="10" name="文本框 9"/>
          <p:cNvSpPr txBox="1"/>
          <p:nvPr/>
        </p:nvSpPr>
        <p:spPr>
          <a:xfrm>
            <a:off x="252095" y="1413828"/>
            <a:ext cx="4293235" cy="390969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en-US" altLang="zh-CN" sz="1800">
                <a:latin typeface="隶书" panose="02010509060101010101" charset="-122"/>
                <a:ea typeface="隶书" panose="02010509060101010101" charset="-122"/>
                <a:cs typeface="隶书" panose="02010509060101010101" charset="-122"/>
              </a:rPr>
              <a:t> </a:t>
            </a:r>
            <a:r>
              <a:rPr lang="zh-CN" altLang="en-US" sz="1800">
                <a:solidFill>
                  <a:srgbClr val="475174"/>
                </a:solidFill>
                <a:latin typeface="隶书" panose="02010509060101010101" charset="-122"/>
                <a:ea typeface="隶书" panose="02010509060101010101" charset="-122"/>
                <a:cs typeface="隶书" panose="02010509060101010101" charset="-122"/>
              </a:rPr>
              <a:t>稀土元素由于其特殊的光、电、磁性质，已广泛应用于新能源、新材料、节能环保、航空航天、电子信息等领域，是现代工业中不可或缺的重要元素。氟化稀土(又称稀土氟化物)常在单一或混合稀土金属冶炼中作熔盐组分(熔盐电解法、镨钕、镧、铈金属)或原料(钙热还原法镝、铽)，在有色冶金、特种合金、润滑油(剂)、涂料、焊剂、永磁材料等的加工制造中作添加剂，在有机合成中作催化剂等。在《国家中长期科学和技术发展规划纲要》中，稀土技术一直被列为重点支持方向。</a:t>
            </a:r>
            <a:endParaRPr lang="zh-CN" altLang="en-US" sz="1800">
              <a:solidFill>
                <a:srgbClr val="475174"/>
              </a:solidFill>
              <a:latin typeface="隶书" panose="02010509060101010101" charset="-122"/>
              <a:ea typeface="隶书" panose="02010509060101010101" charset="-122"/>
              <a:cs typeface="隶书" panose="02010509060101010101" charset="-122"/>
            </a:endParaRPr>
          </a:p>
        </p:txBody>
      </p:sp>
      <p:sp>
        <p:nvSpPr>
          <p:cNvPr id="11" name="文本框 10"/>
          <p:cNvSpPr txBox="1"/>
          <p:nvPr/>
        </p:nvSpPr>
        <p:spPr>
          <a:xfrm>
            <a:off x="4716780" y="1413510"/>
            <a:ext cx="4293235" cy="3910330"/>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r>
              <a:rPr lang="en-US" altLang="zh-CN" sz="1800">
                <a:latin typeface="隶书" panose="02010509060101010101" charset="-122"/>
                <a:ea typeface="隶书" panose="02010509060101010101" charset="-122"/>
                <a:cs typeface="隶书" panose="02010509060101010101" charset="-122"/>
              </a:rPr>
              <a:t> </a:t>
            </a:r>
            <a:r>
              <a:rPr lang="zh-CN" altLang="en-US" sz="1800">
                <a:solidFill>
                  <a:srgbClr val="475174"/>
                </a:solidFill>
                <a:latin typeface="隶书" panose="02010509060101010101" charset="-122"/>
                <a:ea typeface="隶书" panose="02010509060101010101" charset="-122"/>
                <a:cs typeface="隶书" panose="02010509060101010101" charset="-122"/>
              </a:rPr>
              <a:t>近年来，国家加快推进企业技术改造，加快淘汰氯化物电解、湿法制备氟化稀土等落后工艺和生产能力，稀土金属冶炼项目限制使用湿法氟化稀土产品、稀土氯化物电解制备金属工艺，鼓励发展高技术含量、高附加值的稀土应用产业等。随着稀土应用领域的拓宽，应用技术不断进步，稀土金属需求量的增多，稀土产品质量要求的不断提高，对氟化稀土的质量要求也越来越高，需求量也相应增大，尤其是镝、钇、钕、镨、镧等氟化物。</a:t>
            </a:r>
            <a:endParaRPr lang="zh-CN" altLang="en-US" sz="1800">
              <a:solidFill>
                <a:srgbClr val="475174"/>
              </a:solidFill>
              <a:latin typeface="隶书" panose="02010509060101010101" charset="-122"/>
              <a:ea typeface="隶书" panose="02010509060101010101" charset="-122"/>
              <a:cs typeface="隶书" panose="02010509060101010101" charset="-122"/>
            </a:endParaRPr>
          </a:p>
        </p:txBody>
      </p:sp>
      <p:sp>
        <p:nvSpPr>
          <p:cNvPr id="12" name="文本框 11"/>
          <p:cNvSpPr txBox="1"/>
          <p:nvPr/>
        </p:nvSpPr>
        <p:spPr>
          <a:xfrm>
            <a:off x="252095" y="5589270"/>
            <a:ext cx="8758555" cy="645160"/>
          </a:xfrm>
          <a:prstGeom prst="rect">
            <a:avLst/>
          </a:prstGeom>
          <a:noFill/>
          <a:extLst>
            <a:ext uri="{909E8E84-426E-40DD-AFC4-6F175D3DCCD1}">
              <a14:hiddenFill xmlns:a14="http://schemas.microsoft.com/office/drawing/2010/main">
                <a:solidFill>
                  <a:schemeClr val="bg1"/>
                </a:solidFill>
              </a14:hiddenFill>
            </a:ext>
          </a:extLst>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Arial" panose="020B0604020202020204" pitchFamily="34" charset="0"/>
                <a:ea typeface="微软雅黑" panose="020B0503020204020204" charset="-122"/>
              </a:rPr>
              <a:t>     </a:t>
            </a:r>
            <a:r>
              <a:rPr sz="1800">
                <a:solidFill>
                  <a:schemeClr val="bg1"/>
                </a:solidFill>
                <a:latin typeface="隶书" panose="02010509060101010101" charset="-122"/>
                <a:ea typeface="隶书" panose="02010509060101010101" charset="-122"/>
                <a:cs typeface="隶书" panose="02010509060101010101" charset="-122"/>
              </a:rPr>
              <a:t>今天我们将对近年来的氟化稀土制备技术进行简要归纳，冀此为稀土行业，特别是稀土氟化物制造企业的技术改造和升级有所裨益。</a:t>
            </a:r>
            <a:endParaRPr sz="1800">
              <a:solidFill>
                <a:schemeClr val="bg1"/>
              </a:solidFill>
              <a:latin typeface="隶书" panose="02010509060101010101" charset="-122"/>
              <a:ea typeface="隶书" panose="02010509060101010101" charset="-122"/>
              <a:cs typeface="隶书" panose="0201050906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4" name="副标题 3"/>
          <p:cNvSpPr>
            <a:spLocks noGrp="1"/>
          </p:cNvSpPr>
          <p:nvPr>
            <p:ph type="subTitle" idx="1"/>
          </p:nvPr>
        </p:nvSpPr>
        <p:spPr/>
        <p:txBody>
          <a:bodyPr/>
          <a:p>
            <a:endParaRPr lang="zh-CN" altLang="en-US"/>
          </a:p>
        </p:txBody>
      </p:sp>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83920" y="1609725"/>
            <a:ext cx="7377430" cy="399669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972185" y="1629410"/>
            <a:ext cx="7376795" cy="4079875"/>
          </a:xfrm>
          <a:prstGeom prst="rect">
            <a:avLst/>
          </a:prstGeom>
        </p:spPr>
        <p:txBody>
          <a:bodyPr wrap="square">
            <a:noAutofit/>
            <a:extLst>
              <a:ext uri="{4A0BC546-FE56-4ADE-93B0-CB8AF2F6F144}">
                <wpsdc:textFrameExt xmlns:wpsdc="http://www.wps.cn/officeDocument/2022/drawingmlCustomData" type="title"/>
              </a:ext>
            </a:extLst>
          </a:bodyPr>
          <a:p>
            <a:pPr algn="ctr"/>
            <a:r>
              <a:rPr lang="zh-CN" altLang="en-US" sz="3200" b="1" spc="400">
                <a:solidFill>
                  <a:srgbClr val="475174"/>
                </a:solidFill>
                <a:latin typeface="隶书" panose="02010509060101010101" charset="-122"/>
                <a:ea typeface="隶书" panose="02010509060101010101" charset="-122"/>
              </a:rPr>
              <a:t>专程为您服务：</a:t>
            </a:r>
            <a:endParaRPr lang="zh-CN" altLang="en-US" sz="3200" b="1" spc="400">
              <a:solidFill>
                <a:srgbClr val="475174"/>
              </a:solidFill>
              <a:latin typeface="隶书" panose="02010509060101010101" charset="-122"/>
              <a:ea typeface="隶书" panose="02010509060101010101" charset="-122"/>
            </a:endParaRPr>
          </a:p>
          <a:p>
            <a:pPr algn="just"/>
            <a:r>
              <a:rPr lang="en-US" altLang="zh-CN" sz="3200" b="1" spc="400">
                <a:solidFill>
                  <a:srgbClr val="475174"/>
                </a:solidFill>
                <a:latin typeface="隶书" panose="02010509060101010101" charset="-122"/>
                <a:ea typeface="隶书" panose="02010509060101010101" charset="-122"/>
              </a:rPr>
              <a:t>  </a:t>
            </a:r>
            <a:r>
              <a:rPr lang="zh-CN" altLang="en-US" sz="3200" b="1" spc="400">
                <a:solidFill>
                  <a:srgbClr val="475174"/>
                </a:solidFill>
                <a:latin typeface="隶书" panose="02010509060101010101" charset="-122"/>
                <a:ea typeface="隶书" panose="02010509060101010101" charset="-122"/>
              </a:rPr>
              <a:t>福建省漳平市九鼎氟化工有限公司长期为稀土冶炼企业提供：氟化锂、氟化稀土（销售及加工）</a:t>
            </a:r>
            <a:endParaRPr lang="zh-CN" altLang="en-US" sz="3200" b="1" spc="400">
              <a:solidFill>
                <a:srgbClr val="475174"/>
              </a:solidFill>
              <a:latin typeface="隶书" panose="02010509060101010101" charset="-122"/>
              <a:ea typeface="隶书" panose="02010509060101010101" charset="-122"/>
            </a:endParaRPr>
          </a:p>
          <a:p>
            <a:pPr algn="ctr"/>
            <a:endParaRPr lang="zh-CN" altLang="en-US" sz="3200" b="1" spc="400">
              <a:solidFill>
                <a:srgbClr val="475174"/>
              </a:solidFill>
              <a:latin typeface="隶书" panose="02010509060101010101" charset="-122"/>
              <a:ea typeface="隶书" panose="02010509060101010101" charset="-122"/>
            </a:endParaRPr>
          </a:p>
          <a:p>
            <a:pPr algn="ctr"/>
            <a:endParaRPr lang="zh-CN" altLang="en-US" sz="3200" b="1" spc="400">
              <a:solidFill>
                <a:srgbClr val="475174"/>
              </a:solidFill>
              <a:latin typeface="隶书" panose="02010509060101010101" charset="-122"/>
              <a:ea typeface="隶书" panose="02010509060101010101" charset="-122"/>
            </a:endParaRPr>
          </a:p>
          <a:p>
            <a:pPr algn="ctr"/>
            <a:r>
              <a:rPr lang="zh-CN" altLang="en-US" sz="3200" b="1" spc="400">
                <a:solidFill>
                  <a:srgbClr val="475174"/>
                </a:solidFill>
                <a:latin typeface="隶书" panose="02010509060101010101" charset="-122"/>
                <a:ea typeface="隶书" panose="02010509060101010101" charset="-122"/>
              </a:rPr>
              <a:t>欢迎稀土界各位大佬，各位精英前往我公司考察指导，谢谢大家！</a:t>
            </a:r>
            <a:endParaRPr lang="zh-CN" altLang="en-US" sz="3200" b="1" spc="400">
              <a:solidFill>
                <a:srgbClr val="475174"/>
              </a:solidFill>
              <a:latin typeface="隶书" panose="02010509060101010101" charset="-122"/>
              <a:ea typeface="隶书" panose="02010509060101010101" charset="-122"/>
            </a:endParaRPr>
          </a:p>
          <a:p>
            <a:pPr algn="ctr"/>
            <a:endParaRPr lang="zh-CN" altLang="en-US" sz="3200" b="1" spc="400">
              <a:solidFill>
                <a:srgbClr val="475174"/>
              </a:solidFill>
              <a:latin typeface="隶书" panose="02010509060101010101" charset="-122"/>
              <a:ea typeface="隶书" panose="02010509060101010101" charset="-122"/>
            </a:endParaRPr>
          </a:p>
        </p:txBody>
      </p:sp>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3" name="组合 2"/>
          <p:cNvGrpSpPr/>
          <p:nvPr/>
        </p:nvGrpSpPr>
        <p:grpSpPr>
          <a:xfrm>
            <a:off x="899795" y="3898265"/>
            <a:ext cx="7289800" cy="511810"/>
            <a:chOff x="1417" y="6139"/>
            <a:chExt cx="11480" cy="806"/>
          </a:xfrm>
        </p:grpSpPr>
        <p:sp>
          <p:nvSpPr>
            <p:cNvPr id="11" name="圆角矩形 10"/>
            <p:cNvSpPr/>
            <p:nvPr/>
          </p:nvSpPr>
          <p:spPr>
            <a:xfrm>
              <a:off x="1417" y="6139"/>
              <a:ext cx="11481" cy="807"/>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1500" y="6216"/>
              <a:ext cx="11316" cy="65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100" b="1">
                  <a:solidFill>
                    <a:schemeClr val="bg1"/>
                  </a:solidFill>
                  <a:latin typeface="隶书" panose="02010509060101010101" charset="-122"/>
                  <a:ea typeface="隶书" panose="02010509060101010101" charset="-122"/>
                  <a:cs typeface="隶书" panose="02010509060101010101" charset="-122"/>
                </a:rPr>
                <a:t>服务电话：刘磊：</a:t>
              </a:r>
              <a:r>
                <a:rPr lang="zh-CN" altLang="en-US" sz="2100" b="1">
                  <a:solidFill>
                    <a:schemeClr val="bg1"/>
                  </a:solidFill>
                  <a:latin typeface="+mj-lt"/>
                  <a:ea typeface="隶书" panose="02010509060101010101" charset="-122"/>
                  <a:cs typeface="+mj-lt"/>
                </a:rPr>
                <a:t>138773276848 </a:t>
              </a:r>
              <a:r>
                <a:rPr lang="zh-CN" altLang="en-US" sz="2100" b="1">
                  <a:solidFill>
                    <a:schemeClr val="bg1"/>
                  </a:solidFill>
                  <a:latin typeface="隶书" panose="02010509060101010101" charset="-122"/>
                  <a:ea typeface="隶书" panose="02010509060101010101" charset="-122"/>
                  <a:cs typeface="隶书" panose="02010509060101010101" charset="-122"/>
                </a:rPr>
                <a:t>  杨燕平：</a:t>
              </a:r>
              <a:r>
                <a:rPr lang="zh-CN" altLang="en-US" sz="2100" b="1">
                  <a:solidFill>
                    <a:schemeClr val="bg1"/>
                  </a:solidFill>
                  <a:latin typeface="+mj-lt"/>
                  <a:ea typeface="隶书" panose="02010509060101010101" charset="-122"/>
                  <a:cs typeface="+mj-lt"/>
                </a:rPr>
                <a:t>13875211743</a:t>
              </a:r>
              <a:endParaRPr lang="zh-CN" altLang="en-US" sz="2100" b="1">
                <a:solidFill>
                  <a:schemeClr val="bg1"/>
                </a:solidFill>
                <a:latin typeface="+mj-lt"/>
                <a:ea typeface="隶书" panose="02010509060101010101" charset="-122"/>
                <a:cs typeface="+mj-l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4" name="副标题 3"/>
          <p:cNvSpPr>
            <a:spLocks noGrp="1"/>
          </p:cNvSpPr>
          <p:nvPr>
            <p:ph type="subTitle" idx="1"/>
          </p:nvPr>
        </p:nvSpPr>
        <p:spPr/>
        <p:txBody>
          <a:bodyPr/>
          <a:p>
            <a:endParaRPr lang="zh-CN" altLang="en-US"/>
          </a:p>
        </p:txBody>
      </p:sp>
      <p:sp>
        <p:nvSpPr>
          <p:cNvPr id="5" name="矩形 4"/>
          <p:cNvSpPr/>
          <p:nvPr/>
        </p:nvSpPr>
        <p:spPr>
          <a:xfrm>
            <a:off x="635" y="2231390"/>
            <a:ext cx="9144000" cy="263779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83920" y="1681480"/>
            <a:ext cx="7377430" cy="37496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1753553" y="47498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sp>
        <p:nvSpPr>
          <p:cNvPr id="2" name="文本框 1"/>
          <p:cNvSpPr txBox="1"/>
          <p:nvPr/>
        </p:nvSpPr>
        <p:spPr>
          <a:xfrm>
            <a:off x="1994218" y="3068320"/>
            <a:ext cx="5240655" cy="706755"/>
          </a:xfrm>
          <a:prstGeom prst="rect">
            <a:avLst/>
          </a:prstGeom>
        </p:spPr>
        <p:txBody>
          <a:bodyPr wrap="square">
            <a:spAutoFit/>
            <a:extLst>
              <a:ext uri="{4A0BC546-FE56-4ADE-93B0-CB8AF2F6F144}">
                <wpsdc:textFrameExt xmlns:wpsdc="http://www.wps.cn/officeDocument/2022/drawingmlCustomData" type="title"/>
              </a:ext>
            </a:extLst>
          </a:bodyPr>
          <a:p>
            <a:pPr algn="ctr"/>
            <a:r>
              <a:rPr lang="en-US" altLang="zh-CN" sz="4000" b="1" spc="400">
                <a:solidFill>
                  <a:srgbClr val="475174"/>
                </a:solidFill>
                <a:latin typeface="隶书" panose="02010509060101010101" charset="-122"/>
                <a:ea typeface="隶书" panose="02010509060101010101" charset="-122"/>
              </a:rPr>
              <a:t> </a:t>
            </a:r>
            <a:r>
              <a:rPr lang="zh-CN" altLang="en-US" sz="4000" b="1" spc="400">
                <a:solidFill>
                  <a:srgbClr val="475174"/>
                </a:solidFill>
                <a:latin typeface="隶书" panose="02010509060101010101" charset="-122"/>
                <a:ea typeface="隶书" panose="02010509060101010101" charset="-122"/>
              </a:rPr>
              <a:t>氟化稀土制备技术</a:t>
            </a:r>
            <a:endParaRPr lang="zh-CN" altLang="en-US" sz="4000" b="1" spc="400">
              <a:solidFill>
                <a:srgbClr val="475174"/>
              </a:solidFill>
              <a:latin typeface="隶书" panose="02010509060101010101" charset="-122"/>
              <a:ea typeface="隶书" panose="02010509060101010101" charset="-122"/>
            </a:endParaRPr>
          </a:p>
        </p:txBody>
      </p:sp>
      <p:grpSp>
        <p:nvGrpSpPr>
          <p:cNvPr id="3" name="组合 2"/>
          <p:cNvGrpSpPr/>
          <p:nvPr/>
        </p:nvGrpSpPr>
        <p:grpSpPr>
          <a:xfrm>
            <a:off x="4328795" y="2379345"/>
            <a:ext cx="571500" cy="544830"/>
            <a:chOff x="7341" y="3521"/>
            <a:chExt cx="900" cy="858"/>
          </a:xfrm>
        </p:grpSpPr>
        <p:sp>
          <p:nvSpPr>
            <p:cNvPr id="18" name="椭圆 17"/>
            <p:cNvSpPr/>
            <p:nvPr/>
          </p:nvSpPr>
          <p:spPr>
            <a:xfrm>
              <a:off x="7362" y="3521"/>
              <a:ext cx="858" cy="858"/>
            </a:xfrm>
            <a:prstGeom prst="ellipse">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7341" y="3596"/>
              <a:ext cx="900" cy="708"/>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sz="2400">
                  <a:solidFill>
                    <a:schemeClr val="bg1"/>
                  </a:solidFill>
                  <a:latin typeface="Arial" panose="020B0604020202020204" pitchFamily="34" charset="0"/>
                  <a:ea typeface="微软雅黑" panose="020B0503020204020204" charset="-122"/>
                </a:rPr>
                <a:t>01</a:t>
              </a:r>
              <a:endParaRPr lang="en-US" altLang="zh-CN" sz="2400">
                <a:solidFill>
                  <a:schemeClr val="bg1"/>
                </a:solidFill>
                <a:latin typeface="Arial" panose="020B0604020202020204" pitchFamily="34" charset="0"/>
                <a:ea typeface="微软雅黑" panose="020B0503020204020204" charset="-122"/>
              </a:endParaRPr>
            </a:p>
          </p:txBody>
        </p:sp>
      </p:grpSp>
      <p:grpSp>
        <p:nvGrpSpPr>
          <p:cNvPr id="14" name="组合 13"/>
          <p:cNvGrpSpPr/>
          <p:nvPr/>
        </p:nvGrpSpPr>
        <p:grpSpPr>
          <a:xfrm>
            <a:off x="1355090" y="3966845"/>
            <a:ext cx="6518910" cy="575310"/>
            <a:chOff x="2134" y="6021"/>
            <a:chExt cx="10266" cy="906"/>
          </a:xfrm>
        </p:grpSpPr>
        <p:sp>
          <p:nvSpPr>
            <p:cNvPr id="13" name="圆角矩形 12"/>
            <p:cNvSpPr/>
            <p:nvPr/>
          </p:nvSpPr>
          <p:spPr>
            <a:xfrm>
              <a:off x="2428" y="6021"/>
              <a:ext cx="9904" cy="907"/>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2134" y="6161"/>
              <a:ext cx="10266" cy="628"/>
            </a:xfrm>
            <a:prstGeom prst="rect">
              <a:avLst/>
            </a:prstGeom>
            <a:noFill/>
            <a:ln w="9525">
              <a:noFill/>
            </a:ln>
          </p:spPr>
          <p:txBody>
            <a:bodyPr wrap="square">
              <a:spAutoFit/>
            </a:bodyPr>
            <a:p>
              <a:pPr indent="355600"/>
              <a:r>
                <a:rPr lang="zh-CN" sz="2000">
                  <a:solidFill>
                    <a:schemeClr val="bg1"/>
                  </a:solidFill>
                  <a:latin typeface="隶书" panose="02010509060101010101" charset="-122"/>
                  <a:ea typeface="隶书" panose="02010509060101010101" charset="-122"/>
                </a:rPr>
                <a:t>氟化稀土制备可分为湿式氟化法和干式氟化法两大类</a:t>
              </a:r>
              <a:endParaRPr lang="zh-CN" altLang="en-US" sz="2000">
                <a:solidFill>
                  <a:schemeClr val="bg1"/>
                </a:solidFill>
                <a:latin typeface="隶书" panose="02010509060101010101" charset="-122"/>
                <a:ea typeface="隶书" panose="02010509060101010101"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11" name="组合 10"/>
          <p:cNvGrpSpPr/>
          <p:nvPr/>
        </p:nvGrpSpPr>
        <p:grpSpPr>
          <a:xfrm>
            <a:off x="3020695" y="1386205"/>
            <a:ext cx="2815590" cy="674370"/>
            <a:chOff x="4979" y="2183"/>
            <a:chExt cx="4434" cy="1062"/>
          </a:xfrm>
        </p:grpSpPr>
        <p:sp>
          <p:nvSpPr>
            <p:cNvPr id="13" name="圆角矩形 12"/>
            <p:cNvSpPr/>
            <p:nvPr/>
          </p:nvSpPr>
          <p:spPr>
            <a:xfrm>
              <a:off x="5245" y="2183"/>
              <a:ext cx="3903" cy="1062"/>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4979" y="2352"/>
              <a:ext cx="4435" cy="725"/>
            </a:xfrm>
            <a:prstGeom prst="rect">
              <a:avLst/>
            </a:prstGeom>
            <a:noFill/>
            <a:ln w="9525">
              <a:noFill/>
            </a:ln>
          </p:spPr>
          <p:txBody>
            <a:bodyPr wrap="square">
              <a:spAutoFit/>
            </a:bodyPr>
            <a:p>
              <a:pPr indent="355600"/>
              <a:r>
                <a:rPr lang="zh-CN" sz="2400">
                  <a:solidFill>
                    <a:schemeClr val="bg1"/>
                  </a:solidFill>
                  <a:latin typeface="隶书" panose="02010509060101010101" charset="-122"/>
                  <a:ea typeface="隶书" panose="02010509060101010101" charset="-122"/>
                </a:rPr>
                <a:t>1.1.1传统湿法</a:t>
              </a:r>
              <a:endParaRPr lang="zh-CN" sz="2400">
                <a:solidFill>
                  <a:schemeClr val="bg1"/>
                </a:solidFill>
                <a:latin typeface="隶书" panose="02010509060101010101" charset="-122"/>
                <a:ea typeface="隶书" panose="02010509060101010101" charset="-122"/>
              </a:endParaRPr>
            </a:p>
          </p:txBody>
        </p:sp>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1.1湿法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sp>
        <p:nvSpPr>
          <p:cNvPr id="9" name="文本框 8"/>
          <p:cNvSpPr txBox="1"/>
          <p:nvPr/>
        </p:nvSpPr>
        <p:spPr>
          <a:xfrm>
            <a:off x="363220" y="2420620"/>
            <a:ext cx="8561070" cy="706755"/>
          </a:xfrm>
          <a:prstGeom prst="rect">
            <a:avLst/>
          </a:prstGeom>
        </p:spPr>
        <p:txBody>
          <a:bodyPr wrap="square">
            <a:spAutoFit/>
            <a:extLst>
              <a:ext uri="{4A0BC546-FE56-4ADE-93B0-CB8AF2F6F144}">
                <wpsdc:textFrameExt xmlns:wpsdc="http://www.wps.cn/officeDocument/2022/drawingmlCustomData" type="text"/>
              </a:ext>
            </a:extLst>
          </a:bodyPr>
          <a:p>
            <a:r>
              <a:rPr lang="en-US" altLang="zh-CN" sz="2000">
                <a:latin typeface="隶书" panose="02010509060101010101" charset="-122"/>
                <a:ea typeface="隶书" panose="02010509060101010101" charset="-122"/>
              </a:rPr>
              <a:t>    </a:t>
            </a:r>
            <a:r>
              <a:rPr lang="zh-CN" altLang="en-US" sz="2000">
                <a:latin typeface="隶书" panose="02010509060101010101" charset="-122"/>
                <a:ea typeface="隶书" panose="02010509060101010101" charset="-122"/>
              </a:rPr>
              <a:t>用稀土的氢氧化物、碳酸盐、氯化物、硝酸盐、硫酸盐与氢氟酸或氟化铵反应生成稀土氟化物。</a:t>
            </a:r>
            <a:endParaRPr lang="zh-CN" altLang="en-US" sz="2000">
              <a:latin typeface="隶书" panose="02010509060101010101" charset="-122"/>
              <a:ea typeface="隶书" panose="02010509060101010101" charset="-122"/>
            </a:endParaRPr>
          </a:p>
        </p:txBody>
      </p:sp>
      <p:grpSp>
        <p:nvGrpSpPr>
          <p:cNvPr id="32" name="组合 31"/>
          <p:cNvGrpSpPr/>
          <p:nvPr>
            <p:custDataLst>
              <p:tags r:id="rId3"/>
            </p:custDataLst>
          </p:nvPr>
        </p:nvGrpSpPr>
        <p:grpSpPr>
          <a:xfrm>
            <a:off x="1688465" y="3359468"/>
            <a:ext cx="2100580" cy="3034030"/>
            <a:chOff x="1868" y="5294"/>
            <a:chExt cx="3308" cy="4778"/>
          </a:xfrm>
        </p:grpSpPr>
        <p:grpSp>
          <p:nvGrpSpPr>
            <p:cNvPr id="31" name="组合 30"/>
            <p:cNvGrpSpPr/>
            <p:nvPr/>
          </p:nvGrpSpPr>
          <p:grpSpPr>
            <a:xfrm>
              <a:off x="1868" y="5294"/>
              <a:ext cx="3308" cy="724"/>
              <a:chOff x="1868" y="5294"/>
              <a:chExt cx="3308" cy="724"/>
            </a:xfrm>
          </p:grpSpPr>
          <p:sp>
            <p:nvSpPr>
              <p:cNvPr id="12" name="矩形 11"/>
              <p:cNvSpPr/>
              <p:nvPr/>
            </p:nvSpPr>
            <p:spPr>
              <a:xfrm>
                <a:off x="1868" y="5306"/>
                <a:ext cx="330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765" y="5294"/>
                <a:ext cx="1515" cy="725"/>
              </a:xfrm>
              <a:prstGeom prst="rect">
                <a:avLst/>
              </a:prstGeom>
            </p:spPr>
            <p:txBody>
              <a:bodyPr wrap="square">
                <a:spAutoFit/>
                <a:extLst>
                  <a:ext uri="{4A0BC546-FE56-4ADE-93B0-CB8AF2F6F144}">
                    <wpsdc:textFrameExt xmlns:wpsdc="http://www.wps.cn/officeDocument/2022/drawingmlCustomData" type="text"/>
                  </a:ext>
                </a:extLst>
              </a:bodyPr>
              <a:p>
                <a:r>
                  <a:rPr lang="zh-CN" altLang="zh-CN" sz="2400">
                    <a:solidFill>
                      <a:schemeClr val="bg1"/>
                    </a:solidFill>
                    <a:latin typeface="隶书" panose="02010509060101010101" charset="-122"/>
                    <a:ea typeface="隶书" panose="02010509060101010101" charset="-122"/>
                  </a:rPr>
                  <a:t>优</a:t>
                </a:r>
                <a:r>
                  <a:rPr lang="en-US" altLang="zh-CN" sz="2400">
                    <a:solidFill>
                      <a:schemeClr val="bg1"/>
                    </a:solidFill>
                    <a:latin typeface="隶书" panose="02010509060101010101" charset="-122"/>
                    <a:ea typeface="隶书" panose="02010509060101010101" charset="-122"/>
                  </a:rPr>
                  <a:t> </a:t>
                </a:r>
                <a:r>
                  <a:rPr lang="zh-CN" altLang="zh-CN" sz="2400">
                    <a:solidFill>
                      <a:schemeClr val="bg1"/>
                    </a:solidFill>
                    <a:latin typeface="隶书" panose="02010509060101010101" charset="-122"/>
                    <a:ea typeface="隶书" panose="02010509060101010101" charset="-122"/>
                  </a:rPr>
                  <a:t>点</a:t>
                </a:r>
                <a:endParaRPr lang="zh-CN" altLang="zh-CN" sz="2400">
                  <a:solidFill>
                    <a:schemeClr val="bg1"/>
                  </a:solidFill>
                  <a:latin typeface="隶书" panose="02010509060101010101" charset="-122"/>
                  <a:ea typeface="隶书" panose="02010509060101010101" charset="-122"/>
                </a:endParaRPr>
              </a:p>
            </p:txBody>
          </p:sp>
        </p:grpSp>
        <p:sp>
          <p:nvSpPr>
            <p:cNvPr id="16" name="矩形 15"/>
            <p:cNvSpPr/>
            <p:nvPr>
              <p:custDataLst>
                <p:tags r:id="rId4"/>
              </p:custDataLst>
            </p:nvPr>
          </p:nvSpPr>
          <p:spPr>
            <a:xfrm>
              <a:off x="1868" y="6388"/>
              <a:ext cx="3309" cy="368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4" name="组合 23"/>
            <p:cNvGrpSpPr/>
            <p:nvPr/>
          </p:nvGrpSpPr>
          <p:grpSpPr>
            <a:xfrm>
              <a:off x="1946" y="6534"/>
              <a:ext cx="3185" cy="1160"/>
              <a:chOff x="1946" y="6534"/>
              <a:chExt cx="3185" cy="1160"/>
            </a:xfrm>
          </p:grpSpPr>
          <p:grpSp>
            <p:nvGrpSpPr>
              <p:cNvPr id="23" name="组合 22"/>
              <p:cNvGrpSpPr/>
              <p:nvPr/>
            </p:nvGrpSpPr>
            <p:grpSpPr>
              <a:xfrm>
                <a:off x="1946" y="6849"/>
                <a:ext cx="698" cy="531"/>
                <a:chOff x="2067" y="6873"/>
                <a:chExt cx="698" cy="531"/>
              </a:xfrm>
            </p:grpSpPr>
            <p:sp>
              <p:nvSpPr>
                <p:cNvPr id="20" name="椭圆 19"/>
                <p:cNvSpPr/>
                <p:nvPr>
                  <p:custDataLst>
                    <p:tags r:id="rId5"/>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21" name="文本框 20"/>
                <p:cNvSpPr txBox="1"/>
                <p:nvPr>
                  <p:custDataLst>
                    <p:tags r:id="rId6"/>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22" name="文本框 21"/>
              <p:cNvSpPr txBox="1"/>
              <p:nvPr>
                <p:custDataLst>
                  <p:tags r:id="rId7"/>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湿法设备简单,易于操作，适用大规模生产</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26" name="组合 25"/>
            <p:cNvGrpSpPr/>
            <p:nvPr/>
          </p:nvGrpSpPr>
          <p:grpSpPr>
            <a:xfrm>
              <a:off x="1946" y="8122"/>
              <a:ext cx="3186" cy="1501"/>
              <a:chOff x="1946" y="6534"/>
              <a:chExt cx="3186" cy="1501"/>
            </a:xfrm>
          </p:grpSpPr>
          <p:grpSp>
            <p:nvGrpSpPr>
              <p:cNvPr id="27" name="组合 26"/>
              <p:cNvGrpSpPr/>
              <p:nvPr/>
            </p:nvGrpSpPr>
            <p:grpSpPr>
              <a:xfrm>
                <a:off x="1946" y="6849"/>
                <a:ext cx="698" cy="531"/>
                <a:chOff x="2067" y="6873"/>
                <a:chExt cx="698" cy="531"/>
              </a:xfrm>
            </p:grpSpPr>
            <p:sp>
              <p:nvSpPr>
                <p:cNvPr id="28" name="椭圆 27"/>
                <p:cNvSpPr/>
                <p:nvPr>
                  <p:custDataLst>
                    <p:tags r:id="rId8"/>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29" name="文本框 28"/>
                <p:cNvSpPr txBox="1"/>
                <p:nvPr>
                  <p:custDataLst>
                    <p:tags r:id="rId9"/>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30" name="文本框 29"/>
              <p:cNvSpPr txBox="1"/>
              <p:nvPr>
                <p:custDataLst>
                  <p:tags r:id="rId10"/>
                </p:custDataLst>
              </p:nvPr>
            </p:nvSpPr>
            <p:spPr>
              <a:xfrm>
                <a:off x="2551" y="6534"/>
                <a:ext cx="2581" cy="150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因碳酸盐转化成氧化物干燥费用高，所以原料成本相对低</a:t>
                </a:r>
                <a:endParaRPr lang="zh-CN" altLang="en-US" sz="1400">
                  <a:solidFill>
                    <a:schemeClr val="bg1"/>
                  </a:solidFill>
                  <a:latin typeface="Arial" panose="020B0604020202020204" pitchFamily="34" charset="0"/>
                  <a:ea typeface="微软雅黑" panose="020B0503020204020204" charset="-122"/>
                </a:endParaRPr>
              </a:p>
            </p:txBody>
          </p:sp>
        </p:grpSp>
      </p:grpSp>
      <p:sp>
        <p:nvSpPr>
          <p:cNvPr id="35" name="矩形 34"/>
          <p:cNvSpPr/>
          <p:nvPr/>
        </p:nvSpPr>
        <p:spPr>
          <a:xfrm>
            <a:off x="5074285" y="3367405"/>
            <a:ext cx="2101215" cy="44513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5643880" y="3359785"/>
            <a:ext cx="962025" cy="460375"/>
          </a:xfrm>
          <a:prstGeom prst="rect">
            <a:avLst/>
          </a:prstGeom>
        </p:spPr>
        <p:txBody>
          <a:bodyPr wrap="square">
            <a:spAutoFit/>
            <a:extLst>
              <a:ext uri="{4A0BC546-FE56-4ADE-93B0-CB8AF2F6F144}">
                <wpsdc:textFrameExt xmlns:wpsdc="http://www.wps.cn/officeDocument/2022/drawingmlCustomData" type="text"/>
              </a:ext>
            </a:extLst>
          </a:bodyPr>
          <a:p>
            <a:r>
              <a:rPr lang="zh-CN" altLang="en-US" sz="2400">
                <a:solidFill>
                  <a:schemeClr val="bg1"/>
                </a:solidFill>
                <a:latin typeface="隶书" panose="02010509060101010101" charset="-122"/>
                <a:ea typeface="隶书" panose="02010509060101010101" charset="-122"/>
              </a:rPr>
              <a:t>缺</a:t>
            </a:r>
            <a:r>
              <a:rPr lang="en-US" altLang="zh-CN" sz="2400">
                <a:solidFill>
                  <a:schemeClr val="bg1"/>
                </a:solidFill>
                <a:latin typeface="隶书" panose="02010509060101010101" charset="-122"/>
                <a:ea typeface="隶书" panose="02010509060101010101" charset="-122"/>
              </a:rPr>
              <a:t> </a:t>
            </a:r>
            <a:r>
              <a:rPr lang="zh-CN" altLang="en-US" sz="2400">
                <a:solidFill>
                  <a:schemeClr val="bg1"/>
                </a:solidFill>
                <a:latin typeface="隶书" panose="02010509060101010101" charset="-122"/>
                <a:ea typeface="隶书" panose="02010509060101010101" charset="-122"/>
              </a:rPr>
              <a:t>点</a:t>
            </a:r>
            <a:endParaRPr lang="zh-CN" altLang="en-US" sz="2400">
              <a:solidFill>
                <a:schemeClr val="bg1"/>
              </a:solidFill>
              <a:latin typeface="隶书" panose="02010509060101010101" charset="-122"/>
              <a:ea typeface="隶书" panose="02010509060101010101" charset="-122"/>
            </a:endParaRPr>
          </a:p>
        </p:txBody>
      </p:sp>
      <p:sp>
        <p:nvSpPr>
          <p:cNvPr id="37" name="矩形 36"/>
          <p:cNvSpPr/>
          <p:nvPr>
            <p:custDataLst>
              <p:tags r:id="rId11"/>
            </p:custDataLst>
          </p:nvPr>
        </p:nvSpPr>
        <p:spPr>
          <a:xfrm>
            <a:off x="5074285" y="4054475"/>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8" name="组合 37"/>
          <p:cNvGrpSpPr/>
          <p:nvPr>
            <p:custDataLst>
              <p:tags r:id="rId12"/>
            </p:custDataLst>
          </p:nvPr>
        </p:nvGrpSpPr>
        <p:grpSpPr>
          <a:xfrm rot="0">
            <a:off x="5123815" y="4147185"/>
            <a:ext cx="2023110" cy="537845"/>
            <a:chOff x="1946" y="6534"/>
            <a:chExt cx="3186" cy="847"/>
          </a:xfrm>
        </p:grpSpPr>
        <p:grpSp>
          <p:nvGrpSpPr>
            <p:cNvPr id="39" name="组合 38"/>
            <p:cNvGrpSpPr/>
            <p:nvPr/>
          </p:nvGrpSpPr>
          <p:grpSpPr>
            <a:xfrm>
              <a:off x="1946" y="6849"/>
              <a:ext cx="698" cy="531"/>
              <a:chOff x="2067" y="6873"/>
              <a:chExt cx="698" cy="531"/>
            </a:xfrm>
          </p:grpSpPr>
          <p:sp>
            <p:nvSpPr>
              <p:cNvPr id="40" name="椭圆 39"/>
              <p:cNvSpPr/>
              <p:nvPr>
                <p:custDataLst>
                  <p:tags r:id="rId13"/>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1" name="文本框 40"/>
              <p:cNvSpPr txBox="1"/>
              <p:nvPr>
                <p:custDataLst>
                  <p:tags r:id="rId14"/>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42" name="文本框 41"/>
            <p:cNvSpPr txBox="1"/>
            <p:nvPr>
              <p:custDataLst>
                <p:tags r:id="rId15"/>
              </p:custDataLst>
            </p:nvPr>
          </p:nvSpPr>
          <p:spPr>
            <a:xfrm>
              <a:off x="2551" y="6534"/>
              <a:ext cx="2581" cy="847"/>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生产流程长，胶体状沉淀粒度细、过滤慢</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3" name="组合 42"/>
          <p:cNvGrpSpPr/>
          <p:nvPr>
            <p:custDataLst>
              <p:tags r:id="rId16"/>
            </p:custDataLst>
          </p:nvPr>
        </p:nvGrpSpPr>
        <p:grpSpPr>
          <a:xfrm rot="0">
            <a:off x="5123815" y="4940300"/>
            <a:ext cx="2023110" cy="521970"/>
            <a:chOff x="1946" y="6534"/>
            <a:chExt cx="3186" cy="822"/>
          </a:xfrm>
        </p:grpSpPr>
        <p:grpSp>
          <p:nvGrpSpPr>
            <p:cNvPr id="44" name="组合 43"/>
            <p:cNvGrpSpPr/>
            <p:nvPr/>
          </p:nvGrpSpPr>
          <p:grpSpPr>
            <a:xfrm>
              <a:off x="1946" y="6729"/>
              <a:ext cx="698" cy="538"/>
              <a:chOff x="2067" y="6753"/>
              <a:chExt cx="698" cy="538"/>
            </a:xfrm>
          </p:grpSpPr>
          <p:sp>
            <p:nvSpPr>
              <p:cNvPr id="45" name="椭圆 44"/>
              <p:cNvSpPr/>
              <p:nvPr>
                <p:custDataLst>
                  <p:tags r:id="rId17"/>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6" name="文本框 45"/>
              <p:cNvSpPr txBox="1"/>
              <p:nvPr>
                <p:custDataLst>
                  <p:tags r:id="rId18"/>
                </p:custDataLst>
              </p:nvPr>
            </p:nvSpPr>
            <p:spPr>
              <a:xfrm>
                <a:off x="2067" y="675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47" name="文本框 46"/>
            <p:cNvSpPr txBox="1"/>
            <p:nvPr>
              <p:custDataLst>
                <p:tags r:id="rId19"/>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效率低，易冒槽，易穿滤，消耗高</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8" name="组合 47"/>
          <p:cNvGrpSpPr/>
          <p:nvPr>
            <p:custDataLst>
              <p:tags r:id="rId20"/>
            </p:custDataLst>
          </p:nvPr>
        </p:nvGrpSpPr>
        <p:grpSpPr>
          <a:xfrm rot="0">
            <a:off x="5146040" y="5645785"/>
            <a:ext cx="2023110" cy="521970"/>
            <a:chOff x="1946" y="6534"/>
            <a:chExt cx="3186" cy="822"/>
          </a:xfrm>
        </p:grpSpPr>
        <p:grpSp>
          <p:nvGrpSpPr>
            <p:cNvPr id="49" name="组合 48"/>
            <p:cNvGrpSpPr/>
            <p:nvPr/>
          </p:nvGrpSpPr>
          <p:grpSpPr>
            <a:xfrm>
              <a:off x="1946" y="6634"/>
              <a:ext cx="698" cy="556"/>
              <a:chOff x="2067" y="6658"/>
              <a:chExt cx="698" cy="556"/>
            </a:xfrm>
          </p:grpSpPr>
          <p:sp>
            <p:nvSpPr>
              <p:cNvPr id="50" name="椭圆 49"/>
              <p:cNvSpPr/>
              <p:nvPr>
                <p:custDataLst>
                  <p:tags r:id="rId21"/>
                </p:custDataLst>
              </p:nvPr>
            </p:nvSpPr>
            <p:spPr>
              <a:xfrm>
                <a:off x="2128" y="6658"/>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1" name="文本框 50"/>
              <p:cNvSpPr txBox="1"/>
              <p:nvPr>
                <p:custDataLst>
                  <p:tags r:id="rId22"/>
                </p:custDataLst>
              </p:nvPr>
            </p:nvSpPr>
            <p:spPr>
              <a:xfrm>
                <a:off x="2067" y="668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52" name="文本框 51"/>
            <p:cNvSpPr txBox="1"/>
            <p:nvPr>
              <p:custDataLst>
                <p:tags r:id="rId23"/>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污染大(大量洗水、母液PH值2-3）</a:t>
              </a:r>
              <a:endParaRPr lang="zh-CN" altLang="en-US" sz="1400">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18796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9" name="组合 8"/>
          <p:cNvGrpSpPr/>
          <p:nvPr/>
        </p:nvGrpSpPr>
        <p:grpSpPr>
          <a:xfrm>
            <a:off x="2676525" y="881380"/>
            <a:ext cx="3676968" cy="575945"/>
            <a:chOff x="4215" y="1953"/>
            <a:chExt cx="5791" cy="907"/>
          </a:xfrm>
        </p:grpSpPr>
        <p:sp>
          <p:nvSpPr>
            <p:cNvPr id="13" name="圆角矩形 12"/>
            <p:cNvSpPr/>
            <p:nvPr/>
          </p:nvSpPr>
          <p:spPr>
            <a:xfrm>
              <a:off x="4487" y="1953"/>
              <a:ext cx="5519" cy="907"/>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4215" y="2093"/>
              <a:ext cx="5746" cy="628"/>
            </a:xfrm>
            <a:prstGeom prst="rect">
              <a:avLst/>
            </a:prstGeom>
            <a:noFill/>
            <a:ln w="9525">
              <a:noFill/>
            </a:ln>
          </p:spPr>
          <p:txBody>
            <a:bodyPr wrap="square">
              <a:spAutoFit/>
            </a:bodyPr>
            <a:p>
              <a:pPr indent="355600"/>
              <a:r>
                <a:rPr lang="zh-CN" sz="2000">
                  <a:solidFill>
                    <a:schemeClr val="bg1"/>
                  </a:solidFill>
                  <a:latin typeface="隶书" panose="02010509060101010101" charset="-122"/>
                  <a:ea typeface="隶书" panose="02010509060101010101" charset="-122"/>
                </a:rPr>
                <a:t>碳酸盐湿法生产工艺流程图</a:t>
              </a:r>
              <a:endParaRPr lang="zh-CN" sz="2000">
                <a:solidFill>
                  <a:schemeClr val="bg1"/>
                </a:solidFill>
                <a:latin typeface="隶书" panose="02010509060101010101" charset="-122"/>
                <a:ea typeface="隶书" panose="02010509060101010101" charset="-122"/>
              </a:endParaRPr>
            </a:p>
          </p:txBody>
        </p:sp>
      </p:grpSp>
      <p:pic>
        <p:nvPicPr>
          <p:cNvPr id="2" name="图片 28" descr="wps"/>
          <p:cNvPicPr>
            <a:picLocks noChangeAspect="1"/>
          </p:cNvPicPr>
          <p:nvPr/>
        </p:nvPicPr>
        <p:blipFill>
          <a:blip r:embed="rId3"/>
          <a:stretch>
            <a:fillRect/>
          </a:stretch>
        </p:blipFill>
        <p:spPr>
          <a:xfrm>
            <a:off x="1583690" y="1417955"/>
            <a:ext cx="6425565" cy="542544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18796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pic>
        <p:nvPicPr>
          <p:cNvPr id="2" name="图片 -2147482591" descr="ba2d3b1147c46e77ab6a5f226dd0abf"/>
          <p:cNvPicPr>
            <a:picLocks noChangeAspect="1"/>
          </p:cNvPicPr>
          <p:nvPr/>
        </p:nvPicPr>
        <p:blipFill>
          <a:blip r:embed="rId3"/>
          <a:stretch>
            <a:fillRect/>
          </a:stretch>
        </p:blipFill>
        <p:spPr>
          <a:xfrm rot="5400000">
            <a:off x="-384810" y="1528763"/>
            <a:ext cx="5660390" cy="4243705"/>
          </a:xfrm>
          <a:prstGeom prst="rect">
            <a:avLst/>
          </a:prstGeom>
          <a:noFill/>
          <a:ln w="9525">
            <a:noFill/>
          </a:ln>
        </p:spPr>
      </p:pic>
      <p:pic>
        <p:nvPicPr>
          <p:cNvPr id="3" name="图片 -2147482581" descr="b73e6ebdb53426ec1a28b98ae0f1b8b"/>
          <p:cNvPicPr>
            <a:picLocks noChangeAspect="1"/>
          </p:cNvPicPr>
          <p:nvPr/>
        </p:nvPicPr>
        <p:blipFill>
          <a:blip r:embed="rId4"/>
          <a:stretch>
            <a:fillRect/>
          </a:stretch>
        </p:blipFill>
        <p:spPr>
          <a:xfrm rot="5400000">
            <a:off x="3937000" y="1537335"/>
            <a:ext cx="5650230" cy="423672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pSp>
        <p:nvGrpSpPr>
          <p:cNvPr id="10" name="组合 9"/>
          <p:cNvGrpSpPr/>
          <p:nvPr/>
        </p:nvGrpSpPr>
        <p:grpSpPr>
          <a:xfrm>
            <a:off x="1753553" y="187960"/>
            <a:ext cx="5638165" cy="459740"/>
            <a:chOff x="2097" y="183"/>
            <a:chExt cx="8879" cy="724"/>
          </a:xfrm>
        </p:grpSpPr>
        <p:sp>
          <p:nvSpPr>
            <p:cNvPr id="6" name="文本框 5"/>
            <p:cNvSpPr txBox="1"/>
            <p:nvPr/>
          </p:nvSpPr>
          <p:spPr>
            <a:xfrm>
              <a:off x="3142" y="183"/>
              <a:ext cx="7834"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400">
                  <a:solidFill>
                    <a:srgbClr val="475174"/>
                  </a:solidFill>
                  <a:latin typeface="Arial" panose="020B0604020202020204" pitchFamily="34" charset="0"/>
                  <a:ea typeface="微软雅黑" panose="020B0503020204020204" charset="-122"/>
                </a:rPr>
                <a:t>福建省漳平市九鼎氟化工有限公司</a:t>
              </a:r>
              <a:endParaRPr lang="zh-CN" altLang="zh-CN" sz="24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9" name="组合 8"/>
          <p:cNvGrpSpPr/>
          <p:nvPr/>
        </p:nvGrpSpPr>
        <p:grpSpPr>
          <a:xfrm>
            <a:off x="1640259" y="1448435"/>
            <a:ext cx="1254017" cy="575945"/>
            <a:chOff x="4215" y="1953"/>
            <a:chExt cx="1975" cy="907"/>
          </a:xfrm>
        </p:grpSpPr>
        <p:sp>
          <p:nvSpPr>
            <p:cNvPr id="13" name="圆角矩形 12"/>
            <p:cNvSpPr/>
            <p:nvPr/>
          </p:nvSpPr>
          <p:spPr>
            <a:xfrm>
              <a:off x="4487" y="1953"/>
              <a:ext cx="1703" cy="907"/>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4215" y="2093"/>
              <a:ext cx="1975" cy="628"/>
            </a:xfrm>
            <a:prstGeom prst="rect">
              <a:avLst/>
            </a:prstGeom>
            <a:noFill/>
            <a:ln w="9525">
              <a:noFill/>
            </a:ln>
          </p:spPr>
          <p:txBody>
            <a:bodyPr wrap="square">
              <a:spAutoFit/>
            </a:bodyPr>
            <a:p>
              <a:pPr indent="355600"/>
              <a:r>
                <a:rPr lang="zh-CN" sz="2000">
                  <a:solidFill>
                    <a:schemeClr val="bg1"/>
                  </a:solidFill>
                  <a:latin typeface="隶书" panose="02010509060101010101" charset="-122"/>
                  <a:ea typeface="隶书" panose="02010509060101010101" charset="-122"/>
                </a:rPr>
                <a:t>过滤</a:t>
              </a:r>
              <a:endParaRPr lang="zh-CN" sz="2000">
                <a:solidFill>
                  <a:schemeClr val="bg1"/>
                </a:solidFill>
                <a:latin typeface="隶书" panose="02010509060101010101" charset="-122"/>
                <a:ea typeface="隶书" panose="02010509060101010101" charset="-122"/>
              </a:endParaRPr>
            </a:p>
          </p:txBody>
        </p:sp>
      </p:grpSp>
      <p:pic>
        <p:nvPicPr>
          <p:cNvPr id="2" name="图片 -2147482589" descr="97034ddcc7552bab70ad9687141fcb3"/>
          <p:cNvPicPr>
            <a:picLocks noChangeAspect="1"/>
          </p:cNvPicPr>
          <p:nvPr/>
        </p:nvPicPr>
        <p:blipFill>
          <a:blip r:embed="rId3"/>
          <a:stretch>
            <a:fillRect/>
          </a:stretch>
        </p:blipFill>
        <p:spPr>
          <a:xfrm>
            <a:off x="179705" y="2276475"/>
            <a:ext cx="4318635" cy="3237865"/>
          </a:xfrm>
          <a:prstGeom prst="rect">
            <a:avLst/>
          </a:prstGeom>
          <a:noFill/>
          <a:ln w="9525">
            <a:noFill/>
          </a:ln>
        </p:spPr>
      </p:pic>
      <p:grpSp>
        <p:nvGrpSpPr>
          <p:cNvPr id="4" name="组合 3"/>
          <p:cNvGrpSpPr/>
          <p:nvPr/>
        </p:nvGrpSpPr>
        <p:grpSpPr>
          <a:xfrm>
            <a:off x="6103992" y="1448435"/>
            <a:ext cx="1254017" cy="575945"/>
            <a:chOff x="4215" y="1953"/>
            <a:chExt cx="1975" cy="907"/>
          </a:xfrm>
        </p:grpSpPr>
        <p:sp>
          <p:nvSpPr>
            <p:cNvPr id="5" name="圆角矩形 4"/>
            <p:cNvSpPr/>
            <p:nvPr/>
          </p:nvSpPr>
          <p:spPr>
            <a:xfrm>
              <a:off x="4487" y="1953"/>
              <a:ext cx="1703" cy="907"/>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215" y="2093"/>
              <a:ext cx="1975" cy="628"/>
            </a:xfrm>
            <a:prstGeom prst="rect">
              <a:avLst/>
            </a:prstGeom>
            <a:noFill/>
            <a:ln w="9525">
              <a:noFill/>
            </a:ln>
          </p:spPr>
          <p:txBody>
            <a:bodyPr wrap="square">
              <a:spAutoFit/>
            </a:bodyPr>
            <a:p>
              <a:pPr indent="355600"/>
              <a:r>
                <a:rPr lang="zh-CN" altLang="zh-CN" sz="2000">
                  <a:solidFill>
                    <a:schemeClr val="bg1"/>
                  </a:solidFill>
                  <a:latin typeface="隶书" panose="02010509060101010101" charset="-122"/>
                  <a:ea typeface="隶书" panose="02010509060101010101" charset="-122"/>
                </a:rPr>
                <a:t>脱水</a:t>
              </a:r>
              <a:endParaRPr lang="zh-CN" altLang="zh-CN" sz="2000">
                <a:solidFill>
                  <a:schemeClr val="bg1"/>
                </a:solidFill>
                <a:latin typeface="隶书" panose="02010509060101010101" charset="-122"/>
                <a:ea typeface="隶书" panose="02010509060101010101" charset="-122"/>
              </a:endParaRPr>
            </a:p>
          </p:txBody>
        </p:sp>
      </p:grpSp>
      <p:pic>
        <p:nvPicPr>
          <p:cNvPr id="3" name="图片 -2147482588" descr="0a158157a4e596667b1e14c53282c69"/>
          <p:cNvPicPr>
            <a:picLocks noChangeAspect="1"/>
          </p:cNvPicPr>
          <p:nvPr/>
        </p:nvPicPr>
        <p:blipFill>
          <a:blip r:embed="rId4"/>
          <a:stretch>
            <a:fillRect/>
          </a:stretch>
        </p:blipFill>
        <p:spPr>
          <a:xfrm>
            <a:off x="4643755" y="2276475"/>
            <a:ext cx="4318000" cy="323723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矩形 4"/>
          <p:cNvSpPr/>
          <p:nvPr/>
        </p:nvSpPr>
        <p:spPr>
          <a:xfrm>
            <a:off x="0" y="0"/>
            <a:ext cx="575945" cy="1033780"/>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0" name="组合 9"/>
          <p:cNvGrpSpPr/>
          <p:nvPr/>
        </p:nvGrpSpPr>
        <p:grpSpPr>
          <a:xfrm>
            <a:off x="4561840" y="85090"/>
            <a:ext cx="4725670" cy="398755"/>
            <a:chOff x="2097" y="183"/>
            <a:chExt cx="8879" cy="749"/>
          </a:xfrm>
        </p:grpSpPr>
        <p:sp>
          <p:nvSpPr>
            <p:cNvPr id="6" name="文本框 5"/>
            <p:cNvSpPr txBox="1"/>
            <p:nvPr/>
          </p:nvSpPr>
          <p:spPr>
            <a:xfrm>
              <a:off x="3142" y="183"/>
              <a:ext cx="7834" cy="749"/>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zh-CN" sz="2000">
                  <a:solidFill>
                    <a:srgbClr val="475174"/>
                  </a:solidFill>
                  <a:latin typeface="Arial" panose="020B0604020202020204" pitchFamily="34" charset="0"/>
                  <a:ea typeface="微软雅黑" panose="020B0503020204020204" charset="-122"/>
                </a:rPr>
                <a:t>福建省漳平市九鼎氟化工有限公司</a:t>
              </a:r>
              <a:endParaRPr lang="zh-CN" altLang="zh-CN" sz="2000">
                <a:solidFill>
                  <a:srgbClr val="475174"/>
                </a:solidFill>
                <a:latin typeface="Arial" panose="020B0604020202020204" pitchFamily="34" charset="0"/>
                <a:ea typeface="微软雅黑" panose="020B0503020204020204" charset="-122"/>
              </a:endParaRPr>
            </a:p>
          </p:txBody>
        </p:sp>
        <p:pic>
          <p:nvPicPr>
            <p:cNvPr id="7" name="图片 6" descr="九鼎龍_画板 1"/>
            <p:cNvPicPr>
              <a:picLocks noChangeAspect="1"/>
            </p:cNvPicPr>
            <p:nvPr/>
          </p:nvPicPr>
          <p:blipFill>
            <a:blip r:embed="rId2"/>
            <a:stretch>
              <a:fillRect/>
            </a:stretch>
          </p:blipFill>
          <p:spPr>
            <a:xfrm>
              <a:off x="2097" y="204"/>
              <a:ext cx="964" cy="683"/>
            </a:xfrm>
            <a:prstGeom prst="rect">
              <a:avLst/>
            </a:prstGeom>
          </p:spPr>
        </p:pic>
      </p:grpSp>
      <p:grpSp>
        <p:nvGrpSpPr>
          <p:cNvPr id="11" name="组合 10"/>
          <p:cNvGrpSpPr/>
          <p:nvPr/>
        </p:nvGrpSpPr>
        <p:grpSpPr>
          <a:xfrm>
            <a:off x="2511425" y="1377315"/>
            <a:ext cx="4565015" cy="674370"/>
            <a:chOff x="4700" y="2183"/>
            <a:chExt cx="7189" cy="1062"/>
          </a:xfrm>
        </p:grpSpPr>
        <p:sp>
          <p:nvSpPr>
            <p:cNvPr id="13" name="圆角矩形 12"/>
            <p:cNvSpPr/>
            <p:nvPr/>
          </p:nvSpPr>
          <p:spPr>
            <a:xfrm>
              <a:off x="5245" y="2183"/>
              <a:ext cx="5920" cy="1062"/>
            </a:xfrm>
            <a:prstGeom prst="round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4700" y="2352"/>
              <a:ext cx="7189" cy="725"/>
            </a:xfrm>
            <a:prstGeom prst="rect">
              <a:avLst/>
            </a:prstGeom>
            <a:noFill/>
            <a:ln w="9525">
              <a:noFill/>
            </a:ln>
          </p:spPr>
          <p:txBody>
            <a:bodyPr wrap="square">
              <a:spAutoFit/>
            </a:bodyPr>
            <a:p>
              <a:pPr indent="355600"/>
              <a:r>
                <a:rPr lang="zh-CN" sz="2400">
                  <a:solidFill>
                    <a:schemeClr val="bg1"/>
                  </a:solidFill>
                  <a:latin typeface="隶书" panose="02010509060101010101" charset="-122"/>
                  <a:ea typeface="隶书" panose="02010509060101010101" charset="-122"/>
                </a:rPr>
                <a:t>1.1.2 草酸稀土+氢氟酸法</a:t>
              </a:r>
              <a:endParaRPr lang="zh-CN" sz="2400">
                <a:solidFill>
                  <a:schemeClr val="bg1"/>
                </a:solidFill>
                <a:latin typeface="隶书" panose="02010509060101010101" charset="-122"/>
                <a:ea typeface="隶书" panose="02010509060101010101" charset="-122"/>
              </a:endParaRPr>
            </a:p>
          </p:txBody>
        </p:sp>
      </p:grpSp>
      <p:sp>
        <p:nvSpPr>
          <p:cNvPr id="17" name="文本框 16"/>
          <p:cNvSpPr txBox="1"/>
          <p:nvPr/>
        </p:nvSpPr>
        <p:spPr>
          <a:xfrm>
            <a:off x="611505" y="101918"/>
            <a:ext cx="2317750" cy="829945"/>
          </a:xfrm>
          <a:prstGeom prst="rect">
            <a:avLst/>
          </a:prstGeom>
        </p:spPr>
        <p:txBody>
          <a:bodyPr wrap="square">
            <a:spAutoFit/>
            <a:extLst>
              <a:ext uri="{4A0BC546-FE56-4ADE-93B0-CB8AF2F6F144}">
                <wpsdc:textFrameExt xmlns:wpsdc="http://www.wps.cn/officeDocument/2022/drawingmlCustomData" type="text"/>
              </a:ext>
            </a:extLst>
          </a:bodyPr>
          <a:p>
            <a:r>
              <a:rPr lang="zh-CN" altLang="zh-CN" sz="4800">
                <a:solidFill>
                  <a:srgbClr val="475174"/>
                </a:solidFill>
                <a:latin typeface="隶书" panose="02010509060101010101" charset="-122"/>
                <a:ea typeface="隶书" panose="02010509060101010101" charset="-122"/>
                <a:cs typeface="隶书" panose="02010509060101010101" charset="-122"/>
              </a:rPr>
              <a:t>1.1湿法</a:t>
            </a:r>
            <a:endParaRPr lang="zh-CN" altLang="zh-CN" sz="4800">
              <a:solidFill>
                <a:srgbClr val="475174"/>
              </a:solidFill>
              <a:latin typeface="隶书" panose="02010509060101010101" charset="-122"/>
              <a:ea typeface="隶书" panose="02010509060101010101" charset="-122"/>
              <a:cs typeface="隶书" panose="02010509060101010101" charset="-122"/>
            </a:endParaRPr>
          </a:p>
        </p:txBody>
      </p:sp>
      <p:sp>
        <p:nvSpPr>
          <p:cNvPr id="9" name="文本框 8"/>
          <p:cNvSpPr txBox="1"/>
          <p:nvPr/>
        </p:nvSpPr>
        <p:spPr>
          <a:xfrm>
            <a:off x="1520825" y="2420620"/>
            <a:ext cx="5787390" cy="398780"/>
          </a:xfrm>
          <a:prstGeom prst="rect">
            <a:avLst/>
          </a:prstGeom>
        </p:spPr>
        <p:txBody>
          <a:bodyPr wrap="square">
            <a:spAutoFit/>
            <a:extLst>
              <a:ext uri="{4A0BC546-FE56-4ADE-93B0-CB8AF2F6F144}">
                <wpsdc:textFrameExt xmlns:wpsdc="http://www.wps.cn/officeDocument/2022/drawingmlCustomData" type="text"/>
              </a:ext>
            </a:extLst>
          </a:bodyPr>
          <a:p>
            <a:r>
              <a:rPr lang="en-US" altLang="zh-CN" sz="2000">
                <a:latin typeface="隶书" panose="02010509060101010101" charset="-122"/>
                <a:ea typeface="隶书" panose="02010509060101010101" charset="-122"/>
              </a:rPr>
              <a:t>    </a:t>
            </a:r>
            <a:r>
              <a:rPr lang="zh-CN" altLang="en-US" sz="2000">
                <a:latin typeface="隶书" panose="02010509060101010101" charset="-122"/>
                <a:ea typeface="隶书" panose="02010509060101010101" charset="-122"/>
              </a:rPr>
              <a:t>在草酸稀土中直接加氢氟酸置换生产氟化稀土。</a:t>
            </a:r>
            <a:endParaRPr lang="zh-CN" altLang="en-US" sz="2000">
              <a:latin typeface="隶书" panose="02010509060101010101" charset="-122"/>
              <a:ea typeface="隶书" panose="02010509060101010101" charset="-122"/>
            </a:endParaRPr>
          </a:p>
        </p:txBody>
      </p:sp>
      <p:grpSp>
        <p:nvGrpSpPr>
          <p:cNvPr id="61" name="组合 60"/>
          <p:cNvGrpSpPr/>
          <p:nvPr/>
        </p:nvGrpSpPr>
        <p:grpSpPr>
          <a:xfrm>
            <a:off x="5074285" y="3351530"/>
            <a:ext cx="2100580" cy="459740"/>
            <a:chOff x="7991" y="5291"/>
            <a:chExt cx="3308" cy="724"/>
          </a:xfrm>
        </p:grpSpPr>
        <p:sp>
          <p:nvSpPr>
            <p:cNvPr id="35" name="矩形 34"/>
            <p:cNvSpPr/>
            <p:nvPr/>
          </p:nvSpPr>
          <p:spPr>
            <a:xfrm>
              <a:off x="7991" y="5303"/>
              <a:ext cx="330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8888" y="5291"/>
              <a:ext cx="1515" cy="725"/>
            </a:xfrm>
            <a:prstGeom prst="rect">
              <a:avLst/>
            </a:prstGeom>
          </p:spPr>
          <p:txBody>
            <a:bodyPr wrap="square">
              <a:spAutoFit/>
              <a:extLst>
                <a:ext uri="{4A0BC546-FE56-4ADE-93B0-CB8AF2F6F144}">
                  <wpsdc:textFrameExt xmlns:wpsdc="http://www.wps.cn/officeDocument/2022/drawingmlCustomData" type="text"/>
                </a:ext>
              </a:extLst>
            </a:bodyPr>
            <a:p>
              <a:r>
                <a:rPr lang="zh-CN" altLang="en-US" sz="2400">
                  <a:solidFill>
                    <a:schemeClr val="bg1"/>
                  </a:solidFill>
                  <a:latin typeface="隶书" panose="02010509060101010101" charset="-122"/>
                  <a:ea typeface="隶书" panose="02010509060101010101" charset="-122"/>
                </a:rPr>
                <a:t>缺</a:t>
              </a:r>
              <a:r>
                <a:rPr lang="en-US" altLang="zh-CN" sz="2400">
                  <a:solidFill>
                    <a:schemeClr val="bg1"/>
                  </a:solidFill>
                  <a:latin typeface="隶书" panose="02010509060101010101" charset="-122"/>
                  <a:ea typeface="隶书" panose="02010509060101010101" charset="-122"/>
                </a:rPr>
                <a:t> </a:t>
              </a:r>
              <a:r>
                <a:rPr lang="zh-CN" altLang="en-US" sz="2400">
                  <a:solidFill>
                    <a:schemeClr val="bg1"/>
                  </a:solidFill>
                  <a:latin typeface="隶书" panose="02010509060101010101" charset="-122"/>
                  <a:ea typeface="隶书" panose="02010509060101010101" charset="-122"/>
                </a:rPr>
                <a:t>点</a:t>
              </a:r>
              <a:endParaRPr lang="zh-CN" altLang="en-US" sz="2400">
                <a:solidFill>
                  <a:schemeClr val="bg1"/>
                </a:solidFill>
                <a:latin typeface="隶书" panose="02010509060101010101" charset="-122"/>
                <a:ea typeface="隶书" panose="02010509060101010101" charset="-122"/>
              </a:endParaRPr>
            </a:p>
          </p:txBody>
        </p:sp>
      </p:grpSp>
      <p:sp>
        <p:nvSpPr>
          <p:cNvPr id="37" name="矩形 36"/>
          <p:cNvSpPr/>
          <p:nvPr>
            <p:custDataLst>
              <p:tags r:id="rId3"/>
            </p:custDataLst>
          </p:nvPr>
        </p:nvSpPr>
        <p:spPr>
          <a:xfrm>
            <a:off x="5057140" y="4043045"/>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8" name="组合 37"/>
          <p:cNvGrpSpPr/>
          <p:nvPr>
            <p:custDataLst>
              <p:tags r:id="rId4"/>
            </p:custDataLst>
          </p:nvPr>
        </p:nvGrpSpPr>
        <p:grpSpPr>
          <a:xfrm rot="0">
            <a:off x="5134928" y="4147185"/>
            <a:ext cx="2023110" cy="737235"/>
            <a:chOff x="1946" y="6534"/>
            <a:chExt cx="3186" cy="1161"/>
          </a:xfrm>
        </p:grpSpPr>
        <p:grpSp>
          <p:nvGrpSpPr>
            <p:cNvPr id="39" name="组合 38"/>
            <p:cNvGrpSpPr/>
            <p:nvPr/>
          </p:nvGrpSpPr>
          <p:grpSpPr>
            <a:xfrm>
              <a:off x="1946" y="6849"/>
              <a:ext cx="698" cy="531"/>
              <a:chOff x="2067" y="6873"/>
              <a:chExt cx="698" cy="531"/>
            </a:xfrm>
          </p:grpSpPr>
          <p:sp>
            <p:nvSpPr>
              <p:cNvPr id="40" name="椭圆 39"/>
              <p:cNvSpPr/>
              <p:nvPr>
                <p:custDataLst>
                  <p:tags r:id="rId5"/>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1" name="文本框 40"/>
              <p:cNvSpPr txBox="1"/>
              <p:nvPr>
                <p:custDataLst>
                  <p:tags r:id="rId6"/>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42" name="文本框 41"/>
            <p:cNvSpPr txBox="1"/>
            <p:nvPr>
              <p:custDataLst>
                <p:tags r:id="rId7"/>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草酸稀土含量低，运费高（自产者适宜）</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3" name="组合 42"/>
          <p:cNvGrpSpPr/>
          <p:nvPr>
            <p:custDataLst>
              <p:tags r:id="rId8"/>
            </p:custDataLst>
          </p:nvPr>
        </p:nvGrpSpPr>
        <p:grpSpPr>
          <a:xfrm rot="0">
            <a:off x="5134928" y="4940300"/>
            <a:ext cx="2023110" cy="521970"/>
            <a:chOff x="1946" y="6534"/>
            <a:chExt cx="3186" cy="822"/>
          </a:xfrm>
        </p:grpSpPr>
        <p:grpSp>
          <p:nvGrpSpPr>
            <p:cNvPr id="44" name="组合 43"/>
            <p:cNvGrpSpPr/>
            <p:nvPr/>
          </p:nvGrpSpPr>
          <p:grpSpPr>
            <a:xfrm>
              <a:off x="1946" y="6616"/>
              <a:ext cx="698" cy="538"/>
              <a:chOff x="2067" y="6640"/>
              <a:chExt cx="698" cy="538"/>
            </a:xfrm>
          </p:grpSpPr>
          <p:sp>
            <p:nvSpPr>
              <p:cNvPr id="45" name="椭圆 44"/>
              <p:cNvSpPr/>
              <p:nvPr>
                <p:custDataLst>
                  <p:tags r:id="rId9"/>
                </p:custDataLst>
              </p:nvPr>
            </p:nvSpPr>
            <p:spPr>
              <a:xfrm>
                <a:off x="2128" y="6658"/>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46" name="文本框 45"/>
              <p:cNvSpPr txBox="1"/>
              <p:nvPr>
                <p:custDataLst>
                  <p:tags r:id="rId10"/>
                </p:custDataLst>
              </p:nvPr>
            </p:nvSpPr>
            <p:spPr>
              <a:xfrm>
                <a:off x="2067" y="6640"/>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47" name="文本框 46"/>
            <p:cNvSpPr txBox="1"/>
            <p:nvPr>
              <p:custDataLst>
                <p:tags r:id="rId11"/>
              </p:custDataLst>
            </p:nvPr>
          </p:nvSpPr>
          <p:spPr>
            <a:xfrm>
              <a:off x="2551" y="6534"/>
              <a:ext cx="2581" cy="822"/>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高温控制（常温至沸腾）</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48" name="组合 47"/>
          <p:cNvGrpSpPr/>
          <p:nvPr>
            <p:custDataLst>
              <p:tags r:id="rId12"/>
            </p:custDataLst>
          </p:nvPr>
        </p:nvGrpSpPr>
        <p:grpSpPr>
          <a:xfrm rot="0">
            <a:off x="5134928" y="5637530"/>
            <a:ext cx="2023110" cy="353060"/>
            <a:chOff x="1946" y="6521"/>
            <a:chExt cx="3186" cy="556"/>
          </a:xfrm>
        </p:grpSpPr>
        <p:grpSp>
          <p:nvGrpSpPr>
            <p:cNvPr id="49" name="组合 48"/>
            <p:cNvGrpSpPr/>
            <p:nvPr/>
          </p:nvGrpSpPr>
          <p:grpSpPr>
            <a:xfrm>
              <a:off x="1946" y="6521"/>
              <a:ext cx="698" cy="556"/>
              <a:chOff x="2067" y="6545"/>
              <a:chExt cx="698" cy="556"/>
            </a:xfrm>
          </p:grpSpPr>
          <p:sp>
            <p:nvSpPr>
              <p:cNvPr id="50" name="椭圆 49"/>
              <p:cNvSpPr/>
              <p:nvPr>
                <p:custDataLst>
                  <p:tags r:id="rId13"/>
                </p:custDataLst>
              </p:nvPr>
            </p:nvSpPr>
            <p:spPr>
              <a:xfrm>
                <a:off x="2128" y="6545"/>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1" name="文本框 50"/>
              <p:cNvSpPr txBox="1"/>
              <p:nvPr>
                <p:custDataLst>
                  <p:tags r:id="rId14"/>
                </p:custDataLst>
              </p:nvPr>
            </p:nvSpPr>
            <p:spPr>
              <a:xfrm>
                <a:off x="2067" y="6570"/>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52" name="文本框 51"/>
            <p:cNvSpPr txBox="1"/>
            <p:nvPr>
              <p:custDataLst>
                <p:tags r:id="rId15"/>
              </p:custDataLst>
            </p:nvPr>
          </p:nvSpPr>
          <p:spPr>
            <a:xfrm>
              <a:off x="2551" y="6534"/>
              <a:ext cx="2581" cy="483"/>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生产控制过程困难</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62" name="组合 61"/>
          <p:cNvGrpSpPr/>
          <p:nvPr/>
        </p:nvGrpSpPr>
        <p:grpSpPr>
          <a:xfrm>
            <a:off x="1979930" y="3351530"/>
            <a:ext cx="2101215" cy="460375"/>
            <a:chOff x="3118" y="5265"/>
            <a:chExt cx="3309" cy="725"/>
          </a:xfrm>
        </p:grpSpPr>
        <p:sp>
          <p:nvSpPr>
            <p:cNvPr id="2" name="矩形 1"/>
            <p:cNvSpPr/>
            <p:nvPr/>
          </p:nvSpPr>
          <p:spPr>
            <a:xfrm>
              <a:off x="3118" y="5277"/>
              <a:ext cx="3309" cy="701"/>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4015" y="5265"/>
              <a:ext cx="1515" cy="725"/>
            </a:xfrm>
            <a:prstGeom prst="rect">
              <a:avLst/>
            </a:prstGeom>
          </p:spPr>
          <p:txBody>
            <a:bodyPr wrap="square">
              <a:spAutoFit/>
              <a:extLst>
                <a:ext uri="{4A0BC546-FE56-4ADE-93B0-CB8AF2F6F144}">
                  <wpsdc:textFrameExt xmlns:wpsdc="http://www.wps.cn/officeDocument/2022/drawingmlCustomData" type="text"/>
                </a:ext>
              </a:extLst>
            </a:bodyPr>
            <a:p>
              <a:r>
                <a:rPr lang="zh-CN" altLang="zh-CN" sz="2400">
                  <a:solidFill>
                    <a:schemeClr val="bg1"/>
                  </a:solidFill>
                  <a:latin typeface="隶书" panose="02010509060101010101" charset="-122"/>
                  <a:ea typeface="隶书" panose="02010509060101010101" charset="-122"/>
                </a:rPr>
                <a:t>优</a:t>
              </a:r>
              <a:r>
                <a:rPr lang="en-US" altLang="zh-CN" sz="2400">
                  <a:solidFill>
                    <a:schemeClr val="bg1"/>
                  </a:solidFill>
                  <a:latin typeface="隶书" panose="02010509060101010101" charset="-122"/>
                  <a:ea typeface="隶书" panose="02010509060101010101" charset="-122"/>
                </a:rPr>
                <a:t> </a:t>
              </a:r>
              <a:r>
                <a:rPr lang="zh-CN" altLang="en-US" sz="2400">
                  <a:solidFill>
                    <a:schemeClr val="bg1"/>
                  </a:solidFill>
                  <a:latin typeface="隶书" panose="02010509060101010101" charset="-122"/>
                  <a:ea typeface="隶书" panose="02010509060101010101" charset="-122"/>
                </a:rPr>
                <a:t>点</a:t>
              </a:r>
              <a:endParaRPr lang="zh-CN" altLang="en-US" sz="2400">
                <a:solidFill>
                  <a:schemeClr val="bg1"/>
                </a:solidFill>
                <a:latin typeface="隶书" panose="02010509060101010101" charset="-122"/>
                <a:ea typeface="隶书" panose="02010509060101010101" charset="-122"/>
              </a:endParaRPr>
            </a:p>
          </p:txBody>
        </p:sp>
      </p:grpSp>
      <p:sp>
        <p:nvSpPr>
          <p:cNvPr id="4" name="矩形 3"/>
          <p:cNvSpPr/>
          <p:nvPr>
            <p:custDataLst>
              <p:tags r:id="rId16"/>
            </p:custDataLst>
          </p:nvPr>
        </p:nvSpPr>
        <p:spPr>
          <a:xfrm>
            <a:off x="1979930" y="4054475"/>
            <a:ext cx="2101215" cy="2339975"/>
          </a:xfrm>
          <a:prstGeom prst="rect">
            <a:avLst/>
          </a:prstGeom>
          <a:solidFill>
            <a:srgbClr val="47517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8" name="组合 7"/>
          <p:cNvGrpSpPr/>
          <p:nvPr>
            <p:custDataLst>
              <p:tags r:id="rId17"/>
            </p:custDataLst>
          </p:nvPr>
        </p:nvGrpSpPr>
        <p:grpSpPr>
          <a:xfrm rot="0">
            <a:off x="2040573" y="4147185"/>
            <a:ext cx="2023110" cy="737235"/>
            <a:chOff x="1946" y="6534"/>
            <a:chExt cx="3186" cy="1161"/>
          </a:xfrm>
        </p:grpSpPr>
        <p:grpSp>
          <p:nvGrpSpPr>
            <p:cNvPr id="14" name="组合 13"/>
            <p:cNvGrpSpPr/>
            <p:nvPr/>
          </p:nvGrpSpPr>
          <p:grpSpPr>
            <a:xfrm>
              <a:off x="1946" y="6849"/>
              <a:ext cx="698" cy="531"/>
              <a:chOff x="2067" y="6873"/>
              <a:chExt cx="698" cy="531"/>
            </a:xfrm>
          </p:grpSpPr>
          <p:sp>
            <p:nvSpPr>
              <p:cNvPr id="18" name="椭圆 17"/>
              <p:cNvSpPr/>
              <p:nvPr>
                <p:custDataLst>
                  <p:tags r:id="rId18"/>
                </p:custDataLst>
              </p:nvPr>
            </p:nvSpPr>
            <p:spPr>
              <a:xfrm>
                <a:off x="2128" y="6884"/>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19" name="文本框 18"/>
              <p:cNvSpPr txBox="1"/>
              <p:nvPr>
                <p:custDataLst>
                  <p:tags r:id="rId19"/>
                </p:custDataLst>
              </p:nvPr>
            </p:nvSpPr>
            <p:spPr>
              <a:xfrm>
                <a:off x="2067" y="687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01</a:t>
                </a:r>
                <a:endParaRPr lang="en-US" altLang="zh-CN" sz="1600">
                  <a:solidFill>
                    <a:srgbClr val="475174"/>
                  </a:solidFill>
                  <a:latin typeface="Arial" panose="020B0604020202020204" pitchFamily="34" charset="0"/>
                  <a:ea typeface="微软雅黑" panose="020B0503020204020204" charset="-122"/>
                </a:endParaRPr>
              </a:p>
            </p:txBody>
          </p:sp>
        </p:grpSp>
        <p:sp>
          <p:nvSpPr>
            <p:cNvPr id="25" name="文本框 24"/>
            <p:cNvSpPr txBox="1"/>
            <p:nvPr>
              <p:custDataLst>
                <p:tags r:id="rId20"/>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转化率高，纯度提高，适用高纯氟化物的生产</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33" name="组合 32"/>
          <p:cNvGrpSpPr/>
          <p:nvPr>
            <p:custDataLst>
              <p:tags r:id="rId21"/>
            </p:custDataLst>
          </p:nvPr>
        </p:nvGrpSpPr>
        <p:grpSpPr>
          <a:xfrm rot="0">
            <a:off x="2040573" y="4940300"/>
            <a:ext cx="2023110" cy="737235"/>
            <a:chOff x="1946" y="6534"/>
            <a:chExt cx="3186" cy="1161"/>
          </a:xfrm>
        </p:grpSpPr>
        <p:grpSp>
          <p:nvGrpSpPr>
            <p:cNvPr id="34" name="组合 33"/>
            <p:cNvGrpSpPr/>
            <p:nvPr/>
          </p:nvGrpSpPr>
          <p:grpSpPr>
            <a:xfrm>
              <a:off x="1946" y="6729"/>
              <a:ext cx="698" cy="538"/>
              <a:chOff x="2067" y="6753"/>
              <a:chExt cx="698" cy="538"/>
            </a:xfrm>
          </p:grpSpPr>
          <p:sp>
            <p:nvSpPr>
              <p:cNvPr id="53" name="椭圆 52"/>
              <p:cNvSpPr/>
              <p:nvPr>
                <p:custDataLst>
                  <p:tags r:id="rId22"/>
                </p:custDataLst>
              </p:nvPr>
            </p:nvSpPr>
            <p:spPr>
              <a:xfrm>
                <a:off x="2128" y="6771"/>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4" name="文本框 53"/>
              <p:cNvSpPr txBox="1"/>
              <p:nvPr>
                <p:custDataLst>
                  <p:tags r:id="rId23"/>
                </p:custDataLst>
              </p:nvPr>
            </p:nvSpPr>
            <p:spPr>
              <a:xfrm>
                <a:off x="2067" y="6753"/>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02</a:t>
                </a:r>
                <a:endParaRPr lang="en-US" altLang="zh-CN" sz="1600">
                  <a:solidFill>
                    <a:srgbClr val="475174"/>
                  </a:solidFill>
                  <a:latin typeface="Arial" panose="020B0604020202020204" pitchFamily="34" charset="0"/>
                  <a:ea typeface="微软雅黑" panose="020B0503020204020204" charset="-122"/>
                </a:endParaRPr>
              </a:p>
            </p:txBody>
          </p:sp>
        </p:grpSp>
        <p:sp>
          <p:nvSpPr>
            <p:cNvPr id="55" name="文本框 54"/>
            <p:cNvSpPr txBox="1"/>
            <p:nvPr>
              <p:custDataLst>
                <p:tags r:id="rId24"/>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滤液经净化后循环使用,提高回收率、降低了成本</a:t>
              </a:r>
              <a:endParaRPr lang="zh-CN" altLang="en-US" sz="1400">
                <a:solidFill>
                  <a:schemeClr val="bg1"/>
                </a:solidFill>
                <a:latin typeface="Arial" panose="020B0604020202020204" pitchFamily="34" charset="0"/>
                <a:ea typeface="微软雅黑" panose="020B0503020204020204" charset="-122"/>
              </a:endParaRPr>
            </a:p>
          </p:txBody>
        </p:sp>
      </p:grpSp>
      <p:grpSp>
        <p:nvGrpSpPr>
          <p:cNvPr id="56" name="组合 55"/>
          <p:cNvGrpSpPr/>
          <p:nvPr>
            <p:custDataLst>
              <p:tags r:id="rId25"/>
            </p:custDataLst>
          </p:nvPr>
        </p:nvGrpSpPr>
        <p:grpSpPr>
          <a:xfrm rot="0">
            <a:off x="2040573" y="5645785"/>
            <a:ext cx="2023110" cy="737235"/>
            <a:chOff x="1946" y="6534"/>
            <a:chExt cx="3186" cy="1161"/>
          </a:xfrm>
        </p:grpSpPr>
        <p:grpSp>
          <p:nvGrpSpPr>
            <p:cNvPr id="57" name="组合 56"/>
            <p:cNvGrpSpPr/>
            <p:nvPr/>
          </p:nvGrpSpPr>
          <p:grpSpPr>
            <a:xfrm>
              <a:off x="1946" y="6841"/>
              <a:ext cx="698" cy="572"/>
              <a:chOff x="2067" y="6865"/>
              <a:chExt cx="698" cy="572"/>
            </a:xfrm>
          </p:grpSpPr>
          <p:sp>
            <p:nvSpPr>
              <p:cNvPr id="58" name="椭圆 57"/>
              <p:cNvSpPr/>
              <p:nvPr>
                <p:custDataLst>
                  <p:tags r:id="rId26"/>
                </p:custDataLst>
              </p:nvPr>
            </p:nvSpPr>
            <p:spPr>
              <a:xfrm>
                <a:off x="2128" y="6865"/>
                <a:ext cx="516"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1200">
                  <a:solidFill>
                    <a:srgbClr val="475174"/>
                  </a:solidFill>
                </a:endParaRPr>
              </a:p>
            </p:txBody>
          </p:sp>
          <p:sp>
            <p:nvSpPr>
              <p:cNvPr id="59" name="文本框 58"/>
              <p:cNvSpPr txBox="1"/>
              <p:nvPr>
                <p:custDataLst>
                  <p:tags r:id="rId27"/>
                </p:custDataLst>
              </p:nvPr>
            </p:nvSpPr>
            <p:spPr>
              <a:xfrm>
                <a:off x="2067" y="6906"/>
                <a:ext cx="698" cy="531"/>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600">
                    <a:solidFill>
                      <a:srgbClr val="475174"/>
                    </a:solidFill>
                    <a:latin typeface="Arial" panose="020B0604020202020204" pitchFamily="34" charset="0"/>
                    <a:ea typeface="微软雅黑" panose="020B0503020204020204" charset="-122"/>
                  </a:rPr>
                  <a:t>03</a:t>
                </a:r>
                <a:endParaRPr lang="en-US" altLang="zh-CN" sz="1600">
                  <a:solidFill>
                    <a:srgbClr val="475174"/>
                  </a:solidFill>
                  <a:latin typeface="Arial" panose="020B0604020202020204" pitchFamily="34" charset="0"/>
                  <a:ea typeface="微软雅黑" panose="020B0503020204020204" charset="-122"/>
                </a:endParaRPr>
              </a:p>
            </p:txBody>
          </p:sp>
        </p:grpSp>
        <p:sp>
          <p:nvSpPr>
            <p:cNvPr id="60" name="文本框 59"/>
            <p:cNvSpPr txBox="1"/>
            <p:nvPr>
              <p:custDataLst>
                <p:tags r:id="rId28"/>
              </p:custDataLst>
            </p:nvPr>
          </p:nvSpPr>
          <p:spPr>
            <a:xfrm>
              <a:off x="2551" y="6534"/>
              <a:ext cx="2581" cy="1161"/>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Arial" panose="020B0604020202020204" pitchFamily="34" charset="0"/>
                  <a:ea typeface="微软雅黑" panose="020B0503020204020204" charset="-122"/>
                </a:rPr>
                <a:t>废液中HF 含量的降低，有利于环境保护</a:t>
              </a:r>
              <a:endParaRPr lang="zh-CN" altLang="en-US" sz="1400">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tags/tag1.xml><?xml version="1.0" encoding="utf-8"?>
<p:tagLst xmlns:p="http://schemas.openxmlformats.org/presentationml/2006/main">
  <p:tag name="KSO_WM_DIAGRAM_VIRTUALLY_FRAME" val="{&quot;height&quot;:238.975,&quot;left&quot;:93.4,&quot;top&quot;:264.525,&quot;width&quot;:432.05}"/>
</p:tagLst>
</file>

<file path=ppt/tags/tag10.xml><?xml version="1.0" encoding="utf-8"?>
<p:tagLst xmlns:p="http://schemas.openxmlformats.org/presentationml/2006/main">
  <p:tag name="KSO_WM_DIAGRAM_VIRTUALLY_FRAME" val="{&quot;height&quot;:238.975,&quot;left&quot;:93.4,&quot;top&quot;:264.525,&quot;width&quot;:432.05}"/>
</p:tagLst>
</file>

<file path=ppt/tags/tag100.xml><?xml version="1.0" encoding="utf-8"?>
<p:tagLst xmlns:p="http://schemas.openxmlformats.org/presentationml/2006/main">
  <p:tag name="KSO_WM_DIAGRAM_VIRTUALLY_FRAME" val="{&quot;height&quot;:240.775,&quot;left&quot;:93.4,&quot;top&quot;:264.525,&quot;width&quot;:471.6}"/>
</p:tagLst>
</file>

<file path=ppt/tags/tag101.xml><?xml version="1.0" encoding="utf-8"?>
<p:tagLst xmlns:p="http://schemas.openxmlformats.org/presentationml/2006/main">
  <p:tag name="KSO_WM_DIAGRAM_VIRTUALLY_FRAME" val="{&quot;height&quot;:240.775,&quot;left&quot;:93.4,&quot;top&quot;:264.525,&quot;width&quot;:471.6}"/>
</p:tagLst>
</file>

<file path=ppt/tags/tag102.xml><?xml version="1.0" encoding="utf-8"?>
<p:tagLst xmlns:p="http://schemas.openxmlformats.org/presentationml/2006/main">
  <p:tag name="KSO_WM_DIAGRAM_VIRTUALLY_FRAME" val="{&quot;height&quot;:240.775,&quot;left&quot;:93.4,&quot;top&quot;:264.525,&quot;width&quot;:471.6}"/>
</p:tagLst>
</file>

<file path=ppt/tags/tag103.xml><?xml version="1.0" encoding="utf-8"?>
<p:tagLst xmlns:p="http://schemas.openxmlformats.org/presentationml/2006/main">
  <p:tag name="KSO_WM_DIAGRAM_VIRTUALLY_FRAME" val="{&quot;height&quot;:240.775,&quot;left&quot;:93.4,&quot;top&quot;:264.525,&quot;width&quot;:471.6}"/>
</p:tagLst>
</file>

<file path=ppt/tags/tag104.xml><?xml version="1.0" encoding="utf-8"?>
<p:tagLst xmlns:p="http://schemas.openxmlformats.org/presentationml/2006/main">
  <p:tag name="KSO_WM_DIAGRAM_VIRTUALLY_FRAME" val="{&quot;height&quot;:240.775,&quot;left&quot;:93.4,&quot;top&quot;:264.525,&quot;width&quot;:471.6}"/>
</p:tagLst>
</file>

<file path=ppt/tags/tag105.xml><?xml version="1.0" encoding="utf-8"?>
<p:tagLst xmlns:p="http://schemas.openxmlformats.org/presentationml/2006/main">
  <p:tag name="KSO_WM_DIAGRAM_VIRTUALLY_FRAME" val="{&quot;height&quot;:240.775,&quot;left&quot;:93.4,&quot;top&quot;:264.525,&quot;width&quot;:471.6}"/>
</p:tagLst>
</file>

<file path=ppt/tags/tag106.xml><?xml version="1.0" encoding="utf-8"?>
<p:tagLst xmlns:p="http://schemas.openxmlformats.org/presentationml/2006/main">
  <p:tag name="KSO_WM_DIAGRAM_VIRTUALLY_FRAME" val="{&quot;height&quot;:240.775,&quot;left&quot;:93.4,&quot;top&quot;:264.525,&quot;width&quot;:471.6}"/>
</p:tagLst>
</file>

<file path=ppt/tags/tag107.xml><?xml version="1.0" encoding="utf-8"?>
<p:tagLst xmlns:p="http://schemas.openxmlformats.org/presentationml/2006/main">
  <p:tag name="KSO_WM_DIAGRAM_VIRTUALLY_FRAME" val="{&quot;height&quot;:240.775,&quot;left&quot;:93.4,&quot;top&quot;:264.525,&quot;width&quot;:471.6}"/>
</p:tagLst>
</file>

<file path=ppt/tags/tag108.xml><?xml version="1.0" encoding="utf-8"?>
<p:tagLst xmlns:p="http://schemas.openxmlformats.org/presentationml/2006/main">
  <p:tag name="KSO_WM_DIAGRAM_VIRTUALLY_FRAME" val="{&quot;height&quot;:240.775,&quot;left&quot;:93.4,&quot;top&quot;:264.525,&quot;width&quot;:471.6}"/>
</p:tagLst>
</file>

<file path=ppt/tags/tag109.xml><?xml version="1.0" encoding="utf-8"?>
<p:tagLst xmlns:p="http://schemas.openxmlformats.org/presentationml/2006/main">
  <p:tag name="KSO_WM_DIAGRAM_VIRTUALLY_FRAME" val="{&quot;height&quot;:240.775,&quot;left&quot;:93.4,&quot;top&quot;:264.525,&quot;width&quot;:471.6}"/>
</p:tagLst>
</file>

<file path=ppt/tags/tag11.xml><?xml version="1.0" encoding="utf-8"?>
<p:tagLst xmlns:p="http://schemas.openxmlformats.org/presentationml/2006/main">
  <p:tag name="KSO_WM_DIAGRAM_VIRTUALLY_FRAME" val="{&quot;height&quot;:238.975,&quot;left&quot;:93.4,&quot;top&quot;:264.525,&quot;width&quot;:432.05}"/>
</p:tagLst>
</file>

<file path=ppt/tags/tag110.xml><?xml version="1.0" encoding="utf-8"?>
<p:tagLst xmlns:p="http://schemas.openxmlformats.org/presentationml/2006/main">
  <p:tag name="KSO_WM_DIAGRAM_VIRTUALLY_FRAME" val="{&quot;height&quot;:240.775,&quot;left&quot;:93.4,&quot;top&quot;:264.525,&quot;width&quot;:471.6}"/>
</p:tagLst>
</file>

<file path=ppt/tags/tag111.xml><?xml version="1.0" encoding="utf-8"?>
<p:tagLst xmlns:p="http://schemas.openxmlformats.org/presentationml/2006/main">
  <p:tag name="KSO_WM_DIAGRAM_VIRTUALLY_FRAME" val="{&quot;height&quot;:240.775,&quot;left&quot;:93.4,&quot;top&quot;:264.525,&quot;width&quot;:471.6}"/>
</p:tagLst>
</file>

<file path=ppt/tags/tag112.xml><?xml version="1.0" encoding="utf-8"?>
<p:tagLst xmlns:p="http://schemas.openxmlformats.org/presentationml/2006/main">
  <p:tag name="KSO_WM_DIAGRAM_VIRTUALLY_FRAME" val="{&quot;height&quot;:240.775,&quot;left&quot;:93.4,&quot;top&quot;:264.525,&quot;width&quot;:471.6}"/>
</p:tagLst>
</file>

<file path=ppt/tags/tag113.xml><?xml version="1.0" encoding="utf-8"?>
<p:tagLst xmlns:p="http://schemas.openxmlformats.org/presentationml/2006/main">
  <p:tag name="KSO_WM_DIAGRAM_VIRTUALLY_FRAME" val="{&quot;height&quot;:240.775,&quot;left&quot;:93.4,&quot;top&quot;:264.525,&quot;width&quot;:471.6}"/>
</p:tagLst>
</file>

<file path=ppt/tags/tag114.xml><?xml version="1.0" encoding="utf-8"?>
<p:tagLst xmlns:p="http://schemas.openxmlformats.org/presentationml/2006/main">
  <p:tag name="KSO_WM_DIAGRAM_VIRTUALLY_FRAME" val="{&quot;height&quot;:240.775,&quot;left&quot;:93.4,&quot;top&quot;:264.525,&quot;width&quot;:471.6}"/>
</p:tagLst>
</file>

<file path=ppt/tags/tag115.xml><?xml version="1.0" encoding="utf-8"?>
<p:tagLst xmlns:p="http://schemas.openxmlformats.org/presentationml/2006/main">
  <p:tag name="KSO_WM_DIAGRAM_VIRTUALLY_FRAME" val="{&quot;height&quot;:240.775,&quot;left&quot;:93.4,&quot;top&quot;:264.525,&quot;width&quot;:471.6}"/>
</p:tagLst>
</file>

<file path=ppt/tags/tag116.xml><?xml version="1.0" encoding="utf-8"?>
<p:tagLst xmlns:p="http://schemas.openxmlformats.org/presentationml/2006/main">
  <p:tag name="KSO_WM_DIAGRAM_VIRTUALLY_FRAME" val="{&quot;height&quot;:240.775,&quot;left&quot;:93.4,&quot;top&quot;:264.525,&quot;width&quot;:471.6}"/>
</p:tagLst>
</file>

<file path=ppt/tags/tag117.xml><?xml version="1.0" encoding="utf-8"?>
<p:tagLst xmlns:p="http://schemas.openxmlformats.org/presentationml/2006/main">
  <p:tag name="KSO_WM_DIAGRAM_VIRTUALLY_FRAME" val="{&quot;height&quot;:240.775,&quot;left&quot;:93.4,&quot;top&quot;:264.525,&quot;width&quot;:471.6}"/>
</p:tagLst>
</file>

<file path=ppt/tags/tag118.xml><?xml version="1.0" encoding="utf-8"?>
<p:tagLst xmlns:p="http://schemas.openxmlformats.org/presentationml/2006/main">
  <p:tag name="KSO_WM_DIAGRAM_VIRTUALLY_FRAME" val="{&quot;height&quot;:240.775,&quot;left&quot;:93.4,&quot;top&quot;:264.525,&quot;width&quot;:471.6}"/>
</p:tagLst>
</file>

<file path=ppt/tags/tag119.xml><?xml version="1.0" encoding="utf-8"?>
<p:tagLst xmlns:p="http://schemas.openxmlformats.org/presentationml/2006/main">
  <p:tag name="KSO_WM_DIAGRAM_VIRTUALLY_FRAME" val="{&quot;height&quot;:240.775,&quot;left&quot;:93.4,&quot;top&quot;:264.525,&quot;width&quot;:471.6}"/>
</p:tagLst>
</file>

<file path=ppt/tags/tag12.xml><?xml version="1.0" encoding="utf-8"?>
<p:tagLst xmlns:p="http://schemas.openxmlformats.org/presentationml/2006/main">
  <p:tag name="KSO_WM_DIAGRAM_VIRTUALLY_FRAME" val="{&quot;height&quot;:238.975,&quot;left&quot;:93.4,&quot;top&quot;:264.525,&quot;width&quot;:432.05}"/>
</p:tagLst>
</file>

<file path=ppt/tags/tag120.xml><?xml version="1.0" encoding="utf-8"?>
<p:tagLst xmlns:p="http://schemas.openxmlformats.org/presentationml/2006/main">
  <p:tag name="KSO_WM_DIAGRAM_VIRTUALLY_FRAME" val="{&quot;height&quot;:240.775,&quot;left&quot;:93.4,&quot;top&quot;:264.525,&quot;width&quot;:471.6}"/>
</p:tagLst>
</file>

<file path=ppt/tags/tag121.xml><?xml version="1.0" encoding="utf-8"?>
<p:tagLst xmlns:p="http://schemas.openxmlformats.org/presentationml/2006/main">
  <p:tag name="KSO_WM_DIAGRAM_VIRTUALLY_FRAME" val="{&quot;height&quot;:240.775,&quot;left&quot;:93.4,&quot;top&quot;:264.525,&quot;width&quot;:471.6}"/>
</p:tagLst>
</file>

<file path=ppt/tags/tag122.xml><?xml version="1.0" encoding="utf-8"?>
<p:tagLst xmlns:p="http://schemas.openxmlformats.org/presentationml/2006/main">
  <p:tag name="KSO_WM_DIAGRAM_VIRTUALLY_FRAME" val="{&quot;height&quot;:240.775,&quot;left&quot;:93.4,&quot;top&quot;:264.525,&quot;width&quot;:471.6}"/>
</p:tagLst>
</file>

<file path=ppt/tags/tag123.xml><?xml version="1.0" encoding="utf-8"?>
<p:tagLst xmlns:p="http://schemas.openxmlformats.org/presentationml/2006/main">
  <p:tag name="KSO_WM_DIAGRAM_VIRTUALLY_FRAME" val="{&quot;height&quot;:240.775,&quot;left&quot;:93.4,&quot;top&quot;:264.525,&quot;width&quot;:471.6}"/>
</p:tagLst>
</file>

<file path=ppt/tags/tag124.xml><?xml version="1.0" encoding="utf-8"?>
<p:tagLst xmlns:p="http://schemas.openxmlformats.org/presentationml/2006/main">
  <p:tag name="KSO_WM_DIAGRAM_VIRTUALLY_FRAME" val="{&quot;height&quot;:240.775,&quot;left&quot;:93.4,&quot;top&quot;:264.525,&quot;width&quot;:471.6}"/>
</p:tagLst>
</file>

<file path=ppt/tags/tag125.xml><?xml version="1.0" encoding="utf-8"?>
<p:tagLst xmlns:p="http://schemas.openxmlformats.org/presentationml/2006/main">
  <p:tag name="KSO_WM_DIAGRAM_VIRTUALLY_FRAME" val="{&quot;height&quot;:240.775,&quot;left&quot;:93.4,&quot;top&quot;:264.525,&quot;width&quot;:471.6}"/>
</p:tagLst>
</file>

<file path=ppt/tags/tag126.xml><?xml version="1.0" encoding="utf-8"?>
<p:tagLst xmlns:p="http://schemas.openxmlformats.org/presentationml/2006/main">
  <p:tag name="commondata" val="eyJoZGlkIjoiZmQwMzBkMTIwYmQ0YTViMGVjN2U5ODAyYzZjYmEwYjIifQ=="/>
</p:tagLst>
</file>

<file path=ppt/tags/tag13.xml><?xml version="1.0" encoding="utf-8"?>
<p:tagLst xmlns:p="http://schemas.openxmlformats.org/presentationml/2006/main">
  <p:tag name="KSO_WM_DIAGRAM_VIRTUALLY_FRAME" val="{&quot;height&quot;:238.975,&quot;left&quot;:93.4,&quot;top&quot;:264.525,&quot;width&quot;:432.05}"/>
</p:tagLst>
</file>

<file path=ppt/tags/tag14.xml><?xml version="1.0" encoding="utf-8"?>
<p:tagLst xmlns:p="http://schemas.openxmlformats.org/presentationml/2006/main">
  <p:tag name="KSO_WM_DIAGRAM_VIRTUALLY_FRAME" val="{&quot;height&quot;:238.975,&quot;left&quot;:93.4,&quot;top&quot;:264.525,&quot;width&quot;:432.05}"/>
</p:tagLst>
</file>

<file path=ppt/tags/tag15.xml><?xml version="1.0" encoding="utf-8"?>
<p:tagLst xmlns:p="http://schemas.openxmlformats.org/presentationml/2006/main">
  <p:tag name="KSO_WM_DIAGRAM_VIRTUALLY_FRAME" val="{&quot;height&quot;:238.975,&quot;left&quot;:93.4,&quot;top&quot;:264.525,&quot;width&quot;:432.05}"/>
</p:tagLst>
</file>

<file path=ppt/tags/tag16.xml><?xml version="1.0" encoding="utf-8"?>
<p:tagLst xmlns:p="http://schemas.openxmlformats.org/presentationml/2006/main">
  <p:tag name="KSO_WM_DIAGRAM_VIRTUALLY_FRAME" val="{&quot;height&quot;:238.975,&quot;left&quot;:93.4,&quot;top&quot;:264.525,&quot;width&quot;:432.05}"/>
</p:tagLst>
</file>

<file path=ppt/tags/tag17.xml><?xml version="1.0" encoding="utf-8"?>
<p:tagLst xmlns:p="http://schemas.openxmlformats.org/presentationml/2006/main">
  <p:tag name="KSO_WM_DIAGRAM_VIRTUALLY_FRAME" val="{&quot;height&quot;:238.975,&quot;left&quot;:93.4,&quot;top&quot;:264.525,&quot;width&quot;:432.05}"/>
</p:tagLst>
</file>

<file path=ppt/tags/tag18.xml><?xml version="1.0" encoding="utf-8"?>
<p:tagLst xmlns:p="http://schemas.openxmlformats.org/presentationml/2006/main">
  <p:tag name="KSO_WM_DIAGRAM_VIRTUALLY_FRAME" val="{&quot;height&quot;:238.975,&quot;left&quot;:93.4,&quot;top&quot;:264.525,&quot;width&quot;:432.05}"/>
</p:tagLst>
</file>

<file path=ppt/tags/tag19.xml><?xml version="1.0" encoding="utf-8"?>
<p:tagLst xmlns:p="http://schemas.openxmlformats.org/presentationml/2006/main">
  <p:tag name="KSO_WM_DIAGRAM_VIRTUALLY_FRAME" val="{&quot;height&quot;:238.975,&quot;left&quot;:93.4,&quot;top&quot;:264.525,&quot;width&quot;:432.05}"/>
</p:tagLst>
</file>

<file path=ppt/tags/tag2.xml><?xml version="1.0" encoding="utf-8"?>
<p:tagLst xmlns:p="http://schemas.openxmlformats.org/presentationml/2006/main">
  <p:tag name="KSO_WM_DIAGRAM_VIRTUALLY_FRAME" val="{&quot;height&quot;:238.975,&quot;left&quot;:93.4,&quot;top&quot;:264.525,&quot;width&quot;:432.05}"/>
</p:tagLst>
</file>

<file path=ppt/tags/tag20.xml><?xml version="1.0" encoding="utf-8"?>
<p:tagLst xmlns:p="http://schemas.openxmlformats.org/presentationml/2006/main">
  <p:tag name="KSO_WM_DIAGRAM_VIRTUALLY_FRAME" val="{&quot;height&quot;:238.975,&quot;left&quot;:93.4,&quot;top&quot;:264.525,&quot;width&quot;:432.05}"/>
</p:tagLst>
</file>

<file path=ppt/tags/tag21.xml><?xml version="1.0" encoding="utf-8"?>
<p:tagLst xmlns:p="http://schemas.openxmlformats.org/presentationml/2006/main">
  <p:tag name="KSO_WM_DIAGRAM_VIRTUALLY_FRAME" val="{&quot;height&quot;:238.975,&quot;left&quot;:93.4,&quot;top&quot;:264.525,&quot;width&quot;:432.05}"/>
</p:tagLst>
</file>

<file path=ppt/tags/tag22.xml><?xml version="1.0" encoding="utf-8"?>
<p:tagLst xmlns:p="http://schemas.openxmlformats.org/presentationml/2006/main">
  <p:tag name="KSO_WM_DIAGRAM_VIRTUALLY_FRAME" val="{&quot;height&quot;:238.975,&quot;left&quot;:93.4,&quot;top&quot;:264.525,&quot;width&quot;:471.6}"/>
</p:tagLst>
</file>

<file path=ppt/tags/tag23.xml><?xml version="1.0" encoding="utf-8"?>
<p:tagLst xmlns:p="http://schemas.openxmlformats.org/presentationml/2006/main">
  <p:tag name="KSO_WM_DIAGRAM_VIRTUALLY_FRAME" val="{&quot;height&quot;:238.975,&quot;left&quot;:93.4,&quot;top&quot;:264.525,&quot;width&quot;:471.6}"/>
</p:tagLst>
</file>

<file path=ppt/tags/tag24.xml><?xml version="1.0" encoding="utf-8"?>
<p:tagLst xmlns:p="http://schemas.openxmlformats.org/presentationml/2006/main">
  <p:tag name="KSO_WM_DIAGRAM_VIRTUALLY_FRAME" val="{&quot;height&quot;:238.975,&quot;left&quot;:93.4,&quot;top&quot;:264.525,&quot;width&quot;:471.6}"/>
</p:tagLst>
</file>

<file path=ppt/tags/tag25.xml><?xml version="1.0" encoding="utf-8"?>
<p:tagLst xmlns:p="http://schemas.openxmlformats.org/presentationml/2006/main">
  <p:tag name="KSO_WM_DIAGRAM_VIRTUALLY_FRAME" val="{&quot;height&quot;:238.975,&quot;left&quot;:93.4,&quot;top&quot;:264.525,&quot;width&quot;:471.6}"/>
</p:tagLst>
</file>

<file path=ppt/tags/tag26.xml><?xml version="1.0" encoding="utf-8"?>
<p:tagLst xmlns:p="http://schemas.openxmlformats.org/presentationml/2006/main">
  <p:tag name="KSO_WM_DIAGRAM_VIRTUALLY_FRAME" val="{&quot;height&quot;:238.975,&quot;left&quot;:93.4,&quot;top&quot;:264.525,&quot;width&quot;:471.6}"/>
</p:tagLst>
</file>

<file path=ppt/tags/tag27.xml><?xml version="1.0" encoding="utf-8"?>
<p:tagLst xmlns:p="http://schemas.openxmlformats.org/presentationml/2006/main">
  <p:tag name="KSO_WM_DIAGRAM_VIRTUALLY_FRAME" val="{&quot;height&quot;:238.975,&quot;left&quot;:93.4,&quot;top&quot;:264.525,&quot;width&quot;:471.6}"/>
</p:tagLst>
</file>

<file path=ppt/tags/tag28.xml><?xml version="1.0" encoding="utf-8"?>
<p:tagLst xmlns:p="http://schemas.openxmlformats.org/presentationml/2006/main">
  <p:tag name="KSO_WM_DIAGRAM_VIRTUALLY_FRAME" val="{&quot;height&quot;:238.975,&quot;left&quot;:93.4,&quot;top&quot;:264.525,&quot;width&quot;:471.6}"/>
</p:tagLst>
</file>

<file path=ppt/tags/tag29.xml><?xml version="1.0" encoding="utf-8"?>
<p:tagLst xmlns:p="http://schemas.openxmlformats.org/presentationml/2006/main">
  <p:tag name="KSO_WM_DIAGRAM_VIRTUALLY_FRAME" val="{&quot;height&quot;:238.975,&quot;left&quot;:93.4,&quot;top&quot;:264.525,&quot;width&quot;:471.6}"/>
</p:tagLst>
</file>

<file path=ppt/tags/tag3.xml><?xml version="1.0" encoding="utf-8"?>
<p:tagLst xmlns:p="http://schemas.openxmlformats.org/presentationml/2006/main">
  <p:tag name="KSO_WM_DIAGRAM_VIRTUALLY_FRAME" val="{&quot;height&quot;:238.975,&quot;left&quot;:93.4,&quot;top&quot;:264.525,&quot;width&quot;:432.05}"/>
</p:tagLst>
</file>

<file path=ppt/tags/tag30.xml><?xml version="1.0" encoding="utf-8"?>
<p:tagLst xmlns:p="http://schemas.openxmlformats.org/presentationml/2006/main">
  <p:tag name="KSO_WM_DIAGRAM_VIRTUALLY_FRAME" val="{&quot;height&quot;:238.975,&quot;left&quot;:93.4,&quot;top&quot;:264.525,&quot;width&quot;:471.6}"/>
</p:tagLst>
</file>

<file path=ppt/tags/tag31.xml><?xml version="1.0" encoding="utf-8"?>
<p:tagLst xmlns:p="http://schemas.openxmlformats.org/presentationml/2006/main">
  <p:tag name="KSO_WM_DIAGRAM_VIRTUALLY_FRAME" val="{&quot;height&quot;:238.975,&quot;left&quot;:93.4,&quot;top&quot;:264.525,&quot;width&quot;:471.6}"/>
</p:tagLst>
</file>

<file path=ppt/tags/tag32.xml><?xml version="1.0" encoding="utf-8"?>
<p:tagLst xmlns:p="http://schemas.openxmlformats.org/presentationml/2006/main">
  <p:tag name="KSO_WM_DIAGRAM_VIRTUALLY_FRAME" val="{&quot;height&quot;:238.975,&quot;left&quot;:93.4,&quot;top&quot;:264.525,&quot;width&quot;:471.6}"/>
</p:tagLst>
</file>

<file path=ppt/tags/tag33.xml><?xml version="1.0" encoding="utf-8"?>
<p:tagLst xmlns:p="http://schemas.openxmlformats.org/presentationml/2006/main">
  <p:tag name="KSO_WM_DIAGRAM_VIRTUALLY_FRAME" val="{&quot;height&quot;:238.975,&quot;left&quot;:93.4,&quot;top&quot;:264.525,&quot;width&quot;:471.6}"/>
</p:tagLst>
</file>

<file path=ppt/tags/tag34.xml><?xml version="1.0" encoding="utf-8"?>
<p:tagLst xmlns:p="http://schemas.openxmlformats.org/presentationml/2006/main">
  <p:tag name="KSO_WM_DIAGRAM_VIRTUALLY_FRAME" val="{&quot;height&quot;:238.975,&quot;left&quot;:93.4,&quot;top&quot;:264.525,&quot;width&quot;:471.6}"/>
</p:tagLst>
</file>

<file path=ppt/tags/tag35.xml><?xml version="1.0" encoding="utf-8"?>
<p:tagLst xmlns:p="http://schemas.openxmlformats.org/presentationml/2006/main">
  <p:tag name="KSO_WM_DIAGRAM_VIRTUALLY_FRAME" val="{&quot;height&quot;:238.975,&quot;left&quot;:93.4,&quot;top&quot;:264.525,&quot;width&quot;:471.6}"/>
</p:tagLst>
</file>

<file path=ppt/tags/tag36.xml><?xml version="1.0" encoding="utf-8"?>
<p:tagLst xmlns:p="http://schemas.openxmlformats.org/presentationml/2006/main">
  <p:tag name="KSO_WM_DIAGRAM_VIRTUALLY_FRAME" val="{&quot;height&quot;:238.975,&quot;left&quot;:93.4,&quot;top&quot;:264.525,&quot;width&quot;:471.6}"/>
</p:tagLst>
</file>

<file path=ppt/tags/tag37.xml><?xml version="1.0" encoding="utf-8"?>
<p:tagLst xmlns:p="http://schemas.openxmlformats.org/presentationml/2006/main">
  <p:tag name="KSO_WM_DIAGRAM_VIRTUALLY_FRAME" val="{&quot;height&quot;:238.975,&quot;left&quot;:93.4,&quot;top&quot;:264.525,&quot;width&quot;:471.6}"/>
</p:tagLst>
</file>

<file path=ppt/tags/tag38.xml><?xml version="1.0" encoding="utf-8"?>
<p:tagLst xmlns:p="http://schemas.openxmlformats.org/presentationml/2006/main">
  <p:tag name="KSO_WM_DIAGRAM_VIRTUALLY_FRAME" val="{&quot;height&quot;:238.975,&quot;left&quot;:93.4,&quot;top&quot;:264.525,&quot;width&quot;:471.6}"/>
</p:tagLst>
</file>

<file path=ppt/tags/tag39.xml><?xml version="1.0" encoding="utf-8"?>
<p:tagLst xmlns:p="http://schemas.openxmlformats.org/presentationml/2006/main">
  <p:tag name="KSO_WM_DIAGRAM_VIRTUALLY_FRAME" val="{&quot;height&quot;:238.975,&quot;left&quot;:93.4,&quot;top&quot;:264.525,&quot;width&quot;:471.6}"/>
</p:tagLst>
</file>

<file path=ppt/tags/tag4.xml><?xml version="1.0" encoding="utf-8"?>
<p:tagLst xmlns:p="http://schemas.openxmlformats.org/presentationml/2006/main">
  <p:tag name="KSO_WM_DIAGRAM_VIRTUALLY_FRAME" val="{&quot;height&quot;:238.975,&quot;left&quot;:93.4,&quot;top&quot;:264.525,&quot;width&quot;:432.05}"/>
</p:tagLst>
</file>

<file path=ppt/tags/tag40.xml><?xml version="1.0" encoding="utf-8"?>
<p:tagLst xmlns:p="http://schemas.openxmlformats.org/presentationml/2006/main">
  <p:tag name="KSO_WM_DIAGRAM_VIRTUALLY_FRAME" val="{&quot;height&quot;:238.975,&quot;left&quot;:93.4,&quot;top&quot;:264.525,&quot;width&quot;:471.6}"/>
</p:tagLst>
</file>

<file path=ppt/tags/tag41.xml><?xml version="1.0" encoding="utf-8"?>
<p:tagLst xmlns:p="http://schemas.openxmlformats.org/presentationml/2006/main">
  <p:tag name="KSO_WM_DIAGRAM_VIRTUALLY_FRAME" val="{&quot;height&quot;:238.975,&quot;left&quot;:93.4,&quot;top&quot;:264.525,&quot;width&quot;:471.6}"/>
</p:tagLst>
</file>

<file path=ppt/tags/tag42.xml><?xml version="1.0" encoding="utf-8"?>
<p:tagLst xmlns:p="http://schemas.openxmlformats.org/presentationml/2006/main">
  <p:tag name="KSO_WM_DIAGRAM_VIRTUALLY_FRAME" val="{&quot;height&quot;:238.975,&quot;left&quot;:93.4,&quot;top&quot;:264.525,&quot;width&quot;:471.6}"/>
</p:tagLst>
</file>

<file path=ppt/tags/tag43.xml><?xml version="1.0" encoding="utf-8"?>
<p:tagLst xmlns:p="http://schemas.openxmlformats.org/presentationml/2006/main">
  <p:tag name="KSO_WM_DIAGRAM_VIRTUALLY_FRAME" val="{&quot;height&quot;:238.975,&quot;left&quot;:93.4,&quot;top&quot;:264.525,&quot;width&quot;:471.6}"/>
</p:tagLst>
</file>

<file path=ppt/tags/tag44.xml><?xml version="1.0" encoding="utf-8"?>
<p:tagLst xmlns:p="http://schemas.openxmlformats.org/presentationml/2006/main">
  <p:tag name="KSO_WM_DIAGRAM_VIRTUALLY_FRAME" val="{&quot;height&quot;:238.975,&quot;left&quot;:93.4,&quot;top&quot;:264.525,&quot;width&quot;:471.6}"/>
</p:tagLst>
</file>

<file path=ppt/tags/tag45.xml><?xml version="1.0" encoding="utf-8"?>
<p:tagLst xmlns:p="http://schemas.openxmlformats.org/presentationml/2006/main">
  <p:tag name="KSO_WM_DIAGRAM_VIRTUALLY_FRAME" val="{&quot;height&quot;:238.975,&quot;left&quot;:93.4,&quot;top&quot;:264.525,&quot;width&quot;:471.6}"/>
</p:tagLst>
</file>

<file path=ppt/tags/tag46.xml><?xml version="1.0" encoding="utf-8"?>
<p:tagLst xmlns:p="http://schemas.openxmlformats.org/presentationml/2006/main">
  <p:tag name="KSO_WM_DIAGRAM_VIRTUALLY_FRAME" val="{&quot;height&quot;:238.975,&quot;left&quot;:93.4,&quot;top&quot;:264.525,&quot;width&quot;:471.6}"/>
</p:tagLst>
</file>

<file path=ppt/tags/tag47.xml><?xml version="1.0" encoding="utf-8"?>
<p:tagLst xmlns:p="http://schemas.openxmlformats.org/presentationml/2006/main">
  <p:tag name="KSO_WM_DIAGRAM_VIRTUALLY_FRAME" val="{&quot;height&quot;:238.975,&quot;left&quot;:93.4,&quot;top&quot;:264.525,&quot;width&quot;:471.6}"/>
</p:tagLst>
</file>

<file path=ppt/tags/tag48.xml><?xml version="1.0" encoding="utf-8"?>
<p:tagLst xmlns:p="http://schemas.openxmlformats.org/presentationml/2006/main">
  <p:tag name="KSO_WM_DIAGRAM_VIRTUALLY_FRAME" val="{&quot;height&quot;:238.975,&quot;left&quot;:93.4,&quot;top&quot;:264.525,&quot;width&quot;:471.6}"/>
</p:tagLst>
</file>

<file path=ppt/tags/tag49.xml><?xml version="1.0" encoding="utf-8"?>
<p:tagLst xmlns:p="http://schemas.openxmlformats.org/presentationml/2006/main">
  <p:tag name="KSO_WM_DIAGRAM_VIRTUALLY_FRAME" val="{&quot;height&quot;:238.975,&quot;left&quot;:93.4,&quot;top&quot;:264.525,&quot;width&quot;:471.6}"/>
</p:tagLst>
</file>

<file path=ppt/tags/tag5.xml><?xml version="1.0" encoding="utf-8"?>
<p:tagLst xmlns:p="http://schemas.openxmlformats.org/presentationml/2006/main">
  <p:tag name="KSO_WM_DIAGRAM_VIRTUALLY_FRAME" val="{&quot;height&quot;:238.975,&quot;left&quot;:93.4,&quot;top&quot;:264.525,&quot;width&quot;:432.05}"/>
</p:tagLst>
</file>

<file path=ppt/tags/tag50.xml><?xml version="1.0" encoding="utf-8"?>
<p:tagLst xmlns:p="http://schemas.openxmlformats.org/presentationml/2006/main">
  <p:tag name="KSO_WM_DIAGRAM_VIRTUALLY_FRAME" val="{&quot;height&quot;:238.975,&quot;left&quot;:93.4,&quot;top&quot;:264.525,&quot;width&quot;:471.6}"/>
</p:tagLst>
</file>

<file path=ppt/tags/tag51.xml><?xml version="1.0" encoding="utf-8"?>
<p:tagLst xmlns:p="http://schemas.openxmlformats.org/presentationml/2006/main">
  <p:tag name="KSO_WM_DIAGRAM_VIRTUALLY_FRAME" val="{&quot;height&quot;:238.975,&quot;left&quot;:93.4,&quot;top&quot;:264.525,&quot;width&quot;:471.6}"/>
</p:tagLst>
</file>

<file path=ppt/tags/tag52.xml><?xml version="1.0" encoding="utf-8"?>
<p:tagLst xmlns:p="http://schemas.openxmlformats.org/presentationml/2006/main">
  <p:tag name="KSO_WM_DIAGRAM_VIRTUALLY_FRAME" val="{&quot;height&quot;:238.975,&quot;left&quot;:93.4,&quot;top&quot;:264.525,&quot;width&quot;:471.6}"/>
</p:tagLst>
</file>

<file path=ppt/tags/tag53.xml><?xml version="1.0" encoding="utf-8"?>
<p:tagLst xmlns:p="http://schemas.openxmlformats.org/presentationml/2006/main">
  <p:tag name="KSO_WM_DIAGRAM_VIRTUALLY_FRAME" val="{&quot;height&quot;:238.975,&quot;left&quot;:93.4,&quot;top&quot;:264.525,&quot;width&quot;:471.6}"/>
</p:tagLst>
</file>

<file path=ppt/tags/tag54.xml><?xml version="1.0" encoding="utf-8"?>
<p:tagLst xmlns:p="http://schemas.openxmlformats.org/presentationml/2006/main">
  <p:tag name="KSO_WM_DIAGRAM_VIRTUALLY_FRAME" val="{&quot;height&quot;:238.975,&quot;left&quot;:93.4,&quot;top&quot;:264.525,&quot;width&quot;:471.6}"/>
</p:tagLst>
</file>

<file path=ppt/tags/tag55.xml><?xml version="1.0" encoding="utf-8"?>
<p:tagLst xmlns:p="http://schemas.openxmlformats.org/presentationml/2006/main">
  <p:tag name="KSO_WM_DIAGRAM_VIRTUALLY_FRAME" val="{&quot;height&quot;:238.975,&quot;left&quot;:93.4,&quot;top&quot;:264.525,&quot;width&quot;:471.6}"/>
</p:tagLst>
</file>

<file path=ppt/tags/tag56.xml><?xml version="1.0" encoding="utf-8"?>
<p:tagLst xmlns:p="http://schemas.openxmlformats.org/presentationml/2006/main">
  <p:tag name="KSO_WM_DIAGRAM_VIRTUALLY_FRAME" val="{&quot;height&quot;:238.975,&quot;left&quot;:93.4,&quot;top&quot;:264.525,&quot;width&quot;:471.6}"/>
</p:tagLst>
</file>

<file path=ppt/tags/tag57.xml><?xml version="1.0" encoding="utf-8"?>
<p:tagLst xmlns:p="http://schemas.openxmlformats.org/presentationml/2006/main">
  <p:tag name="KSO_WM_DIAGRAM_VIRTUALLY_FRAME" val="{&quot;height&quot;:238.975,&quot;left&quot;:93.4,&quot;top&quot;:264.525,&quot;width&quot;:471.6}"/>
</p:tagLst>
</file>

<file path=ppt/tags/tag58.xml><?xml version="1.0" encoding="utf-8"?>
<p:tagLst xmlns:p="http://schemas.openxmlformats.org/presentationml/2006/main">
  <p:tag name="KSO_WM_DIAGRAM_VIRTUALLY_FRAME" val="{&quot;height&quot;:238.975,&quot;left&quot;:93.4,&quot;top&quot;:264.525,&quot;width&quot;:471.6}"/>
</p:tagLst>
</file>

<file path=ppt/tags/tag59.xml><?xml version="1.0" encoding="utf-8"?>
<p:tagLst xmlns:p="http://schemas.openxmlformats.org/presentationml/2006/main">
  <p:tag name="KSO_WM_DIAGRAM_VIRTUALLY_FRAME" val="{&quot;height&quot;:238.975,&quot;left&quot;:93.4,&quot;top&quot;:264.525,&quot;width&quot;:471.6}"/>
</p:tagLst>
</file>

<file path=ppt/tags/tag6.xml><?xml version="1.0" encoding="utf-8"?>
<p:tagLst xmlns:p="http://schemas.openxmlformats.org/presentationml/2006/main">
  <p:tag name="KSO_WM_DIAGRAM_VIRTUALLY_FRAME" val="{&quot;height&quot;:238.975,&quot;left&quot;:93.4,&quot;top&quot;:264.525,&quot;width&quot;:432.05}"/>
</p:tagLst>
</file>

<file path=ppt/tags/tag60.xml><?xml version="1.0" encoding="utf-8"?>
<p:tagLst xmlns:p="http://schemas.openxmlformats.org/presentationml/2006/main">
  <p:tag name="KSO_WM_DIAGRAM_VIRTUALLY_FRAME" val="{&quot;height&quot;:238.975,&quot;left&quot;:93.4,&quot;top&quot;:264.525,&quot;width&quot;:471.6}"/>
</p:tagLst>
</file>

<file path=ppt/tags/tag61.xml><?xml version="1.0" encoding="utf-8"?>
<p:tagLst xmlns:p="http://schemas.openxmlformats.org/presentationml/2006/main">
  <p:tag name="KSO_WM_DIAGRAM_VIRTUALLY_FRAME" val="{&quot;height&quot;:238.975,&quot;left&quot;:93.4,&quot;top&quot;:264.525,&quot;width&quot;:471.6}"/>
</p:tagLst>
</file>

<file path=ppt/tags/tag62.xml><?xml version="1.0" encoding="utf-8"?>
<p:tagLst xmlns:p="http://schemas.openxmlformats.org/presentationml/2006/main">
  <p:tag name="KSO_WM_DIAGRAM_VIRTUALLY_FRAME" val="{&quot;height&quot;:238.975,&quot;left&quot;:93.4,&quot;top&quot;:264.525,&quot;width&quot;:471.6}"/>
</p:tagLst>
</file>

<file path=ppt/tags/tag63.xml><?xml version="1.0" encoding="utf-8"?>
<p:tagLst xmlns:p="http://schemas.openxmlformats.org/presentationml/2006/main">
  <p:tag name="KSO_WM_DIAGRAM_VIRTUALLY_FRAME" val="{&quot;height&quot;:238.975,&quot;left&quot;:93.4,&quot;top&quot;:264.525,&quot;width&quot;:471.6}"/>
</p:tagLst>
</file>

<file path=ppt/tags/tag64.xml><?xml version="1.0" encoding="utf-8"?>
<p:tagLst xmlns:p="http://schemas.openxmlformats.org/presentationml/2006/main">
  <p:tag name="KSO_WM_DIAGRAM_VIRTUALLY_FRAME" val="{&quot;height&quot;:238.975,&quot;left&quot;:93.4,&quot;top&quot;:264.525,&quot;width&quot;:471.6}"/>
</p:tagLst>
</file>

<file path=ppt/tags/tag65.xml><?xml version="1.0" encoding="utf-8"?>
<p:tagLst xmlns:p="http://schemas.openxmlformats.org/presentationml/2006/main">
  <p:tag name="KSO_WM_DIAGRAM_VIRTUALLY_FRAME" val="{&quot;height&quot;:238.975,&quot;left&quot;:93.4,&quot;top&quot;:264.525,&quot;width&quot;:471.6}"/>
</p:tagLst>
</file>

<file path=ppt/tags/tag66.xml><?xml version="1.0" encoding="utf-8"?>
<p:tagLst xmlns:p="http://schemas.openxmlformats.org/presentationml/2006/main">
  <p:tag name="KSO_WM_DIAGRAM_VIRTUALLY_FRAME" val="{&quot;height&quot;:238.975,&quot;left&quot;:93.4,&quot;top&quot;:264.525,&quot;width&quot;:471.6}"/>
</p:tagLst>
</file>

<file path=ppt/tags/tag67.xml><?xml version="1.0" encoding="utf-8"?>
<p:tagLst xmlns:p="http://schemas.openxmlformats.org/presentationml/2006/main">
  <p:tag name="KSO_WM_DIAGRAM_VIRTUALLY_FRAME" val="{&quot;height&quot;:238.975,&quot;left&quot;:93.4,&quot;top&quot;:264.525,&quot;width&quot;:471.6}"/>
</p:tagLst>
</file>

<file path=ppt/tags/tag68.xml><?xml version="1.0" encoding="utf-8"?>
<p:tagLst xmlns:p="http://schemas.openxmlformats.org/presentationml/2006/main">
  <p:tag name="KSO_WM_DIAGRAM_VIRTUALLY_FRAME" val="{&quot;height&quot;:238.975,&quot;left&quot;:93.4,&quot;top&quot;:264.525,&quot;width&quot;:471.6}"/>
</p:tagLst>
</file>

<file path=ppt/tags/tag69.xml><?xml version="1.0" encoding="utf-8"?>
<p:tagLst xmlns:p="http://schemas.openxmlformats.org/presentationml/2006/main">
  <p:tag name="KSO_WM_DIAGRAM_VIRTUALLY_FRAME" val="{&quot;height&quot;:238.975,&quot;left&quot;:93.4,&quot;top&quot;:264.525,&quot;width&quot;:471.6}"/>
</p:tagLst>
</file>

<file path=ppt/tags/tag7.xml><?xml version="1.0" encoding="utf-8"?>
<p:tagLst xmlns:p="http://schemas.openxmlformats.org/presentationml/2006/main">
  <p:tag name="KSO_WM_DIAGRAM_VIRTUALLY_FRAME" val="{&quot;height&quot;:238.975,&quot;left&quot;:93.4,&quot;top&quot;:264.525,&quot;width&quot;:432.05}"/>
</p:tagLst>
</file>

<file path=ppt/tags/tag70.xml><?xml version="1.0" encoding="utf-8"?>
<p:tagLst xmlns:p="http://schemas.openxmlformats.org/presentationml/2006/main">
  <p:tag name="KSO_WM_DIAGRAM_VIRTUALLY_FRAME" val="{&quot;height&quot;:238.975,&quot;left&quot;:93.4,&quot;top&quot;:264.525,&quot;width&quot;:471.6}"/>
</p:tagLst>
</file>

<file path=ppt/tags/tag71.xml><?xml version="1.0" encoding="utf-8"?>
<p:tagLst xmlns:p="http://schemas.openxmlformats.org/presentationml/2006/main">
  <p:tag name="KSO_WM_DIAGRAM_VIRTUALLY_FRAME" val="{&quot;height&quot;:238.975,&quot;left&quot;:93.4,&quot;top&quot;:264.525,&quot;width&quot;:471.6}"/>
</p:tagLst>
</file>

<file path=ppt/tags/tag72.xml><?xml version="1.0" encoding="utf-8"?>
<p:tagLst xmlns:p="http://schemas.openxmlformats.org/presentationml/2006/main">
  <p:tag name="KSO_WM_DIAGRAM_VIRTUALLY_FRAME" val="{&quot;height&quot;:238.975,&quot;left&quot;:93.4,&quot;top&quot;:264.525,&quot;width&quot;:471.6}"/>
</p:tagLst>
</file>

<file path=ppt/tags/tag73.xml><?xml version="1.0" encoding="utf-8"?>
<p:tagLst xmlns:p="http://schemas.openxmlformats.org/presentationml/2006/main">
  <p:tag name="KSO_WM_DIAGRAM_VIRTUALLY_FRAME" val="{&quot;height&quot;:238.975,&quot;left&quot;:93.4,&quot;top&quot;:264.525,&quot;width&quot;:471.6}"/>
</p:tagLst>
</file>

<file path=ppt/tags/tag74.xml><?xml version="1.0" encoding="utf-8"?>
<p:tagLst xmlns:p="http://schemas.openxmlformats.org/presentationml/2006/main">
  <p:tag name="KSO_WM_DIAGRAM_VIRTUALLY_FRAME" val="{&quot;height&quot;:238.975,&quot;left&quot;:93.4,&quot;top&quot;:264.525,&quot;width&quot;:471.6}"/>
</p:tagLst>
</file>

<file path=ppt/tags/tag75.xml><?xml version="1.0" encoding="utf-8"?>
<p:tagLst xmlns:p="http://schemas.openxmlformats.org/presentationml/2006/main">
  <p:tag name="KSO_WM_DIAGRAM_VIRTUALLY_FRAME" val="{&quot;height&quot;:284.17496062992126,&quot;left&quot;:93.4,&quot;top&quot;:219.32503937007874,&quot;width&quot;:482.9}"/>
</p:tagLst>
</file>

<file path=ppt/tags/tag76.xml><?xml version="1.0" encoding="utf-8"?>
<p:tagLst xmlns:p="http://schemas.openxmlformats.org/presentationml/2006/main">
  <p:tag name="KSO_WM_DIAGRAM_VIRTUALLY_FRAME" val="{&quot;height&quot;:284.17496062992126,&quot;left&quot;:93.4,&quot;top&quot;:219.32503937007874,&quot;width&quot;:482.9}"/>
</p:tagLst>
</file>

<file path=ppt/tags/tag77.xml><?xml version="1.0" encoding="utf-8"?>
<p:tagLst xmlns:p="http://schemas.openxmlformats.org/presentationml/2006/main">
  <p:tag name="KSO_WM_DIAGRAM_VIRTUALLY_FRAME" val="{&quot;height&quot;:284.17496062992126,&quot;left&quot;:93.4,&quot;top&quot;:219.32503937007874,&quot;width&quot;:482.9}"/>
</p:tagLst>
</file>

<file path=ppt/tags/tag78.xml><?xml version="1.0" encoding="utf-8"?>
<p:tagLst xmlns:p="http://schemas.openxmlformats.org/presentationml/2006/main">
  <p:tag name="KSO_WM_DIAGRAM_VIRTUALLY_FRAME" val="{&quot;height&quot;:284.17496062992126,&quot;left&quot;:93.4,&quot;top&quot;:219.32503937007874,&quot;width&quot;:482.9}"/>
</p:tagLst>
</file>

<file path=ppt/tags/tag79.xml><?xml version="1.0" encoding="utf-8"?>
<p:tagLst xmlns:p="http://schemas.openxmlformats.org/presentationml/2006/main">
  <p:tag name="KSO_WM_DIAGRAM_VIRTUALLY_FRAME" val="{&quot;height&quot;:284.17496062992126,&quot;left&quot;:93.4,&quot;top&quot;:219.32503937007874,&quot;width&quot;:482.9}"/>
</p:tagLst>
</file>

<file path=ppt/tags/tag8.xml><?xml version="1.0" encoding="utf-8"?>
<p:tagLst xmlns:p="http://schemas.openxmlformats.org/presentationml/2006/main">
  <p:tag name="KSO_WM_DIAGRAM_VIRTUALLY_FRAME" val="{&quot;height&quot;:238.975,&quot;left&quot;:93.4,&quot;top&quot;:264.525,&quot;width&quot;:432.05}"/>
</p:tagLst>
</file>

<file path=ppt/tags/tag80.xml><?xml version="1.0" encoding="utf-8"?>
<p:tagLst xmlns:p="http://schemas.openxmlformats.org/presentationml/2006/main">
  <p:tag name="KSO_WM_DIAGRAM_VIRTUALLY_FRAME" val="{&quot;height&quot;:284.17496062992126,&quot;left&quot;:93.4,&quot;top&quot;:219.32503937007874,&quot;width&quot;:482.9}"/>
</p:tagLst>
</file>

<file path=ppt/tags/tag81.xml><?xml version="1.0" encoding="utf-8"?>
<p:tagLst xmlns:p="http://schemas.openxmlformats.org/presentationml/2006/main">
  <p:tag name="KSO_WM_DIAGRAM_VIRTUALLY_FRAME" val="{&quot;height&quot;:284.17496062992126,&quot;left&quot;:93.4,&quot;top&quot;:219.32503937007874,&quot;width&quot;:482.9}"/>
</p:tagLst>
</file>

<file path=ppt/tags/tag82.xml><?xml version="1.0" encoding="utf-8"?>
<p:tagLst xmlns:p="http://schemas.openxmlformats.org/presentationml/2006/main">
  <p:tag name="KSO_WM_DIAGRAM_VIRTUALLY_FRAME" val="{&quot;height&quot;:284.17496062992126,&quot;left&quot;:93.4,&quot;top&quot;:219.32503937007874,&quot;width&quot;:482.9}"/>
</p:tagLst>
</file>

<file path=ppt/tags/tag83.xml><?xml version="1.0" encoding="utf-8"?>
<p:tagLst xmlns:p="http://schemas.openxmlformats.org/presentationml/2006/main">
  <p:tag name="KSO_WM_DIAGRAM_VIRTUALLY_FRAME" val="{&quot;height&quot;:284.17496062992126,&quot;left&quot;:93.4,&quot;top&quot;:219.32503937007874,&quot;width&quot;:482.9}"/>
</p:tagLst>
</file>

<file path=ppt/tags/tag84.xml><?xml version="1.0" encoding="utf-8"?>
<p:tagLst xmlns:p="http://schemas.openxmlformats.org/presentationml/2006/main">
  <p:tag name="KSO_WM_DIAGRAM_VIRTUALLY_FRAME" val="{&quot;height&quot;:284.17496062992126,&quot;left&quot;:93.4,&quot;top&quot;:219.32503937007874,&quot;width&quot;:482.9}"/>
</p:tagLst>
</file>

<file path=ppt/tags/tag85.xml><?xml version="1.0" encoding="utf-8"?>
<p:tagLst xmlns:p="http://schemas.openxmlformats.org/presentationml/2006/main">
  <p:tag name="KSO_WM_DIAGRAM_VIRTUALLY_FRAME" val="{&quot;height&quot;:284.17496062992126,&quot;left&quot;:93.4,&quot;top&quot;:219.32503937007874,&quot;width&quot;:482.9}"/>
</p:tagLst>
</file>

<file path=ppt/tags/tag86.xml><?xml version="1.0" encoding="utf-8"?>
<p:tagLst xmlns:p="http://schemas.openxmlformats.org/presentationml/2006/main">
  <p:tag name="KSO_WM_DIAGRAM_VIRTUALLY_FRAME" val="{&quot;height&quot;:284.17496062992126,&quot;left&quot;:93.4,&quot;top&quot;:219.32503937007874,&quot;width&quot;:482.9}"/>
</p:tagLst>
</file>

<file path=ppt/tags/tag87.xml><?xml version="1.0" encoding="utf-8"?>
<p:tagLst xmlns:p="http://schemas.openxmlformats.org/presentationml/2006/main">
  <p:tag name="KSO_WM_DIAGRAM_VIRTUALLY_FRAME" val="{&quot;height&quot;:284.17496062992126,&quot;left&quot;:93.4,&quot;top&quot;:219.32503937007874,&quot;width&quot;:482.9}"/>
</p:tagLst>
</file>

<file path=ppt/tags/tag88.xml><?xml version="1.0" encoding="utf-8"?>
<p:tagLst xmlns:p="http://schemas.openxmlformats.org/presentationml/2006/main">
  <p:tag name="KSO_WM_DIAGRAM_VIRTUALLY_FRAME" val="{&quot;height&quot;:284.17496062992126,&quot;left&quot;:93.4,&quot;top&quot;:219.32503937007874,&quot;width&quot;:482.9}"/>
</p:tagLst>
</file>

<file path=ppt/tags/tag89.xml><?xml version="1.0" encoding="utf-8"?>
<p:tagLst xmlns:p="http://schemas.openxmlformats.org/presentationml/2006/main">
  <p:tag name="KSO_WM_DIAGRAM_VIRTUALLY_FRAME" val="{&quot;height&quot;:284.17496062992126,&quot;left&quot;:93.4,&quot;top&quot;:219.32503937007874,&quot;width&quot;:482.9}"/>
</p:tagLst>
</file>

<file path=ppt/tags/tag9.xml><?xml version="1.0" encoding="utf-8"?>
<p:tagLst xmlns:p="http://schemas.openxmlformats.org/presentationml/2006/main">
  <p:tag name="KSO_WM_DIAGRAM_VIRTUALLY_FRAME" val="{&quot;height&quot;:238.975,&quot;left&quot;:93.4,&quot;top&quot;:264.525,&quot;width&quot;:432.05}"/>
</p:tagLst>
</file>

<file path=ppt/tags/tag90.xml><?xml version="1.0" encoding="utf-8"?>
<p:tagLst xmlns:p="http://schemas.openxmlformats.org/presentationml/2006/main">
  <p:tag name="KSO_WM_DIAGRAM_VIRTUALLY_FRAME" val="{&quot;height&quot;:284.17496062992126,&quot;left&quot;:93.4,&quot;top&quot;:219.32503937007874,&quot;width&quot;:482.9}"/>
</p:tagLst>
</file>

<file path=ppt/tags/tag91.xml><?xml version="1.0" encoding="utf-8"?>
<p:tagLst xmlns:p="http://schemas.openxmlformats.org/presentationml/2006/main">
  <p:tag name="KSO_WM_DIAGRAM_VIRTUALLY_FRAME" val="{&quot;height&quot;:284.17496062992126,&quot;left&quot;:93.4,&quot;top&quot;:219.32503937007874,&quot;width&quot;:482.9}"/>
</p:tagLst>
</file>

<file path=ppt/tags/tag92.xml><?xml version="1.0" encoding="utf-8"?>
<p:tagLst xmlns:p="http://schemas.openxmlformats.org/presentationml/2006/main">
  <p:tag name="KSO_WM_DIAGRAM_VIRTUALLY_FRAME" val="{&quot;height&quot;:284.17496062992126,&quot;left&quot;:93.4,&quot;top&quot;:219.32503937007874,&quot;width&quot;:482.9}"/>
</p:tagLst>
</file>

<file path=ppt/tags/tag93.xml><?xml version="1.0" encoding="utf-8"?>
<p:tagLst xmlns:p="http://schemas.openxmlformats.org/presentationml/2006/main">
  <p:tag name="KSO_WM_DIAGRAM_VIRTUALLY_FRAME" val="{&quot;height&quot;:284.17496062992126,&quot;left&quot;:93.4,&quot;top&quot;:219.32503937007874,&quot;width&quot;:482.9}"/>
</p:tagLst>
</file>

<file path=ppt/tags/tag94.xml><?xml version="1.0" encoding="utf-8"?>
<p:tagLst xmlns:p="http://schemas.openxmlformats.org/presentationml/2006/main">
  <p:tag name="KSO_WM_DIAGRAM_VIRTUALLY_FRAME" val="{&quot;height&quot;:284.17496062992126,&quot;left&quot;:93.4,&quot;top&quot;:219.32503937007874,&quot;width&quot;:482.9}"/>
</p:tagLst>
</file>

<file path=ppt/tags/tag95.xml><?xml version="1.0" encoding="utf-8"?>
<p:tagLst xmlns:p="http://schemas.openxmlformats.org/presentationml/2006/main">
  <p:tag name="KSO_WM_DIAGRAM_VIRTUALLY_FRAME" val="{&quot;height&quot;:284.17496062992126,&quot;left&quot;:93.4,&quot;top&quot;:219.32503937007874,&quot;width&quot;:482.9}"/>
</p:tagLst>
</file>

<file path=ppt/tags/tag96.xml><?xml version="1.0" encoding="utf-8"?>
<p:tagLst xmlns:p="http://schemas.openxmlformats.org/presentationml/2006/main">
  <p:tag name="KSO_WM_DIAGRAM_VIRTUALLY_FRAME" val="{&quot;height&quot;:284.17496062992126,&quot;left&quot;:93.4,&quot;top&quot;:219.32503937007874,&quot;width&quot;:482.9}"/>
</p:tagLst>
</file>

<file path=ppt/tags/tag97.xml><?xml version="1.0" encoding="utf-8"?>
<p:tagLst xmlns:p="http://schemas.openxmlformats.org/presentationml/2006/main">
  <p:tag name="KSO_WM_DIAGRAM_VIRTUALLY_FRAME" val="{&quot;height&quot;:284.17496062992126,&quot;left&quot;:93.4,&quot;top&quot;:219.32503937007874,&quot;width&quot;:482.9}"/>
</p:tagLst>
</file>

<file path=ppt/tags/tag98.xml><?xml version="1.0" encoding="utf-8"?>
<p:tagLst xmlns:p="http://schemas.openxmlformats.org/presentationml/2006/main">
  <p:tag name="KSO_WM_DIAGRAM_VIRTUALLY_FRAME" val="{&quot;height&quot;:284.17496062992126,&quot;left&quot;:93.4,&quot;top&quot;:219.32503937007874,&quot;width&quot;:482.9}"/>
</p:tagLst>
</file>

<file path=ppt/tags/tag99.xml><?xml version="1.0" encoding="utf-8"?>
<p:tagLst xmlns:p="http://schemas.openxmlformats.org/presentationml/2006/main">
  <p:tag name="KSO_WM_DIAGRAM_VIRTUALLY_FRAME" val="{&quot;height&quot;:284.17496062992126,&quot;left&quot;:93.4,&quot;top&quot;:219.32503937007874,&quot;width&quot;:482.9}"/>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3895</Words>
  <Application>WPS 演示</Application>
  <PresentationFormat/>
  <Paragraphs>325</Paragraphs>
  <Slides>30</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30</vt:i4>
      </vt:variant>
    </vt:vector>
  </HeadingPairs>
  <TitlesOfParts>
    <vt:vector size="38" baseType="lpstr">
      <vt:lpstr>Arial</vt:lpstr>
      <vt:lpstr>宋体</vt:lpstr>
      <vt:lpstr>Wingdings</vt:lpstr>
      <vt:lpstr>隶书</vt:lpstr>
      <vt:lpstr>微软雅黑</vt:lpstr>
      <vt:lpstr>Arial Unicode MS</vt:lpstr>
      <vt:lpstr>Calibri</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杨</cp:lastModifiedBy>
  <cp:revision>49</cp:revision>
  <dcterms:created xsi:type="dcterms:W3CDTF">2024-04-16T08:38:00Z</dcterms:created>
  <dcterms:modified xsi:type="dcterms:W3CDTF">2024-04-17T08:28:14Z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86574201F86642CE8AD45D7D5AEC72B1_12</vt:lpwstr>
  </property>
</Properties>
</file>