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0.xml" ContentType="application/vnd.openxmlformats-officedocument.presentationml.tag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41"/>
  </p:notesMasterIdLst>
  <p:handoutMasterIdLst>
    <p:handoutMasterId r:id="rId42"/>
  </p:handoutMasterIdLst>
  <p:sldIdLst>
    <p:sldId id="1651" r:id="rId3"/>
    <p:sldId id="273" r:id="rId4"/>
    <p:sldId id="259" r:id="rId5"/>
    <p:sldId id="1540" r:id="rId6"/>
    <p:sldId id="1543" r:id="rId7"/>
    <p:sldId id="1542" r:id="rId8"/>
    <p:sldId id="1541" r:id="rId9"/>
    <p:sldId id="1560" r:id="rId10"/>
    <p:sldId id="1561" r:id="rId11"/>
    <p:sldId id="1562" r:id="rId12"/>
    <p:sldId id="1568" r:id="rId13"/>
    <p:sldId id="1567" r:id="rId14"/>
    <p:sldId id="1597" r:id="rId15"/>
    <p:sldId id="1558" r:id="rId16"/>
    <p:sldId id="1566" r:id="rId17"/>
    <p:sldId id="1628" r:id="rId18"/>
    <p:sldId id="1534" r:id="rId19"/>
    <p:sldId id="1545" r:id="rId20"/>
    <p:sldId id="1547" r:id="rId21"/>
    <p:sldId id="1555" r:id="rId22"/>
    <p:sldId id="1598" r:id="rId23"/>
    <p:sldId id="1556" r:id="rId24"/>
    <p:sldId id="1557" r:id="rId25"/>
    <p:sldId id="1548" r:id="rId26"/>
    <p:sldId id="1563" r:id="rId27"/>
    <p:sldId id="1630" r:id="rId28"/>
    <p:sldId id="1549" r:id="rId29"/>
    <p:sldId id="1550" r:id="rId30"/>
    <p:sldId id="1551" r:id="rId31"/>
    <p:sldId id="1403" r:id="rId32"/>
    <p:sldId id="1530" r:id="rId33"/>
    <p:sldId id="1436" r:id="rId34"/>
    <p:sldId id="1553" r:id="rId35"/>
    <p:sldId id="1625" r:id="rId36"/>
    <p:sldId id="1564" r:id="rId37"/>
    <p:sldId id="1559" r:id="rId38"/>
    <p:sldId id="1627" r:id="rId39"/>
    <p:sldId id="1596" r:id="rId40"/>
  </p:sldIdLst>
  <p:sldSz cx="11522075" cy="6480175"/>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2" userDrawn="1">
          <p15:clr>
            <a:srgbClr val="A4A3A4"/>
          </p15:clr>
        </p15:guide>
        <p15:guide id="2" pos="3629" userDrawn="1">
          <p15:clr>
            <a:srgbClr val="A4A3A4"/>
          </p15:clr>
        </p15:guide>
      </p15:sldGuideLst>
    </p:ext>
    <p:ext uri="{2D200454-40CA-4A62-9FC3-DE9A4176ACB9}">
      <p15:notesGuideLst xmlns:p15="http://schemas.microsoft.com/office/powerpoint/2012/main">
        <p15:guide id="1" orient="horz" pos="2896">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8032" initials="1" lastIdx="1" clrIdx="0"/>
  <p:cmAuthor id="2" name="尚艳学" initials="" lastIdx="1" clrIdx="1"/>
  <p:cmAuthor id="3" name="adin" initials="" lastIdx="1" clrIdx="2"/>
  <p:cmAuthor id="4" name="桑有发" initials="" lastIdx="1" clrIdx="3"/>
  <p:cmAuthor id="5" name="新能源" initials="新" lastIdx="1"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03D"/>
    <a:srgbClr val="CD5C1D"/>
    <a:srgbClr val="AF473F"/>
    <a:srgbClr val="9C2518"/>
    <a:srgbClr val="C70019"/>
    <a:srgbClr val="E6E6E6"/>
    <a:srgbClr val="297F07"/>
    <a:srgbClr val="0D337C"/>
    <a:srgbClr val="CAA14D"/>
    <a:srgbClr val="E8C7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6" autoAdjust="0"/>
    <p:restoredTop sz="80584" autoAdjust="0"/>
  </p:normalViewPr>
  <p:slideViewPr>
    <p:cSldViewPr showGuides="1">
      <p:cViewPr varScale="1">
        <p:scale>
          <a:sx n="81" d="100"/>
          <a:sy n="81" d="100"/>
        </p:scale>
        <p:origin x="608" y="68"/>
      </p:cViewPr>
      <p:guideLst>
        <p:guide orient="horz" pos="2052"/>
        <p:guide pos="3629"/>
      </p:guideLst>
    </p:cSldViewPr>
  </p:slideViewPr>
  <p:notesTextViewPr>
    <p:cViewPr>
      <p:scale>
        <a:sx n="200" d="100"/>
        <a:sy n="200" d="100"/>
      </p:scale>
      <p:origin x="0" y="0"/>
    </p:cViewPr>
  </p:notesTextViewPr>
  <p:sorterViewPr>
    <p:cViewPr>
      <p:scale>
        <a:sx n="80" d="100"/>
        <a:sy n="80" d="100"/>
      </p:scale>
      <p:origin x="0" y="0"/>
    </p:cViewPr>
  </p:sorterViewPr>
  <p:notesViewPr>
    <p:cSldViewPr>
      <p:cViewPr varScale="1">
        <p:scale>
          <a:sx n="123" d="100"/>
          <a:sy n="123" d="100"/>
        </p:scale>
        <p:origin x="-5028" y="-108"/>
      </p:cViewPr>
      <p:guideLst>
        <p:guide orient="horz" pos="2896"/>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r>
              <a:rPr lang="en-US" altLang="zh-CN" sz="1800" b="1" dirty="0">
                <a:latin typeface="Times New Roman" panose="02020603050405020304" pitchFamily="18" charset="0"/>
                <a:cs typeface="Times New Roman" panose="02020603050405020304" pitchFamily="18" charset="0"/>
              </a:rPr>
              <a:t>5000</a:t>
            </a:r>
            <a:r>
              <a:rPr lang="zh-CN" altLang="en-US" sz="1800" dirty="0">
                <a:latin typeface="Times New Roman" panose="02020603050405020304" pitchFamily="18" charset="0"/>
                <a:cs typeface="Times New Roman" panose="02020603050405020304" pitchFamily="18" charset="0"/>
              </a:rPr>
              <a:t>系比对</a:t>
            </a:r>
            <a:endParaRPr lang="zh-CN" sz="1800"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lang="zh-CN" sz="186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最小抗拉强度</c:v>
                </c:pt>
              </c:strCache>
            </c:strRef>
          </c:tx>
          <c:spPr>
            <a:solidFill>
              <a:schemeClr val="accent1"/>
            </a:solidFill>
            <a:ln>
              <a:noFill/>
            </a:ln>
            <a:effectLst/>
          </c:spPr>
          <c:invertIfNegative val="0"/>
          <c:cat>
            <c:strRef>
              <c:f>Sheet1!$A$2:$A$6</c:f>
              <c:strCache>
                <c:ptCount val="5"/>
                <c:pt idx="0">
                  <c:v>5052</c:v>
                </c:pt>
                <c:pt idx="1">
                  <c:v>5083</c:v>
                </c:pt>
                <c:pt idx="2">
                  <c:v>5754</c:v>
                </c:pt>
                <c:pt idx="3">
                  <c:v>铝钪薄板</c:v>
                </c:pt>
                <c:pt idx="4">
                  <c:v>铝钪锻件</c:v>
                </c:pt>
              </c:strCache>
            </c:strRef>
          </c:cat>
          <c:val>
            <c:numRef>
              <c:f>Sheet1!$B$2:$B$6</c:f>
              <c:numCache>
                <c:formatCode>General</c:formatCode>
                <c:ptCount val="5"/>
                <c:pt idx="0">
                  <c:v>170</c:v>
                </c:pt>
                <c:pt idx="1">
                  <c:v>275</c:v>
                </c:pt>
                <c:pt idx="2">
                  <c:v>190</c:v>
                </c:pt>
                <c:pt idx="3">
                  <c:v>525</c:v>
                </c:pt>
                <c:pt idx="4">
                  <c:v>450</c:v>
                </c:pt>
              </c:numCache>
            </c:numRef>
          </c:val>
          <c:extLst>
            <c:ext xmlns:c16="http://schemas.microsoft.com/office/drawing/2014/chart" uri="{C3380CC4-5D6E-409C-BE32-E72D297353CC}">
              <c16:uniqueId val="{00000000-AE8F-4C7D-A81E-3CD1E2F81A24}"/>
            </c:ext>
          </c:extLst>
        </c:ser>
        <c:ser>
          <c:idx val="1"/>
          <c:order val="1"/>
          <c:tx>
            <c:strRef>
              <c:f>Sheet1!$C$1</c:f>
              <c:strCache>
                <c:ptCount val="1"/>
                <c:pt idx="0">
                  <c:v>最小屈服强度</c:v>
                </c:pt>
              </c:strCache>
            </c:strRef>
          </c:tx>
          <c:spPr>
            <a:solidFill>
              <a:schemeClr val="accent3"/>
            </a:solidFill>
            <a:ln>
              <a:noFill/>
            </a:ln>
            <a:effectLst/>
          </c:spPr>
          <c:invertIfNegative val="0"/>
          <c:cat>
            <c:strRef>
              <c:f>Sheet1!$A$2:$A$6</c:f>
              <c:strCache>
                <c:ptCount val="5"/>
                <c:pt idx="0">
                  <c:v>5052</c:v>
                </c:pt>
                <c:pt idx="1">
                  <c:v>5083</c:v>
                </c:pt>
                <c:pt idx="2">
                  <c:v>5754</c:v>
                </c:pt>
                <c:pt idx="3">
                  <c:v>铝钪薄板</c:v>
                </c:pt>
                <c:pt idx="4">
                  <c:v>铝钪锻件</c:v>
                </c:pt>
              </c:strCache>
            </c:strRef>
          </c:cat>
          <c:val>
            <c:numRef>
              <c:f>Sheet1!$C$2:$C$6</c:f>
              <c:numCache>
                <c:formatCode>General</c:formatCode>
                <c:ptCount val="5"/>
                <c:pt idx="0">
                  <c:v>65</c:v>
                </c:pt>
                <c:pt idx="1">
                  <c:v>125</c:v>
                </c:pt>
                <c:pt idx="2">
                  <c:v>80</c:v>
                </c:pt>
                <c:pt idx="3">
                  <c:v>445</c:v>
                </c:pt>
                <c:pt idx="4">
                  <c:v>370</c:v>
                </c:pt>
              </c:numCache>
            </c:numRef>
          </c:val>
          <c:extLst>
            <c:ext xmlns:c16="http://schemas.microsoft.com/office/drawing/2014/chart" uri="{C3380CC4-5D6E-409C-BE32-E72D297353CC}">
              <c16:uniqueId val="{00000001-AE8F-4C7D-A81E-3CD1E2F81A24}"/>
            </c:ext>
          </c:extLst>
        </c:ser>
        <c:dLbls>
          <c:showLegendKey val="0"/>
          <c:showVal val="0"/>
          <c:showCatName val="0"/>
          <c:showSerName val="0"/>
          <c:showPercent val="0"/>
          <c:showBubbleSize val="0"/>
        </c:dLbls>
        <c:gapWidth val="219"/>
        <c:axId val="874362927"/>
        <c:axId val="1963748703"/>
      </c:barChart>
      <c:lineChart>
        <c:grouping val="standard"/>
        <c:varyColors val="0"/>
        <c:ser>
          <c:idx val="2"/>
          <c:order val="2"/>
          <c:tx>
            <c:strRef>
              <c:f>Sheet1!$D$1</c:f>
              <c:strCache>
                <c:ptCount val="1"/>
                <c:pt idx="0">
                  <c:v>最小伸长率</c:v>
                </c:pt>
              </c:strCache>
            </c:strRef>
          </c:tx>
          <c:spPr>
            <a:ln w="28575" cap="rnd">
              <a:solidFill>
                <a:schemeClr val="accent5"/>
              </a:solidFill>
              <a:round/>
            </a:ln>
            <a:effectLst/>
          </c:spPr>
          <c:marker>
            <c:symbol val="none"/>
          </c:marker>
          <c:cat>
            <c:strRef>
              <c:f>Sheet1!$A$2:$A$6</c:f>
              <c:strCache>
                <c:ptCount val="5"/>
                <c:pt idx="0">
                  <c:v>5052</c:v>
                </c:pt>
                <c:pt idx="1">
                  <c:v>5083</c:v>
                </c:pt>
                <c:pt idx="2">
                  <c:v>5754</c:v>
                </c:pt>
                <c:pt idx="3">
                  <c:v>铝钪薄板</c:v>
                </c:pt>
                <c:pt idx="4">
                  <c:v>铝钪锻件</c:v>
                </c:pt>
              </c:strCache>
            </c:strRef>
          </c:cat>
          <c:val>
            <c:numRef>
              <c:f>Sheet1!$D$2:$D$6</c:f>
              <c:numCache>
                <c:formatCode>General</c:formatCode>
                <c:ptCount val="5"/>
                <c:pt idx="0">
                  <c:v>16</c:v>
                </c:pt>
                <c:pt idx="1">
                  <c:v>13</c:v>
                </c:pt>
                <c:pt idx="2">
                  <c:v>16</c:v>
                </c:pt>
                <c:pt idx="3">
                  <c:v>9</c:v>
                </c:pt>
                <c:pt idx="4">
                  <c:v>11</c:v>
                </c:pt>
              </c:numCache>
            </c:numRef>
          </c:val>
          <c:smooth val="0"/>
          <c:extLst>
            <c:ext xmlns:c16="http://schemas.microsoft.com/office/drawing/2014/chart" uri="{C3380CC4-5D6E-409C-BE32-E72D297353CC}">
              <c16:uniqueId val="{00000002-AE8F-4C7D-A81E-3CD1E2F81A24}"/>
            </c:ext>
          </c:extLst>
        </c:ser>
        <c:dLbls>
          <c:showLegendKey val="0"/>
          <c:showVal val="0"/>
          <c:showCatName val="0"/>
          <c:showSerName val="0"/>
          <c:showPercent val="0"/>
          <c:showBubbleSize val="0"/>
        </c:dLbls>
        <c:marker val="1"/>
        <c:smooth val="0"/>
        <c:axId val="874354287"/>
        <c:axId val="1963745727"/>
      </c:lineChart>
      <c:catAx>
        <c:axId val="87436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963748703"/>
        <c:crosses val="autoZero"/>
        <c:auto val="1"/>
        <c:lblAlgn val="ctr"/>
        <c:lblOffset val="100"/>
        <c:noMultiLvlLbl val="0"/>
      </c:catAx>
      <c:valAx>
        <c:axId val="1963748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r>
                  <a:rPr lang="zh-CN" altLang="en-US" dirty="0">
                    <a:latin typeface="Times New Roman" panose="02020603050405020304" pitchFamily="18" charset="0"/>
                    <a:cs typeface="Times New Roman" panose="02020603050405020304" pitchFamily="18" charset="0"/>
                  </a:rPr>
                  <a:t>强度</a:t>
                </a:r>
                <a:r>
                  <a:rPr lang="en-US" altLang="zh-CN" dirty="0">
                    <a:latin typeface="Times New Roman" panose="02020603050405020304" pitchFamily="18" charset="0"/>
                    <a:cs typeface="Times New Roman" panose="02020603050405020304" pitchFamily="18" charset="0"/>
                  </a:rPr>
                  <a:t>/MPa</a:t>
                </a:r>
                <a:endParaRPr lang="zh-CN" altLang="en-US" dirty="0">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874362927"/>
        <c:crosses val="autoZero"/>
        <c:crossBetween val="between"/>
      </c:valAx>
      <c:catAx>
        <c:axId val="874354287"/>
        <c:scaling>
          <c:orientation val="minMax"/>
        </c:scaling>
        <c:delete val="1"/>
        <c:axPos val="b"/>
        <c:numFmt formatCode="General" sourceLinked="1"/>
        <c:majorTickMark val="none"/>
        <c:minorTickMark val="none"/>
        <c:tickLblPos val="nextTo"/>
        <c:crossAx val="1963745727"/>
        <c:crosses val="autoZero"/>
        <c:auto val="1"/>
        <c:lblAlgn val="ctr"/>
        <c:lblOffset val="100"/>
        <c:noMultiLvlLbl val="0"/>
      </c:catAx>
      <c:valAx>
        <c:axId val="1963745727"/>
        <c:scaling>
          <c:orientation val="minMax"/>
        </c:scaling>
        <c:delete val="0"/>
        <c:axPos val="r"/>
        <c:title>
          <c:tx>
            <c:rich>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r>
                  <a:rPr lang="zh-CN" altLang="en-US" dirty="0"/>
                  <a:t>伸长率</a:t>
                </a:r>
                <a:r>
                  <a:rPr lang="en-US" altLang="zh-CN" dirty="0"/>
                  <a:t>/%</a:t>
                </a:r>
                <a:endParaRPr lang="zh-CN" altLang="en-US" dirty="0"/>
              </a:p>
            </c:rich>
          </c:tx>
          <c:overlay val="0"/>
          <c:spPr>
            <a:noFill/>
            <a:ln>
              <a:noFill/>
            </a:ln>
            <a:effectLst/>
          </c:spPr>
          <c:txPr>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874354287"/>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1" i="0" u="none" strike="noStrike" kern="1200" spc="0" baseline="0">
                <a:solidFill>
                  <a:schemeClr val="tx1">
                    <a:lumMod val="65000"/>
                    <a:lumOff val="35000"/>
                  </a:schemeClr>
                </a:solidFill>
                <a:latin typeface="+mn-lt"/>
                <a:ea typeface="+mn-ea"/>
                <a:cs typeface="+mn-cs"/>
              </a:defRPr>
            </a:pPr>
            <a:r>
              <a:rPr lang="en-US" altLang="zh-CN" sz="1800" b="1" dirty="0">
                <a:latin typeface="Times New Roman" panose="02020603050405020304" pitchFamily="18" charset="0"/>
                <a:cs typeface="Times New Roman" panose="02020603050405020304" pitchFamily="18" charset="0"/>
              </a:rPr>
              <a:t>6000</a:t>
            </a:r>
            <a:r>
              <a:rPr lang="zh-CN" altLang="en-US" sz="1800" b="1" dirty="0">
                <a:latin typeface="Times New Roman" panose="02020603050405020304" pitchFamily="18" charset="0"/>
                <a:cs typeface="Times New Roman" panose="02020603050405020304" pitchFamily="18" charset="0"/>
              </a:rPr>
              <a:t>系比对</a:t>
            </a:r>
            <a:endParaRPr lang="zh-CN" sz="1800" b="1"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lang="zh-CN" sz="186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最小抗拉强度</c:v>
                </c:pt>
              </c:strCache>
            </c:strRef>
          </c:tx>
          <c:spPr>
            <a:solidFill>
              <a:schemeClr val="accent1"/>
            </a:solidFill>
            <a:ln>
              <a:noFill/>
            </a:ln>
            <a:effectLst/>
          </c:spPr>
          <c:invertIfNegative val="0"/>
          <c:cat>
            <c:strRef>
              <c:f>Sheet1!$A$2:$A$7</c:f>
              <c:strCache>
                <c:ptCount val="6"/>
                <c:pt idx="0">
                  <c:v>6005A</c:v>
                </c:pt>
                <c:pt idx="1">
                  <c:v>6061</c:v>
                </c:pt>
                <c:pt idx="2">
                  <c:v>6063</c:v>
                </c:pt>
                <c:pt idx="3">
                  <c:v>6082</c:v>
                </c:pt>
                <c:pt idx="4">
                  <c:v>6A01</c:v>
                </c:pt>
                <c:pt idx="5">
                  <c:v>铝钪型材</c:v>
                </c:pt>
              </c:strCache>
            </c:strRef>
          </c:cat>
          <c:val>
            <c:numRef>
              <c:f>Sheet1!$B$2:$B$7</c:f>
              <c:numCache>
                <c:formatCode>General</c:formatCode>
                <c:ptCount val="6"/>
                <c:pt idx="0">
                  <c:v>270</c:v>
                </c:pt>
                <c:pt idx="1">
                  <c:v>265</c:v>
                </c:pt>
                <c:pt idx="2">
                  <c:v>215</c:v>
                </c:pt>
                <c:pt idx="3">
                  <c:v>290</c:v>
                </c:pt>
                <c:pt idx="4">
                  <c:v>265</c:v>
                </c:pt>
                <c:pt idx="5">
                  <c:v>295</c:v>
                </c:pt>
              </c:numCache>
            </c:numRef>
          </c:val>
          <c:extLst>
            <c:ext xmlns:c16="http://schemas.microsoft.com/office/drawing/2014/chart" uri="{C3380CC4-5D6E-409C-BE32-E72D297353CC}">
              <c16:uniqueId val="{00000000-1AA3-4BBD-8396-18254849B360}"/>
            </c:ext>
          </c:extLst>
        </c:ser>
        <c:ser>
          <c:idx val="1"/>
          <c:order val="1"/>
          <c:tx>
            <c:strRef>
              <c:f>Sheet1!$C$1</c:f>
              <c:strCache>
                <c:ptCount val="1"/>
                <c:pt idx="0">
                  <c:v>最小屈服强度</c:v>
                </c:pt>
              </c:strCache>
            </c:strRef>
          </c:tx>
          <c:spPr>
            <a:solidFill>
              <a:schemeClr val="accent3"/>
            </a:solidFill>
            <a:ln>
              <a:noFill/>
            </a:ln>
            <a:effectLst/>
          </c:spPr>
          <c:invertIfNegative val="0"/>
          <c:cat>
            <c:strRef>
              <c:f>Sheet1!$A$2:$A$7</c:f>
              <c:strCache>
                <c:ptCount val="6"/>
                <c:pt idx="0">
                  <c:v>6005A</c:v>
                </c:pt>
                <c:pt idx="1">
                  <c:v>6061</c:v>
                </c:pt>
                <c:pt idx="2">
                  <c:v>6063</c:v>
                </c:pt>
                <c:pt idx="3">
                  <c:v>6082</c:v>
                </c:pt>
                <c:pt idx="4">
                  <c:v>6A01</c:v>
                </c:pt>
                <c:pt idx="5">
                  <c:v>铝钪型材</c:v>
                </c:pt>
              </c:strCache>
            </c:strRef>
          </c:cat>
          <c:val>
            <c:numRef>
              <c:f>Sheet1!$C$2:$C$7</c:f>
              <c:numCache>
                <c:formatCode>General</c:formatCode>
                <c:ptCount val="6"/>
                <c:pt idx="0">
                  <c:v>225</c:v>
                </c:pt>
                <c:pt idx="1">
                  <c:v>245</c:v>
                </c:pt>
                <c:pt idx="2">
                  <c:v>170</c:v>
                </c:pt>
                <c:pt idx="3">
                  <c:v>250</c:v>
                </c:pt>
                <c:pt idx="4">
                  <c:v>235</c:v>
                </c:pt>
                <c:pt idx="5">
                  <c:v>275</c:v>
                </c:pt>
              </c:numCache>
            </c:numRef>
          </c:val>
          <c:extLst>
            <c:ext xmlns:c16="http://schemas.microsoft.com/office/drawing/2014/chart" uri="{C3380CC4-5D6E-409C-BE32-E72D297353CC}">
              <c16:uniqueId val="{00000001-1AA3-4BBD-8396-18254849B360}"/>
            </c:ext>
          </c:extLst>
        </c:ser>
        <c:dLbls>
          <c:showLegendKey val="0"/>
          <c:showVal val="0"/>
          <c:showCatName val="0"/>
          <c:showSerName val="0"/>
          <c:showPercent val="0"/>
          <c:showBubbleSize val="0"/>
        </c:dLbls>
        <c:gapWidth val="219"/>
        <c:axId val="874362927"/>
        <c:axId val="1963748703"/>
      </c:barChart>
      <c:lineChart>
        <c:grouping val="standard"/>
        <c:varyColors val="0"/>
        <c:ser>
          <c:idx val="2"/>
          <c:order val="2"/>
          <c:tx>
            <c:strRef>
              <c:f>Sheet1!$D$1</c:f>
              <c:strCache>
                <c:ptCount val="1"/>
                <c:pt idx="0">
                  <c:v>最小伸长率</c:v>
                </c:pt>
              </c:strCache>
            </c:strRef>
          </c:tx>
          <c:spPr>
            <a:ln w="28575" cap="rnd">
              <a:solidFill>
                <a:schemeClr val="accent5"/>
              </a:solidFill>
              <a:round/>
            </a:ln>
            <a:effectLst/>
          </c:spPr>
          <c:marker>
            <c:symbol val="none"/>
          </c:marker>
          <c:cat>
            <c:strRef>
              <c:f>Sheet1!$A$2:$A$7</c:f>
              <c:strCache>
                <c:ptCount val="6"/>
                <c:pt idx="0">
                  <c:v>6005A</c:v>
                </c:pt>
                <c:pt idx="1">
                  <c:v>6061</c:v>
                </c:pt>
                <c:pt idx="2">
                  <c:v>6063</c:v>
                </c:pt>
                <c:pt idx="3">
                  <c:v>6082</c:v>
                </c:pt>
                <c:pt idx="4">
                  <c:v>6A01</c:v>
                </c:pt>
                <c:pt idx="5">
                  <c:v>铝钪型材</c:v>
                </c:pt>
              </c:strCache>
            </c:strRef>
          </c:cat>
          <c:val>
            <c:numRef>
              <c:f>Sheet1!$D$2:$D$7</c:f>
              <c:numCache>
                <c:formatCode>General</c:formatCode>
                <c:ptCount val="6"/>
                <c:pt idx="0">
                  <c:v>6</c:v>
                </c:pt>
                <c:pt idx="1">
                  <c:v>8</c:v>
                </c:pt>
                <c:pt idx="2">
                  <c:v>6</c:v>
                </c:pt>
                <c:pt idx="3">
                  <c:v>6</c:v>
                </c:pt>
                <c:pt idx="4">
                  <c:v>8</c:v>
                </c:pt>
                <c:pt idx="5">
                  <c:v>11</c:v>
                </c:pt>
              </c:numCache>
            </c:numRef>
          </c:val>
          <c:smooth val="0"/>
          <c:extLst>
            <c:ext xmlns:c16="http://schemas.microsoft.com/office/drawing/2014/chart" uri="{C3380CC4-5D6E-409C-BE32-E72D297353CC}">
              <c16:uniqueId val="{00000002-1AA3-4BBD-8396-18254849B360}"/>
            </c:ext>
          </c:extLst>
        </c:ser>
        <c:dLbls>
          <c:showLegendKey val="0"/>
          <c:showVal val="0"/>
          <c:showCatName val="0"/>
          <c:showSerName val="0"/>
          <c:showPercent val="0"/>
          <c:showBubbleSize val="0"/>
        </c:dLbls>
        <c:marker val="1"/>
        <c:smooth val="0"/>
        <c:axId val="874354287"/>
        <c:axId val="1963745727"/>
      </c:lineChart>
      <c:catAx>
        <c:axId val="87436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963748703"/>
        <c:crosses val="autoZero"/>
        <c:auto val="1"/>
        <c:lblAlgn val="ctr"/>
        <c:lblOffset val="100"/>
        <c:noMultiLvlLbl val="0"/>
      </c:catAx>
      <c:valAx>
        <c:axId val="1963748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r>
                  <a:rPr lang="zh-CN" altLang="en-US" dirty="0">
                    <a:latin typeface="Times New Roman" panose="02020603050405020304" pitchFamily="18" charset="0"/>
                    <a:cs typeface="Times New Roman" panose="02020603050405020304" pitchFamily="18" charset="0"/>
                  </a:rPr>
                  <a:t>强度</a:t>
                </a:r>
                <a:r>
                  <a:rPr lang="en-US" altLang="zh-CN" dirty="0">
                    <a:latin typeface="Times New Roman" panose="02020603050405020304" pitchFamily="18" charset="0"/>
                    <a:cs typeface="Times New Roman" panose="02020603050405020304" pitchFamily="18" charset="0"/>
                  </a:rPr>
                  <a:t>/MPa</a:t>
                </a:r>
                <a:endParaRPr lang="zh-CN" altLang="en-US" dirty="0">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874362927"/>
        <c:crosses val="autoZero"/>
        <c:crossBetween val="between"/>
      </c:valAx>
      <c:catAx>
        <c:axId val="874354287"/>
        <c:scaling>
          <c:orientation val="minMax"/>
        </c:scaling>
        <c:delete val="1"/>
        <c:axPos val="b"/>
        <c:numFmt formatCode="General" sourceLinked="1"/>
        <c:majorTickMark val="none"/>
        <c:minorTickMark val="none"/>
        <c:tickLblPos val="nextTo"/>
        <c:crossAx val="1963745727"/>
        <c:crosses val="autoZero"/>
        <c:auto val="1"/>
        <c:lblAlgn val="ctr"/>
        <c:lblOffset val="100"/>
        <c:noMultiLvlLbl val="0"/>
      </c:catAx>
      <c:valAx>
        <c:axId val="1963745727"/>
        <c:scaling>
          <c:orientation val="minMax"/>
        </c:scaling>
        <c:delete val="0"/>
        <c:axPos val="r"/>
        <c:title>
          <c:tx>
            <c:rich>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r>
                  <a:rPr lang="zh-CN" altLang="en-US" dirty="0"/>
                  <a:t>伸长率</a:t>
                </a:r>
                <a:r>
                  <a:rPr lang="en-US" altLang="zh-CN" dirty="0"/>
                  <a:t>/%</a:t>
                </a:r>
                <a:endParaRPr lang="zh-CN" altLang="en-US" dirty="0"/>
              </a:p>
            </c:rich>
          </c:tx>
          <c:overlay val="0"/>
          <c:spPr>
            <a:noFill/>
            <a:ln>
              <a:noFill/>
            </a:ln>
            <a:effectLst/>
          </c:spPr>
          <c:txPr>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874354287"/>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860" b="1" i="0" u="none" strike="noStrike" kern="1200" spc="0" baseline="0">
                <a:solidFill>
                  <a:schemeClr val="tx1">
                    <a:lumMod val="65000"/>
                    <a:lumOff val="35000"/>
                  </a:schemeClr>
                </a:solidFill>
                <a:latin typeface="+mn-lt"/>
                <a:ea typeface="+mn-ea"/>
                <a:cs typeface="+mn-cs"/>
              </a:defRPr>
            </a:pPr>
            <a:r>
              <a:rPr lang="en-US" altLang="zh-CN" sz="1800" b="1" dirty="0">
                <a:latin typeface="Times New Roman" panose="02020603050405020304" pitchFamily="18" charset="0"/>
                <a:cs typeface="Times New Roman" panose="02020603050405020304" pitchFamily="18" charset="0"/>
              </a:rPr>
              <a:t>7000</a:t>
            </a:r>
            <a:r>
              <a:rPr lang="zh-CN" altLang="en-US" sz="1800" b="1" dirty="0">
                <a:latin typeface="Times New Roman" panose="02020603050405020304" pitchFamily="18" charset="0"/>
                <a:cs typeface="Times New Roman" panose="02020603050405020304" pitchFamily="18" charset="0"/>
              </a:rPr>
              <a:t>系比对</a:t>
            </a:r>
            <a:endParaRPr lang="zh-CN" sz="1800" b="1"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lang="zh-CN" sz="186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Sheet1!$B$1</c:f>
              <c:strCache>
                <c:ptCount val="1"/>
                <c:pt idx="0">
                  <c:v>最小抗拉强度</c:v>
                </c:pt>
              </c:strCache>
            </c:strRef>
          </c:tx>
          <c:spPr>
            <a:solidFill>
              <a:schemeClr val="accent1"/>
            </a:solidFill>
            <a:ln>
              <a:noFill/>
            </a:ln>
            <a:effectLst/>
          </c:spPr>
          <c:invertIfNegative val="0"/>
          <c:cat>
            <c:strRef>
              <c:f>Sheet1!$A$2:$A$5</c:f>
              <c:strCache>
                <c:ptCount val="4"/>
                <c:pt idx="0">
                  <c:v>7003</c:v>
                </c:pt>
                <c:pt idx="1">
                  <c:v>7020</c:v>
                </c:pt>
                <c:pt idx="2">
                  <c:v>7B05</c:v>
                </c:pt>
                <c:pt idx="3">
                  <c:v>铝钪型材</c:v>
                </c:pt>
              </c:strCache>
            </c:strRef>
          </c:cat>
          <c:val>
            <c:numRef>
              <c:f>Sheet1!$B$2:$B$5</c:f>
              <c:numCache>
                <c:formatCode>General</c:formatCode>
                <c:ptCount val="4"/>
                <c:pt idx="0">
                  <c:v>285</c:v>
                </c:pt>
                <c:pt idx="1">
                  <c:v>350</c:v>
                </c:pt>
                <c:pt idx="2">
                  <c:v>335</c:v>
                </c:pt>
                <c:pt idx="3">
                  <c:v>420</c:v>
                </c:pt>
              </c:numCache>
            </c:numRef>
          </c:val>
          <c:extLst>
            <c:ext xmlns:c16="http://schemas.microsoft.com/office/drawing/2014/chart" uri="{C3380CC4-5D6E-409C-BE32-E72D297353CC}">
              <c16:uniqueId val="{00000000-B0E4-4E98-A2B3-A7341BA25175}"/>
            </c:ext>
          </c:extLst>
        </c:ser>
        <c:ser>
          <c:idx val="1"/>
          <c:order val="1"/>
          <c:tx>
            <c:strRef>
              <c:f>Sheet1!$C$1</c:f>
              <c:strCache>
                <c:ptCount val="1"/>
                <c:pt idx="0">
                  <c:v>最小屈服强度</c:v>
                </c:pt>
              </c:strCache>
            </c:strRef>
          </c:tx>
          <c:spPr>
            <a:solidFill>
              <a:schemeClr val="accent3"/>
            </a:solidFill>
            <a:ln>
              <a:noFill/>
            </a:ln>
            <a:effectLst/>
          </c:spPr>
          <c:invertIfNegative val="0"/>
          <c:cat>
            <c:strRef>
              <c:f>Sheet1!$A$2:$A$5</c:f>
              <c:strCache>
                <c:ptCount val="4"/>
                <c:pt idx="0">
                  <c:v>7003</c:v>
                </c:pt>
                <c:pt idx="1">
                  <c:v>7020</c:v>
                </c:pt>
                <c:pt idx="2">
                  <c:v>7B05</c:v>
                </c:pt>
                <c:pt idx="3">
                  <c:v>铝钪型材</c:v>
                </c:pt>
              </c:strCache>
            </c:strRef>
          </c:cat>
          <c:val>
            <c:numRef>
              <c:f>Sheet1!$C$2:$C$5</c:f>
              <c:numCache>
                <c:formatCode>General</c:formatCode>
                <c:ptCount val="4"/>
                <c:pt idx="0">
                  <c:v>245</c:v>
                </c:pt>
                <c:pt idx="1">
                  <c:v>290</c:v>
                </c:pt>
                <c:pt idx="2">
                  <c:v>275</c:v>
                </c:pt>
                <c:pt idx="3">
                  <c:v>380</c:v>
                </c:pt>
              </c:numCache>
            </c:numRef>
          </c:val>
          <c:extLst>
            <c:ext xmlns:c16="http://schemas.microsoft.com/office/drawing/2014/chart" uri="{C3380CC4-5D6E-409C-BE32-E72D297353CC}">
              <c16:uniqueId val="{00000001-B0E4-4E98-A2B3-A7341BA25175}"/>
            </c:ext>
          </c:extLst>
        </c:ser>
        <c:dLbls>
          <c:showLegendKey val="0"/>
          <c:showVal val="0"/>
          <c:showCatName val="0"/>
          <c:showSerName val="0"/>
          <c:showPercent val="0"/>
          <c:showBubbleSize val="0"/>
        </c:dLbls>
        <c:gapWidth val="219"/>
        <c:axId val="874362927"/>
        <c:axId val="1963748703"/>
      </c:barChart>
      <c:lineChart>
        <c:grouping val="standard"/>
        <c:varyColors val="0"/>
        <c:ser>
          <c:idx val="2"/>
          <c:order val="2"/>
          <c:tx>
            <c:strRef>
              <c:f>Sheet1!$D$1</c:f>
              <c:strCache>
                <c:ptCount val="1"/>
                <c:pt idx="0">
                  <c:v>最小伸长率</c:v>
                </c:pt>
              </c:strCache>
            </c:strRef>
          </c:tx>
          <c:spPr>
            <a:ln w="28575" cap="rnd">
              <a:solidFill>
                <a:schemeClr val="accent5"/>
              </a:solidFill>
              <a:round/>
            </a:ln>
            <a:effectLst/>
          </c:spPr>
          <c:marker>
            <c:symbol val="none"/>
          </c:marker>
          <c:cat>
            <c:strRef>
              <c:f>Sheet1!$A$2:$A$5</c:f>
              <c:strCache>
                <c:ptCount val="4"/>
                <c:pt idx="0">
                  <c:v>7003</c:v>
                </c:pt>
                <c:pt idx="1">
                  <c:v>7020</c:v>
                </c:pt>
                <c:pt idx="2">
                  <c:v>7B05</c:v>
                </c:pt>
                <c:pt idx="3">
                  <c:v>铝钪型材</c:v>
                </c:pt>
              </c:strCache>
            </c:strRef>
          </c:cat>
          <c:val>
            <c:numRef>
              <c:f>Sheet1!$D$2:$D$5</c:f>
              <c:numCache>
                <c:formatCode>General</c:formatCode>
                <c:ptCount val="4"/>
                <c:pt idx="0">
                  <c:v>10</c:v>
                </c:pt>
                <c:pt idx="1">
                  <c:v>8</c:v>
                </c:pt>
                <c:pt idx="2">
                  <c:v>10</c:v>
                </c:pt>
                <c:pt idx="3">
                  <c:v>11</c:v>
                </c:pt>
              </c:numCache>
            </c:numRef>
          </c:val>
          <c:smooth val="0"/>
          <c:extLst>
            <c:ext xmlns:c16="http://schemas.microsoft.com/office/drawing/2014/chart" uri="{C3380CC4-5D6E-409C-BE32-E72D297353CC}">
              <c16:uniqueId val="{00000002-B0E4-4E98-A2B3-A7341BA25175}"/>
            </c:ext>
          </c:extLst>
        </c:ser>
        <c:dLbls>
          <c:showLegendKey val="0"/>
          <c:showVal val="0"/>
          <c:showCatName val="0"/>
          <c:showSerName val="0"/>
          <c:showPercent val="0"/>
          <c:showBubbleSize val="0"/>
        </c:dLbls>
        <c:marker val="1"/>
        <c:smooth val="0"/>
        <c:axId val="874354287"/>
        <c:axId val="1963745727"/>
      </c:lineChart>
      <c:catAx>
        <c:axId val="87436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1963748703"/>
        <c:crosses val="autoZero"/>
        <c:auto val="1"/>
        <c:lblAlgn val="ctr"/>
        <c:lblOffset val="100"/>
        <c:noMultiLvlLbl val="0"/>
      </c:catAx>
      <c:valAx>
        <c:axId val="1963748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r>
                  <a:rPr lang="zh-CN" altLang="en-US" dirty="0">
                    <a:latin typeface="Times New Roman" panose="02020603050405020304" pitchFamily="18" charset="0"/>
                    <a:cs typeface="Times New Roman" panose="02020603050405020304" pitchFamily="18" charset="0"/>
                  </a:rPr>
                  <a:t>强度</a:t>
                </a:r>
                <a:r>
                  <a:rPr lang="en-US" altLang="zh-CN" dirty="0">
                    <a:latin typeface="Times New Roman" panose="02020603050405020304" pitchFamily="18" charset="0"/>
                    <a:cs typeface="Times New Roman" panose="02020603050405020304" pitchFamily="18" charset="0"/>
                  </a:rPr>
                  <a:t>/MPa</a:t>
                </a:r>
                <a:endParaRPr lang="zh-CN" altLang="en-US" dirty="0">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874362927"/>
        <c:crosses val="autoZero"/>
        <c:crossBetween val="between"/>
      </c:valAx>
      <c:catAx>
        <c:axId val="874354287"/>
        <c:scaling>
          <c:orientation val="minMax"/>
        </c:scaling>
        <c:delete val="1"/>
        <c:axPos val="b"/>
        <c:numFmt formatCode="General" sourceLinked="1"/>
        <c:majorTickMark val="none"/>
        <c:minorTickMark val="none"/>
        <c:tickLblPos val="nextTo"/>
        <c:crossAx val="1963745727"/>
        <c:crosses val="autoZero"/>
        <c:auto val="1"/>
        <c:lblAlgn val="ctr"/>
        <c:lblOffset val="100"/>
        <c:noMultiLvlLbl val="0"/>
      </c:catAx>
      <c:valAx>
        <c:axId val="1963745727"/>
        <c:scaling>
          <c:orientation val="minMax"/>
        </c:scaling>
        <c:delete val="0"/>
        <c:axPos val="r"/>
        <c:title>
          <c:tx>
            <c:rich>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r>
                  <a:rPr lang="zh-CN" altLang="en-US" dirty="0"/>
                  <a:t>伸长率</a:t>
                </a:r>
                <a:r>
                  <a:rPr lang="en-US" altLang="zh-CN" dirty="0"/>
                  <a:t>/%</a:t>
                </a:r>
                <a:endParaRPr lang="zh-CN" altLang="en-US" dirty="0"/>
              </a:p>
            </c:rich>
          </c:tx>
          <c:overlay val="0"/>
          <c:spPr>
            <a:noFill/>
            <a:ln>
              <a:noFill/>
            </a:ln>
            <a:effectLst/>
          </c:spPr>
          <c:txPr>
            <a:bodyPr rot="-5400000" spcFirstLastPara="1" vertOverflow="ellipsis" vert="horz" wrap="square" anchor="ctr" anchorCtr="1"/>
            <a:lstStyle/>
            <a:p>
              <a:pPr>
                <a:defRPr lang="zh-CN" sz="1330" b="0" i="0" u="none" strike="noStrike" kern="1200" baseline="0">
                  <a:solidFill>
                    <a:schemeClr val="tx1">
                      <a:lumMod val="65000"/>
                      <a:lumOff val="35000"/>
                    </a:schemeClr>
                  </a:solidFill>
                  <a:latin typeface="+mn-lt"/>
                  <a:ea typeface="+mn-ea"/>
                  <a:cs typeface="+mn-cs"/>
                </a:defRPr>
              </a:pPr>
              <a:endParaRPr lang="zh-CN"/>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874354287"/>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氧化钪需求</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CBD3-43D6-93B4-F5D34989D940}"/>
              </c:ext>
            </c:extLst>
          </c:dPt>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CBD3-43D6-93B4-F5D34989D940}"/>
              </c:ext>
            </c:extLst>
          </c:dPt>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dLblPos val="outEnd"/>
            <c:showLegendKey val="0"/>
            <c:showVal val="1"/>
            <c:showCatName val="0"/>
            <c:showSerName val="0"/>
            <c:showPercent val="1"/>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2022</c:v>
                </c:pt>
                <c:pt idx="1">
                  <c:v>2023</c:v>
                </c:pt>
                <c:pt idx="2">
                  <c:v>2024</c:v>
                </c:pt>
                <c:pt idx="3">
                  <c:v>2025</c:v>
                </c:pt>
              </c:numCache>
            </c:numRef>
          </c:cat>
          <c:val>
            <c:numRef>
              <c:f>Sheet1!$B$2:$B$5</c:f>
              <c:numCache>
                <c:formatCode>General</c:formatCode>
                <c:ptCount val="4"/>
                <c:pt idx="0">
                  <c:v>15</c:v>
                </c:pt>
                <c:pt idx="1">
                  <c:v>52</c:v>
                </c:pt>
                <c:pt idx="2">
                  <c:v>61</c:v>
                </c:pt>
                <c:pt idx="3">
                  <c:v>89</c:v>
                </c:pt>
              </c:numCache>
            </c:numRef>
          </c:val>
          <c:extLst>
            <c:ext xmlns:c16="http://schemas.microsoft.com/office/drawing/2014/chart" uri="{C3380CC4-5D6E-409C-BE32-E72D297353CC}">
              <c16:uniqueId val="{00000004-CBD3-43D6-93B4-F5D34989D940}"/>
            </c:ext>
          </c:extLst>
        </c:ser>
        <c:dLbls>
          <c:showLegendKey val="0"/>
          <c:showVal val="1"/>
          <c:showCatName val="0"/>
          <c:showSerName val="0"/>
          <c:showPercent val="1"/>
          <c:showBubbleSize val="0"/>
        </c:dLbls>
        <c:gapWidth val="150"/>
        <c:axId val="340830221"/>
        <c:axId val="770565408"/>
      </c:barChart>
      <c:catAx>
        <c:axId val="340830221"/>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770565408"/>
        <c:crosses val="autoZero"/>
        <c:auto val="1"/>
        <c:lblAlgn val="ctr"/>
        <c:lblOffset val="100"/>
        <c:noMultiLvlLbl val="0"/>
      </c:catAx>
      <c:valAx>
        <c:axId val="770565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crossAx val="340830221"/>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0.17763</cdr:x>
      <cdr:y>0.09207</cdr:y>
    </cdr:from>
    <cdr:to>
      <cdr:x>0.77656</cdr:x>
      <cdr:y>0.49817</cdr:y>
    </cdr:to>
    <cdr:cxnSp macro="">
      <cdr:nvCxnSpPr>
        <cdr:cNvPr id="2" name="直接箭头连接符 1">
          <a:extLst xmlns:a="http://schemas.openxmlformats.org/drawingml/2006/main">
            <a:ext uri="{FF2B5EF4-FFF2-40B4-BE49-F238E27FC236}">
              <a16:creationId xmlns:a16="http://schemas.microsoft.com/office/drawing/2014/main" id="{5D46F28C-D28F-294E-C422-C9C5D483AAA5}"/>
            </a:ext>
          </a:extLst>
        </cdr:cNvPr>
        <cdr:cNvCxnSpPr/>
      </cdr:nvCxnSpPr>
      <cdr:spPr>
        <a:xfrm xmlns:a="http://schemas.openxmlformats.org/drawingml/2006/main" flipV="1">
          <a:off x="918325" y="244890"/>
          <a:ext cx="3096344" cy="1080120"/>
        </a:xfrm>
        <a:prstGeom xmlns:a="http://schemas.openxmlformats.org/drawingml/2006/main" prst="straightConnector1">
          <a:avLst/>
        </a:prstGeom>
        <a:ln xmlns:a="http://schemas.openxmlformats.org/drawingml/2006/main">
          <a:solidFill>
            <a:srgbClr val="FF0000"/>
          </a:solidFill>
          <a:tailEnd type="triangle"/>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686CE4-0707-4C63-BB59-92F84F09CF24}" type="datetimeFigureOut">
              <a:rPr lang="zh-CN" altLang="en-US" smtClean="0"/>
              <a:t>2024/4/23</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308214C-BE79-4C7D-BCBF-48285C5E37C8}"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3E924E-02E5-4808-BAB4-2713AB768222}" type="datetimeFigureOut">
              <a:rPr lang="zh-CN" altLang="en-US" smtClean="0"/>
              <a:t>2024/4/23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5F7AD-BFC5-419F-B4DB-38A52F4C905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eibo.com/ttarticle/p/show?id=2309404623001730547953"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通过在</a:t>
            </a:r>
            <a:r>
              <a:rPr lang="en-US" altLang="zh-CN" dirty="0"/>
              <a:t>5</a:t>
            </a:r>
            <a:r>
              <a:rPr lang="zh-CN" altLang="en-US" dirty="0"/>
              <a:t>系、</a:t>
            </a:r>
            <a:r>
              <a:rPr lang="en-US" altLang="zh-CN" dirty="0"/>
              <a:t>6</a:t>
            </a:r>
            <a:r>
              <a:rPr lang="zh-CN" altLang="en-US" dirty="0"/>
              <a:t>系、</a:t>
            </a:r>
            <a:r>
              <a:rPr lang="en-US" altLang="zh-CN" dirty="0"/>
              <a:t>7</a:t>
            </a:r>
            <a:r>
              <a:rPr lang="zh-CN" altLang="en-US" dirty="0"/>
              <a:t>系中不同程度添加</a:t>
            </a:r>
            <a:r>
              <a:rPr lang="en-US" altLang="zh-CN" dirty="0"/>
              <a:t>Sc</a:t>
            </a:r>
            <a:r>
              <a:rPr lang="zh-CN" altLang="en-US" dirty="0"/>
              <a:t>，能够显著提高材料的抗拉强度、屈服强度、延展性。</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14</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15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16</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使用铝钪合金平均增加单台车成本</a:t>
            </a:r>
            <a:r>
              <a:rPr lang="en-US" altLang="zh-CN" dirty="0"/>
              <a:t>25</a:t>
            </a:r>
            <a:r>
              <a:rPr lang="zh-CN" altLang="en-US" dirty="0"/>
              <a:t>万，但是车辆减重，能够实现多拉货，预计</a:t>
            </a:r>
            <a:r>
              <a:rPr lang="en-US" altLang="zh-CN" dirty="0"/>
              <a:t>2~3</a:t>
            </a:r>
            <a:r>
              <a:rPr lang="zh-CN" altLang="en-US" dirty="0"/>
              <a:t>年能够回本。</a:t>
            </a:r>
          </a:p>
          <a:p>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17</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28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34F5F7AD-BFC5-419F-B4DB-38A52F4C9059}" type="slidenum">
              <a:rPr lang="zh-CN" altLang="en-US" smtClean="0"/>
              <a:t>18</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美国</a:t>
            </a:r>
            <a:r>
              <a:rPr lang="en-US" altLang="zh-CN" dirty="0"/>
              <a:t>BE</a:t>
            </a:r>
            <a:r>
              <a:rPr lang="zh-CN" altLang="en-US" dirty="0"/>
              <a:t>已成为全球最大的</a:t>
            </a:r>
            <a:r>
              <a:rPr lang="en-US" altLang="zh-CN" dirty="0"/>
              <a:t>Sc</a:t>
            </a:r>
            <a:r>
              <a:rPr lang="zh-CN" altLang="en-US" dirty="0"/>
              <a:t>需求方，</a:t>
            </a:r>
            <a:r>
              <a:rPr lang="en-US" altLang="zh-CN" dirty="0"/>
              <a:t>SOFC</a:t>
            </a:r>
            <a:r>
              <a:rPr lang="zh-CN" altLang="en-US" dirty="0"/>
              <a:t>技术发展受制于</a:t>
            </a:r>
            <a:r>
              <a:rPr lang="en-US" altLang="zh-CN" dirty="0"/>
              <a:t>Sc</a:t>
            </a:r>
            <a:r>
              <a:rPr lang="zh-CN" altLang="en-US" dirty="0"/>
              <a:t>资源供应链安全。</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19</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20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4000" baseline="0" dirty="0">
                <a:effectLst/>
              </a:rPr>
              <a:t>1</a:t>
            </a:r>
            <a:r>
              <a:rPr lang="zh-CN" altLang="en-US" sz="4000" baseline="0" dirty="0">
                <a:effectLst/>
              </a:rPr>
              <a:t>、</a:t>
            </a:r>
            <a:r>
              <a:rPr lang="zh-CN" altLang="en-US" sz="4000" b="0" i="0" baseline="0" dirty="0">
                <a:effectLst/>
                <a:highlight>
                  <a:srgbClr val="FFFFFF"/>
                </a:highlight>
                <a:latin typeface="system-ui"/>
              </a:rPr>
              <a:t>由</a:t>
            </a:r>
            <a:r>
              <a:rPr lang="zh-CN" altLang="en-US" sz="4000" b="0" i="0" baseline="0" dirty="0">
                <a:effectLst/>
                <a:highlight>
                  <a:srgbClr val="FFFFFF"/>
                </a:highlight>
                <a:latin typeface="Cascadia Mono SemiBold" panose="020B0609020000020004" pitchFamily="49" charset="0"/>
              </a:rPr>
              <a:t>西安交通大学牵头的</a:t>
            </a:r>
            <a:r>
              <a:rPr lang="zh-CN" altLang="en-US" sz="4000" b="1" i="0" baseline="0" dirty="0">
                <a:effectLst/>
                <a:highlight>
                  <a:srgbClr val="FFFFFF"/>
                </a:highlight>
                <a:latin typeface="Cascadia Mono SemiBold" panose="020B0609020000020004" pitchFamily="49" charset="0"/>
              </a:rPr>
              <a:t>国家重点研发计划</a:t>
            </a:r>
            <a:r>
              <a:rPr lang="zh-CN" altLang="en-US" sz="4000" i="0" baseline="0" dirty="0">
                <a:effectLst/>
                <a:highlight>
                  <a:srgbClr val="FFFFFF"/>
                </a:highlight>
                <a:latin typeface="Cascadia Mono SemiBold" panose="020B0609020000020004" pitchFamily="49" charset="0"/>
              </a:rPr>
              <a:t>“氢能技术”重点专项</a:t>
            </a:r>
            <a:endParaRPr lang="en-US" altLang="zh-CN" sz="4000" i="0" baseline="0" dirty="0">
              <a:effectLst/>
              <a:highlight>
                <a:srgbClr val="FFFFFF"/>
              </a:highlight>
              <a:latin typeface="Cascadia Mono SemiBold" panose="020B0609020000020004" pitchFamily="49" charset="0"/>
            </a:endParaRPr>
          </a:p>
          <a:p>
            <a:r>
              <a:rPr lang="en-US" altLang="zh-CN" dirty="0"/>
              <a:t>2</a:t>
            </a:r>
            <a:r>
              <a:rPr lang="zh-CN" altLang="en-US" dirty="0"/>
              <a:t>、</a:t>
            </a:r>
            <a:r>
              <a:rPr lang="zh-CN" altLang="en-US" b="0" i="0" dirty="0">
                <a:solidFill>
                  <a:srgbClr val="646464"/>
                </a:solidFill>
                <a:effectLst/>
                <a:highlight>
                  <a:srgbClr val="FFFFFF"/>
                </a:highlight>
                <a:latin typeface="Arial" panose="020B0604020202020204" pitchFamily="34" charset="0"/>
              </a:rPr>
              <a:t>浙江氢邦（</a:t>
            </a:r>
            <a:r>
              <a:rPr lang="en-US" altLang="zh-CN" b="0" i="0" dirty="0">
                <a:solidFill>
                  <a:srgbClr val="646464"/>
                </a:solidFill>
                <a:effectLst/>
                <a:highlight>
                  <a:srgbClr val="FFFFFF"/>
                </a:highlight>
                <a:latin typeface="Arial" panose="020B0604020202020204" pitchFamily="34" charset="0"/>
              </a:rPr>
              <a:t>H2-Bank</a:t>
            </a:r>
            <a:r>
              <a:rPr lang="zh-CN" altLang="en-US" b="0" i="0" dirty="0">
                <a:solidFill>
                  <a:srgbClr val="646464"/>
                </a:solidFill>
                <a:effectLst/>
                <a:highlight>
                  <a:srgbClr val="FFFFFF"/>
                </a:highlight>
                <a:latin typeface="Arial" panose="020B0604020202020204" pitchFamily="34" charset="0"/>
              </a:rPr>
              <a:t>）科技有限公司是由中国科学院宁波材料技术与工程研究所及其燃料电池团队核心成员、东睦新材料科技有限公司、北京中科创星硬科技投资有限公司联合成立。</a:t>
            </a:r>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000000"/>
                </a:solidFill>
                <a:effectLst/>
                <a:latin typeface="-apple-system"/>
              </a:rPr>
              <a:t>滤波器在无线通信中发挥着重要作用，占据射频前端模块总体市场的</a:t>
            </a:r>
            <a:r>
              <a:rPr lang="en-US" altLang="zh-CN" b="0" i="0" dirty="0">
                <a:solidFill>
                  <a:srgbClr val="000000"/>
                </a:solidFill>
                <a:effectLst/>
                <a:latin typeface="-apple-system"/>
              </a:rPr>
              <a:t>50%</a:t>
            </a:r>
            <a:r>
              <a:rPr lang="zh-CN" altLang="en-US" b="0" i="0" dirty="0">
                <a:solidFill>
                  <a:srgbClr val="000000"/>
                </a:solidFill>
                <a:effectLst/>
                <a:latin typeface="-apple-system"/>
              </a:rPr>
              <a:t>以上。</a:t>
            </a:r>
            <a:r>
              <a:rPr lang="en-US" altLang="zh-CN" dirty="0" err="1">
                <a:hlinkClick r:id="rId3"/>
              </a:rPr>
              <a:t>AlScN</a:t>
            </a:r>
            <a:r>
              <a:rPr lang="zh-CN" altLang="en-US" dirty="0">
                <a:hlinkClick r:id="rId3"/>
              </a:rPr>
              <a:t>薄膜材料已悄然现身于</a:t>
            </a:r>
            <a:r>
              <a:rPr lang="en-US" altLang="zh-CN" dirty="0">
                <a:hlinkClick r:id="rId3"/>
              </a:rPr>
              <a:t>iPhone</a:t>
            </a:r>
            <a:r>
              <a:rPr lang="zh-CN" altLang="en-US" dirty="0">
                <a:hlinkClick r:id="rId3"/>
              </a:rPr>
              <a:t>系列手机 </a:t>
            </a:r>
            <a:r>
              <a:rPr lang="zh-CN" altLang="en-US" dirty="0"/>
              <a:t>。</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latin typeface="微软雅黑" panose="020B0503020204020204" pitchFamily="34" charset="-122"/>
                <a:ea typeface="微软雅黑" panose="020B0503020204020204" pitchFamily="34" charset="-122"/>
              </a:rPr>
              <a:t>钪</a:t>
            </a:r>
            <a:r>
              <a:rPr lang="zh-CN" altLang="en-US" dirty="0">
                <a:latin typeface="微软雅黑" panose="020B0503020204020204" pitchFamily="34" charset="-122"/>
                <a:ea typeface="微软雅黑" panose="020B0503020204020204" pitchFamily="34" charset="-122"/>
                <a:sym typeface="+mn-ea"/>
              </a:rPr>
              <a:t>能够有效改善电子器件性能</a:t>
            </a:r>
            <a:endParaRPr lang="en-US" altLang="zh-CN"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26</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这是美国地质调查局的统计和观点</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27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微软雅黑" panose="020B0503020204020204" pitchFamily="34" charset="-122"/>
                <a:ea typeface="微软雅黑" panose="020B0503020204020204" pitchFamily="34" charset="-122"/>
                <a:sym typeface="+mn-ea"/>
              </a:rPr>
              <a:t>钪与镍普遍伴生，原矿钪的品位为</a:t>
            </a:r>
            <a:r>
              <a:rPr lang="en-US" altLang="zh-CN" dirty="0">
                <a:latin typeface="微软雅黑" panose="020B0503020204020204" pitchFamily="34" charset="-122"/>
                <a:ea typeface="微软雅黑" panose="020B0503020204020204" pitchFamily="34" charset="-122"/>
                <a:sym typeface="+mn-ea"/>
              </a:rPr>
              <a:t>30-50</a:t>
            </a:r>
            <a:r>
              <a:rPr lang="zh-CN" altLang="en-US" dirty="0">
                <a:latin typeface="微软雅黑" panose="020B0503020204020204" pitchFamily="34" charset="-122"/>
                <a:ea typeface="微软雅黑" panose="020B0503020204020204" pitchFamily="34" charset="-122"/>
                <a:sym typeface="+mn-ea"/>
              </a:rPr>
              <a:t>克</a:t>
            </a:r>
            <a:r>
              <a:rPr lang="en-US" altLang="zh-CN" dirty="0">
                <a:latin typeface="微软雅黑" panose="020B0503020204020204" pitchFamily="34" charset="-122"/>
                <a:ea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sym typeface="+mn-ea"/>
              </a:rPr>
              <a:t>吨，</a:t>
            </a:r>
            <a:r>
              <a:rPr lang="zh-CN" altLang="zh-CN" sz="1800" kern="100" dirty="0">
                <a:effectLst/>
                <a:ea typeface="仿宋_GB2312" panose="02010609030101010101" charset="-122"/>
                <a:cs typeface="仿宋_GB2312" panose="02010609030101010101" charset="-122"/>
              </a:rPr>
              <a:t>每年开采矿石含钪量介于</a:t>
            </a:r>
            <a:r>
              <a:rPr lang="en-US" altLang="zh-CN" sz="1800" kern="100" dirty="0">
                <a:effectLst/>
                <a:ea typeface="仿宋_GB2312" panose="02010609030101010101" charset="-122"/>
                <a:cs typeface="仿宋_GB2312" panose="02010609030101010101" charset="-122"/>
              </a:rPr>
              <a:t>115</a:t>
            </a:r>
            <a:r>
              <a:rPr lang="zh-CN" altLang="zh-CN" sz="1800" kern="100" dirty="0">
                <a:effectLst/>
                <a:ea typeface="仿宋_GB2312" panose="02010609030101010101" charset="-122"/>
                <a:cs typeface="仿宋_GB2312" panose="02010609030101010101" charset="-122"/>
              </a:rPr>
              <a:t>～</a:t>
            </a:r>
            <a:r>
              <a:rPr lang="en-US" altLang="zh-CN" sz="1800" kern="100" dirty="0">
                <a:effectLst/>
                <a:ea typeface="仿宋_GB2312" panose="02010609030101010101" charset="-122"/>
                <a:cs typeface="仿宋_GB2312" panose="02010609030101010101" charset="-122"/>
              </a:rPr>
              <a:t>200</a:t>
            </a:r>
            <a:r>
              <a:rPr lang="zh-CN" altLang="zh-CN" sz="1800" kern="100" dirty="0">
                <a:effectLst/>
                <a:ea typeface="仿宋_GB2312" panose="02010609030101010101" charset="-122"/>
                <a:cs typeface="仿宋_GB2312" panose="02010609030101010101" charset="-122"/>
              </a:rPr>
              <a:t>吨之间</a:t>
            </a:r>
            <a:r>
              <a:rPr lang="zh-CN" altLang="en-US" sz="1800" kern="100" dirty="0">
                <a:effectLst/>
                <a:ea typeface="仿宋_GB2312" panose="02010609030101010101" charset="-122"/>
                <a:cs typeface="仿宋_GB2312" panose="02010609030101010101" charset="-122"/>
              </a:rPr>
              <a:t>，</a:t>
            </a:r>
            <a:r>
              <a:rPr lang="zh-CN" altLang="zh-CN" sz="1800" kern="100" dirty="0">
                <a:effectLst/>
                <a:ea typeface="仿宋_GB2312" panose="02010609030101010101" charset="-122"/>
                <a:cs typeface="仿宋_GB2312" panose="02010609030101010101" charset="-122"/>
              </a:rPr>
              <a:t>按现有勘探范围和开采规模可开发</a:t>
            </a:r>
            <a:r>
              <a:rPr lang="en-US" altLang="zh-CN" sz="1800" kern="100" dirty="0">
                <a:effectLst/>
                <a:ea typeface="仿宋_GB2312" panose="02010609030101010101" charset="-122"/>
                <a:cs typeface="仿宋_GB2312" panose="02010609030101010101" charset="-122"/>
              </a:rPr>
              <a:t>40</a:t>
            </a:r>
            <a:r>
              <a:rPr lang="zh-CN" altLang="zh-CN" sz="1800" kern="100" dirty="0">
                <a:effectLst/>
                <a:ea typeface="仿宋_GB2312" panose="02010609030101010101" charset="-122"/>
                <a:cs typeface="仿宋_GB2312" panose="02010609030101010101" charset="-122"/>
              </a:rPr>
              <a:t>年</a:t>
            </a:r>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28</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0" dirty="0">
                <a:solidFill>
                  <a:srgbClr val="FF0000"/>
                </a:solidFill>
                <a:latin typeface="Arial" panose="020B0604020202020204" pitchFamily="34" charset="0"/>
                <a:ea typeface="宋体" panose="02010600030101010101" pitchFamily="2" charset="-122"/>
              </a:rPr>
              <a:t>承担了</a:t>
            </a:r>
            <a:r>
              <a:rPr lang="en-US" altLang="zh-CN" b="0" dirty="0">
                <a:solidFill>
                  <a:srgbClr val="FF0000"/>
                </a:solidFill>
                <a:latin typeface="Arial" panose="020B0604020202020204" pitchFamily="34" charset="0"/>
                <a:ea typeface="宋体" panose="02010600030101010101" pitchFamily="2" charset="-122"/>
              </a:rPr>
              <a:t>2</a:t>
            </a:r>
            <a:r>
              <a:rPr lang="zh-CN" altLang="en-US" b="0" dirty="0">
                <a:solidFill>
                  <a:srgbClr val="FF0000"/>
                </a:solidFill>
                <a:latin typeface="Arial" panose="020B0604020202020204" pitchFamily="34" charset="0"/>
                <a:ea typeface="宋体" panose="02010600030101010101" pitchFamily="2" charset="-122"/>
              </a:rPr>
              <a:t>项国家重点研发项目，</a:t>
            </a:r>
            <a:r>
              <a:rPr lang="en-US" altLang="zh-CN" b="0" dirty="0">
                <a:solidFill>
                  <a:srgbClr val="FF0000"/>
                </a:solidFill>
                <a:latin typeface="Arial" panose="020B0604020202020204" pitchFamily="34" charset="0"/>
                <a:ea typeface="宋体" panose="02010600030101010101" pitchFamily="2" charset="-122"/>
              </a:rPr>
              <a:t>3</a:t>
            </a:r>
            <a:r>
              <a:rPr lang="zh-CN" altLang="en-US" b="0" dirty="0">
                <a:solidFill>
                  <a:srgbClr val="FF0000"/>
                </a:solidFill>
                <a:latin typeface="Arial" panose="020B0604020202020204" pitchFamily="34" charset="0"/>
                <a:ea typeface="宋体" panose="02010600030101010101" pitchFamily="2" charset="-122"/>
              </a:rPr>
              <a:t>项省部级重点研发专项计划，企业自主立项研究课题数十项</a:t>
            </a:r>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29</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我们目前已经拥有河北省工程研究中心，下一步将联合国内研究院所、高校筹备申请国家级研发平台，致力于钪系材料的产学研用发展。</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30</a:t>
            </a:fld>
            <a:endParaRPr lang="zh-CN" altLang="en-US"/>
          </a:p>
        </p:txBody>
      </p:sp>
    </p:spTree>
    <p:extLst>
      <p:ext uri="{BB962C8B-B14F-4D97-AF65-F5344CB8AC3E}">
        <p14:creationId xmlns:p14="http://schemas.microsoft.com/office/powerpoint/2010/main" val="2534605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2000" baseline="0" dirty="0"/>
              <a:t>日本住友金属红土镍矿提钪项目与我们相似，从美国地质调查报告显示其达产率不够。</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34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国际上，俄罗斯地台区、美国犹他州、澳大利亚南澳州的部分矿藏钪含量较高，在</a:t>
            </a:r>
            <a:r>
              <a:rPr lang="en-US" altLang="zh-CN" dirty="0"/>
              <a:t>1000ppm</a:t>
            </a:r>
            <a:r>
              <a:rPr lang="zh-CN" altLang="en-US" dirty="0"/>
              <a:t>以上，印度尼西亚红土镍矿中也存在较高稀土（含钪），平均在</a:t>
            </a:r>
            <a:r>
              <a:rPr lang="en-US" altLang="zh-CN" dirty="0"/>
              <a:t>300ppm</a:t>
            </a:r>
            <a:r>
              <a:rPr lang="zh-CN" altLang="en-US" dirty="0"/>
              <a:t>以上。</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effectLst/>
                <a:highlight>
                  <a:srgbClr val="FFFFFF"/>
                </a:highlight>
                <a:latin typeface="宋体" panose="02010600030101010101" pitchFamily="2" charset="-122"/>
                <a:ea typeface="宋体" panose="02010600030101010101" pitchFamily="2" charset="-122"/>
              </a:rPr>
              <a:t>我国含钪矿床主要分布于华北地台、扬子地台西缘、华南等地区，整体上含量在</a:t>
            </a:r>
            <a:r>
              <a:rPr lang="en-US" altLang="zh-CN" b="0" i="0" dirty="0">
                <a:effectLst/>
                <a:highlight>
                  <a:srgbClr val="FFFFFF"/>
                </a:highlight>
                <a:latin typeface="宋体" panose="02010600030101010101" pitchFamily="2" charset="-122"/>
                <a:ea typeface="宋体" panose="02010600030101010101" pitchFamily="2" charset="-122"/>
              </a:rPr>
              <a:t>50~150ppm</a:t>
            </a:r>
            <a:r>
              <a:rPr lang="zh-CN" altLang="en-US" b="0" i="0" dirty="0">
                <a:effectLst/>
                <a:highlight>
                  <a:srgbClr val="FFFFFF"/>
                </a:highlight>
                <a:latin typeface="宋体" panose="02010600030101010101" pitchFamily="2" charset="-122"/>
                <a:ea typeface="宋体" panose="02010600030101010101" pitchFamily="2" charset="-122"/>
              </a:rPr>
              <a:t>，富集在铝土矿和稀土矿。</a:t>
            </a:r>
            <a:endParaRPr lang="zh-CN" altLang="en-US"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钪是已经被中、美、欧同时关注的稀土元素</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kern="0" dirty="0">
                <a:solidFill>
                  <a:srgbClr val="FF0000"/>
                </a:solidFill>
                <a:latin typeface="微软雅黑" panose="020B0503020204020204" pitchFamily="34" charset="-122"/>
                <a:ea typeface="微软雅黑" panose="020B0503020204020204" pitchFamily="34" charset="-122"/>
                <a:sym typeface="+mn-ea"/>
              </a:rPr>
              <a:t>被发达国家和地区</a:t>
            </a:r>
            <a:r>
              <a:rPr lang="zh-CN" altLang="en-US" sz="1200" b="0" kern="0"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列为关键战略矿产之一</a:t>
            </a:r>
            <a:endParaRPr lang="zh-CN" altLang="en-US" b="0" dirty="0"/>
          </a:p>
        </p:txBody>
      </p:sp>
      <p:sp>
        <p:nvSpPr>
          <p:cNvPr id="4" name="灯片编号占位符 3"/>
          <p:cNvSpPr>
            <a:spLocks noGrp="1"/>
          </p:cNvSpPr>
          <p:nvPr>
            <p:ph type="sldNum" sz="quarter" idx="5"/>
          </p:nvPr>
        </p:nvSpPr>
        <p:spPr/>
        <p:txBody>
          <a:bodyPr/>
          <a:lstStyle/>
          <a:p>
            <a:fld id="{34F5F7AD-BFC5-419F-B4DB-38A52F4C9059}"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现在制备高纯氧化钪的原料主要为红土镍矿、钛白废液等，产品主要为钪锆复合粉和铝钪中间合金。</a:t>
            </a:r>
          </a:p>
        </p:txBody>
      </p:sp>
      <p:sp>
        <p:nvSpPr>
          <p:cNvPr id="4" name="灯片编号占位符 3"/>
          <p:cNvSpPr>
            <a:spLocks noGrp="1"/>
          </p:cNvSpPr>
          <p:nvPr>
            <p:ph type="sldNum" sz="quarter" idx="5"/>
          </p:nvPr>
        </p:nvSpPr>
        <p:spPr/>
        <p:txBody>
          <a:bodyPr/>
          <a:lstStyle/>
          <a:p>
            <a:fld id="{34F5F7AD-BFC5-419F-B4DB-38A52F4C9059}"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28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34F5F7AD-BFC5-419F-B4DB-38A52F4C9059}"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800" dirty="0"/>
              <a:t>钪在铝合金中主要为弥散的</a:t>
            </a:r>
            <a:r>
              <a:rPr lang="en-US" altLang="zh-CN" sz="4000" b="1" dirty="0">
                <a:solidFill>
                  <a:srgbClr val="FF0000"/>
                </a:solidFill>
                <a:latin typeface="微软雅黑" panose="020B0503020204020204" pitchFamily="34" charset="-122"/>
                <a:ea typeface="微软雅黑" panose="020B0503020204020204" pitchFamily="34" charset="-122"/>
              </a:rPr>
              <a:t>Al</a:t>
            </a:r>
            <a:r>
              <a:rPr lang="en-US" altLang="zh-CN" sz="4000" b="1" baseline="-30000" dirty="0">
                <a:solidFill>
                  <a:srgbClr val="FF0000"/>
                </a:solidFill>
                <a:latin typeface="微软雅黑" panose="020B0503020204020204" pitchFamily="34" charset="-122"/>
                <a:ea typeface="微软雅黑" panose="020B0503020204020204" pitchFamily="34" charset="-122"/>
              </a:rPr>
              <a:t>3</a:t>
            </a:r>
            <a:r>
              <a:rPr lang="en-US" altLang="zh-CN" sz="4000" b="1" dirty="0">
                <a:solidFill>
                  <a:srgbClr val="FF0000"/>
                </a:solidFill>
                <a:latin typeface="微软雅黑" panose="020B0503020204020204" pitchFamily="34" charset="-122"/>
                <a:ea typeface="微软雅黑" panose="020B0503020204020204" pitchFamily="34" charset="-122"/>
              </a:rPr>
              <a:t>Sc</a:t>
            </a:r>
            <a:r>
              <a:rPr lang="zh-CN" altLang="en-US" sz="2800" kern="1200" dirty="0">
                <a:solidFill>
                  <a:schemeClr val="tx1"/>
                </a:solidFill>
                <a:latin typeface="+mn-lt"/>
                <a:ea typeface="+mn-ea"/>
                <a:cs typeface="+mn-cs"/>
              </a:rPr>
              <a:t>粒子形态</a:t>
            </a:r>
            <a:r>
              <a:rPr lang="zh-CN" altLang="en-US" sz="4000" b="1" dirty="0">
                <a:solidFill>
                  <a:srgbClr val="FF0000"/>
                </a:solidFill>
                <a:latin typeface="微软雅黑" panose="020B0503020204020204" pitchFamily="34" charset="-122"/>
                <a:ea typeface="微软雅黑" panose="020B0503020204020204" pitchFamily="34" charset="-122"/>
              </a:rPr>
              <a:t>，</a:t>
            </a:r>
            <a:r>
              <a:rPr lang="zh-CN" altLang="en-US" sz="2800" kern="1200" dirty="0">
                <a:solidFill>
                  <a:schemeClr val="tx1"/>
                </a:solidFill>
                <a:latin typeface="+mn-lt"/>
                <a:ea typeface="+mn-ea"/>
                <a:cs typeface="+mn-cs"/>
              </a:rPr>
              <a:t>在铝合金中加入少量的钪能够显著提升材料性能</a:t>
            </a:r>
          </a:p>
          <a:p>
            <a:endParaRPr lang="zh-CN" altLang="en-US" sz="2800" kern="120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34F5F7AD-BFC5-419F-B4DB-38A52F4C9059}" type="slidenum">
              <a:rPr lang="zh-CN" altLang="en-US" smtClean="0"/>
              <a:t>13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descr="18.png"/>
          <p:cNvPicPr>
            <a:picLocks noChangeAspect="1"/>
          </p:cNvPicPr>
          <p:nvPr userDrawn="1"/>
        </p:nvPicPr>
        <p:blipFill>
          <a:blip r:embed="rId2" cstate="print"/>
          <a:stretch>
            <a:fillRect/>
          </a:stretch>
        </p:blipFill>
        <p:spPr>
          <a:xfrm>
            <a:off x="0" y="1552591"/>
            <a:ext cx="11522075" cy="4927584"/>
          </a:xfrm>
          <a:prstGeom prst="rect">
            <a:avLst/>
          </a:prstGeom>
        </p:spPr>
      </p:pic>
      <p:pic>
        <p:nvPicPr>
          <p:cNvPr id="7" name="图片 6" descr="17.png"/>
          <p:cNvPicPr>
            <a:picLocks noChangeAspect="1"/>
          </p:cNvPicPr>
          <p:nvPr userDrawn="1"/>
        </p:nvPicPr>
        <p:blipFill>
          <a:blip r:embed="rId3"/>
          <a:stretch>
            <a:fillRect/>
          </a:stretch>
        </p:blipFill>
        <p:spPr>
          <a:xfrm>
            <a:off x="612" y="5736461"/>
            <a:ext cx="11521463" cy="743714"/>
          </a:xfrm>
          <a:prstGeom prst="rect">
            <a:avLst/>
          </a:prstGeom>
        </p:spPr>
      </p:pic>
      <p:pic>
        <p:nvPicPr>
          <p:cNvPr id="2" name="图片 1" descr="2"/>
          <p:cNvPicPr>
            <a:picLocks noChangeAspect="1"/>
          </p:cNvPicPr>
          <p:nvPr userDrawn="1"/>
        </p:nvPicPr>
        <p:blipFill>
          <a:blip r:embed="rId4"/>
          <a:stretch>
            <a:fillRect/>
          </a:stretch>
        </p:blipFill>
        <p:spPr>
          <a:xfrm>
            <a:off x="3384773" y="359767"/>
            <a:ext cx="5401541" cy="100811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B6E1E0-E3C2-482F-88F1-68CA7BF61CBE}"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2A933-F61A-400B-999A-071F44B8F63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525896" y="244507"/>
            <a:ext cx="3266589" cy="522464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26131" y="244507"/>
            <a:ext cx="9607730" cy="522464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B6E1E0-E3C2-482F-88F1-68CA7BF61CBE}"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2A933-F61A-400B-999A-071F44B8F63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0993" y="252502"/>
            <a:ext cx="7496483" cy="542014"/>
          </a:xfrm>
        </p:spPr>
        <p:txBody>
          <a:bodyPr/>
          <a:lstStyle/>
          <a:p>
            <a:r>
              <a:rPr lang="en-US" altLang="zh-TW" dirty="0"/>
              <a:t>Click to edit Master title style</a:t>
            </a:r>
            <a:endParaRPr lang="zh-TW" altLang="en-US" dirty="0"/>
          </a:p>
        </p:txBody>
      </p:sp>
      <p:sp>
        <p:nvSpPr>
          <p:cNvPr id="3" name="Content Placeholder 2"/>
          <p:cNvSpPr>
            <a:spLocks noGrp="1"/>
          </p:cNvSpPr>
          <p:nvPr>
            <p:ph idx="1"/>
          </p:nvPr>
        </p:nvSpPr>
        <p:spPr>
          <a:xfrm>
            <a:off x="402072" y="1345412"/>
            <a:ext cx="10830751" cy="4110110"/>
          </a:xfrm>
        </p:spPr>
        <p:txBody>
          <a:bodyPr/>
          <a:lstStyle/>
          <a:p>
            <a:pPr lvl="0"/>
            <a:r>
              <a:rPr lang="en-US" altLang="zh-TW" dirty="0"/>
              <a:t>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endParaRPr lang="zh-TW" altLang="en-US" dirty="0"/>
          </a:p>
        </p:txBody>
      </p:sp>
      <p:sp>
        <p:nvSpPr>
          <p:cNvPr id="4" name="Date Placeholder 3"/>
          <p:cNvSpPr>
            <a:spLocks noGrp="1"/>
          </p:cNvSpPr>
          <p:nvPr>
            <p:ph type="dt" sz="half" idx="10"/>
          </p:nvPr>
        </p:nvSpPr>
        <p:spPr/>
        <p:txBody>
          <a:bodyPr/>
          <a:lstStyle/>
          <a:p>
            <a:fld id="{A3387EFA-8C09-45B8-AAAF-7C36C40C15E1}" type="datetimeFigureOut">
              <a:rPr lang="zh-TW" altLang="en-US" smtClean="0"/>
              <a:t>2024/4/23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7039C1A-AA59-4E6B-9B05-EBDBF4D758EE}" type="slidenum">
              <a:rPr lang="zh-TW" altLang="en-US" smtClean="0"/>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仅标题">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2" y="1"/>
            <a:ext cx="11522073" cy="5973214"/>
          </a:xfrm>
          <a:custGeom>
            <a:avLst/>
            <a:gdLst>
              <a:gd name="connsiteX0" fmla="*/ 5805482 w 12191998"/>
              <a:gd name="connsiteY0" fmla="*/ 0 h 6321481"/>
              <a:gd name="connsiteX1" fmla="*/ 12191998 w 12191998"/>
              <a:gd name="connsiteY1" fmla="*/ 1 h 6321481"/>
              <a:gd name="connsiteX2" fmla="*/ 12191998 w 12191998"/>
              <a:gd name="connsiteY2" fmla="*/ 839801 h 6321481"/>
              <a:gd name="connsiteX3" fmla="*/ 0 w 12191998"/>
              <a:gd name="connsiteY3" fmla="*/ 6321481 h 6321481"/>
              <a:gd name="connsiteX4" fmla="*/ 0 w 12191998"/>
              <a:gd name="connsiteY4" fmla="*/ 2610220 h 632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6321481">
                <a:moveTo>
                  <a:pt x="5805482" y="0"/>
                </a:moveTo>
                <a:lnTo>
                  <a:pt x="12191998" y="1"/>
                </a:lnTo>
                <a:lnTo>
                  <a:pt x="12191998" y="839801"/>
                </a:lnTo>
                <a:lnTo>
                  <a:pt x="0" y="6321481"/>
                </a:lnTo>
                <a:lnTo>
                  <a:pt x="0" y="2610220"/>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440401" y="1060529"/>
            <a:ext cx="8642407" cy="2256061"/>
          </a:xfrm>
        </p:spPr>
        <p:txBody>
          <a:bodyPr anchor="b"/>
          <a:lstStyle>
            <a:lvl1pPr algn="ctr">
              <a:defRPr sz="5670"/>
            </a:lvl1pPr>
          </a:lstStyle>
          <a:p>
            <a:r>
              <a:rPr lang="zh-CN" altLang="en-US"/>
              <a:t>单击此处编辑母版标题样式</a:t>
            </a:r>
          </a:p>
        </p:txBody>
      </p:sp>
      <p:sp>
        <p:nvSpPr>
          <p:cNvPr id="3" name="副标题 2"/>
          <p:cNvSpPr>
            <a:spLocks noGrp="1"/>
          </p:cNvSpPr>
          <p:nvPr>
            <p:ph type="subTitle" idx="1"/>
          </p:nvPr>
        </p:nvSpPr>
        <p:spPr>
          <a:xfrm>
            <a:off x="1440401" y="3403592"/>
            <a:ext cx="8642407" cy="1564542"/>
          </a:xfrm>
        </p:spPr>
        <p:txBody>
          <a:bodyPr/>
          <a:lstStyle>
            <a:lvl1pPr marL="0" indent="0" algn="ctr">
              <a:buNone/>
              <a:defRPr sz="2270"/>
            </a:lvl1pPr>
            <a:lvl2pPr marL="431800" indent="0" algn="ctr">
              <a:buNone/>
              <a:defRPr sz="1890"/>
            </a:lvl2pPr>
            <a:lvl3pPr marL="864235" indent="0" algn="ctr">
              <a:buNone/>
              <a:defRPr sz="1700"/>
            </a:lvl3pPr>
            <a:lvl4pPr marL="1296035" indent="0" algn="ctr">
              <a:buNone/>
              <a:defRPr sz="1510"/>
            </a:lvl4pPr>
            <a:lvl5pPr marL="1727835" indent="0" algn="ctr">
              <a:buNone/>
              <a:defRPr sz="1510"/>
            </a:lvl5pPr>
            <a:lvl6pPr marL="2160270" indent="0" algn="ctr">
              <a:buNone/>
              <a:defRPr sz="1510"/>
            </a:lvl6pPr>
            <a:lvl7pPr marL="2592070" indent="0" algn="ctr">
              <a:buNone/>
              <a:defRPr sz="1510"/>
            </a:lvl7pPr>
            <a:lvl8pPr marL="3023870" indent="0" algn="ctr">
              <a:buNone/>
              <a:defRPr sz="1510"/>
            </a:lvl8pPr>
            <a:lvl9pPr marL="3456305" indent="0" algn="ctr">
              <a:buNone/>
              <a:defRPr sz="151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6219" y="1615544"/>
            <a:ext cx="9938768" cy="2695572"/>
          </a:xfrm>
        </p:spPr>
        <p:txBody>
          <a:bodyPr anchor="b"/>
          <a:lstStyle>
            <a:lvl1pPr>
              <a:defRPr sz="5670"/>
            </a:lvl1pPr>
          </a:lstStyle>
          <a:p>
            <a:r>
              <a:rPr lang="zh-CN" altLang="en-US"/>
              <a:t>单击此处编辑母版标题样式</a:t>
            </a:r>
          </a:p>
        </p:txBody>
      </p:sp>
      <p:sp>
        <p:nvSpPr>
          <p:cNvPr id="3" name="文本占位符 2"/>
          <p:cNvSpPr>
            <a:spLocks noGrp="1"/>
          </p:cNvSpPr>
          <p:nvPr>
            <p:ph type="body" idx="1"/>
          </p:nvPr>
        </p:nvSpPr>
        <p:spPr>
          <a:xfrm>
            <a:off x="786219" y="4336618"/>
            <a:ext cx="9938768" cy="1417538"/>
          </a:xfrm>
        </p:spPr>
        <p:txBody>
          <a:bodyPr/>
          <a:lstStyle>
            <a:lvl1pPr marL="0" indent="0">
              <a:buNone/>
              <a:defRPr sz="2270">
                <a:solidFill>
                  <a:schemeClr val="tx1">
                    <a:tint val="75000"/>
                  </a:schemeClr>
                </a:solidFill>
              </a:defRPr>
            </a:lvl1pPr>
            <a:lvl2pPr marL="431800" indent="0">
              <a:buNone/>
              <a:defRPr sz="1890">
                <a:solidFill>
                  <a:schemeClr val="tx1">
                    <a:tint val="75000"/>
                  </a:schemeClr>
                </a:solidFill>
              </a:defRPr>
            </a:lvl2pPr>
            <a:lvl3pPr marL="864235" indent="0">
              <a:buNone/>
              <a:defRPr sz="1700">
                <a:solidFill>
                  <a:schemeClr val="tx1">
                    <a:tint val="75000"/>
                  </a:schemeClr>
                </a:solidFill>
              </a:defRPr>
            </a:lvl3pPr>
            <a:lvl4pPr marL="1296035" indent="0">
              <a:buNone/>
              <a:defRPr sz="1510">
                <a:solidFill>
                  <a:schemeClr val="tx1">
                    <a:tint val="75000"/>
                  </a:schemeClr>
                </a:solidFill>
              </a:defRPr>
            </a:lvl4pPr>
            <a:lvl5pPr marL="1727835" indent="0">
              <a:buNone/>
              <a:defRPr sz="1510">
                <a:solidFill>
                  <a:schemeClr val="tx1">
                    <a:tint val="75000"/>
                  </a:schemeClr>
                </a:solidFill>
              </a:defRPr>
            </a:lvl5pPr>
            <a:lvl6pPr marL="2160270" indent="0">
              <a:buNone/>
              <a:defRPr sz="1510">
                <a:solidFill>
                  <a:schemeClr val="tx1">
                    <a:tint val="75000"/>
                  </a:schemeClr>
                </a:solidFill>
              </a:defRPr>
            </a:lvl6pPr>
            <a:lvl7pPr marL="2592070" indent="0">
              <a:buNone/>
              <a:defRPr sz="1510">
                <a:solidFill>
                  <a:schemeClr val="tx1">
                    <a:tint val="75000"/>
                  </a:schemeClr>
                </a:solidFill>
              </a:defRPr>
            </a:lvl7pPr>
            <a:lvl8pPr marL="3023870" indent="0">
              <a:buNone/>
              <a:defRPr sz="1510">
                <a:solidFill>
                  <a:schemeClr val="tx1">
                    <a:tint val="75000"/>
                  </a:schemeClr>
                </a:solidFill>
              </a:defRPr>
            </a:lvl8pPr>
            <a:lvl9pPr marL="3456305" indent="0">
              <a:buNone/>
              <a:defRPr sz="151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792221" y="1725047"/>
            <a:ext cx="4897364" cy="41116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833625" y="1725047"/>
            <a:ext cx="4897364" cy="41116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793722" y="345009"/>
            <a:ext cx="9938768" cy="1252534"/>
          </a:xfrm>
        </p:spPr>
        <p:txBody>
          <a:bodyPr/>
          <a:lstStyle/>
          <a:p>
            <a:r>
              <a:rPr lang="zh-CN" altLang="en-US"/>
              <a:t>单击此处编辑母版标题样式</a:t>
            </a:r>
          </a:p>
        </p:txBody>
      </p:sp>
      <p:sp>
        <p:nvSpPr>
          <p:cNvPr id="3" name="文本占位符 2"/>
          <p:cNvSpPr>
            <a:spLocks noGrp="1"/>
          </p:cNvSpPr>
          <p:nvPr>
            <p:ph type="body" idx="1"/>
          </p:nvPr>
        </p:nvSpPr>
        <p:spPr>
          <a:xfrm>
            <a:off x="793722" y="1588543"/>
            <a:ext cx="4874857" cy="778521"/>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p>
        </p:txBody>
      </p:sp>
      <p:sp>
        <p:nvSpPr>
          <p:cNvPr id="4" name="内容占位符 3"/>
          <p:cNvSpPr>
            <a:spLocks noGrp="1"/>
          </p:cNvSpPr>
          <p:nvPr>
            <p:ph sz="half" idx="2"/>
          </p:nvPr>
        </p:nvSpPr>
        <p:spPr>
          <a:xfrm>
            <a:off x="793722" y="2367064"/>
            <a:ext cx="4874857" cy="348159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5833625" y="1588543"/>
            <a:ext cx="4898865" cy="778521"/>
          </a:xfrm>
        </p:spPr>
        <p:txBody>
          <a:bodyPr anchor="b"/>
          <a:lstStyle>
            <a:lvl1pPr marL="0" indent="0">
              <a:buNone/>
              <a:defRPr sz="2270" b="1"/>
            </a:lvl1pPr>
            <a:lvl2pPr marL="431800" indent="0">
              <a:buNone/>
              <a:defRPr sz="1890" b="1"/>
            </a:lvl2pPr>
            <a:lvl3pPr marL="864235" indent="0">
              <a:buNone/>
              <a:defRPr sz="1700" b="1"/>
            </a:lvl3pPr>
            <a:lvl4pPr marL="1296035" indent="0">
              <a:buNone/>
              <a:defRPr sz="1510" b="1"/>
            </a:lvl4pPr>
            <a:lvl5pPr marL="1727835" indent="0">
              <a:buNone/>
              <a:defRPr sz="1510" b="1"/>
            </a:lvl5pPr>
            <a:lvl6pPr marL="2160270" indent="0">
              <a:buNone/>
              <a:defRPr sz="1510" b="1"/>
            </a:lvl6pPr>
            <a:lvl7pPr marL="2592070" indent="0">
              <a:buNone/>
              <a:defRPr sz="1510" b="1"/>
            </a:lvl7pPr>
            <a:lvl8pPr marL="3023870" indent="0">
              <a:buNone/>
              <a:defRPr sz="1510" b="1"/>
            </a:lvl8pPr>
            <a:lvl9pPr marL="3456305" indent="0">
              <a:buNone/>
              <a:defRPr sz="1510" b="1"/>
            </a:lvl9pPr>
          </a:lstStyle>
          <a:p>
            <a:pPr lvl="0"/>
            <a:r>
              <a:rPr lang="zh-CN" altLang="en-US"/>
              <a:t>单击此处编辑母版文本样式</a:t>
            </a:r>
          </a:p>
        </p:txBody>
      </p:sp>
      <p:sp>
        <p:nvSpPr>
          <p:cNvPr id="6" name="内容占位符 5"/>
          <p:cNvSpPr>
            <a:spLocks noGrp="1"/>
          </p:cNvSpPr>
          <p:nvPr>
            <p:ph sz="quarter" idx="4"/>
          </p:nvPr>
        </p:nvSpPr>
        <p:spPr>
          <a:xfrm>
            <a:off x="5833625" y="2367064"/>
            <a:ext cx="4898865" cy="348159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7" name="文本占位符 9"/>
          <p:cNvSpPr>
            <a:spLocks noGrp="1"/>
          </p:cNvSpPr>
          <p:nvPr>
            <p:ph type="body" sz="quarter" idx="10" hasCustomPrompt="1"/>
          </p:nvPr>
        </p:nvSpPr>
        <p:spPr>
          <a:xfrm>
            <a:off x="831815" y="1811327"/>
            <a:ext cx="9787006" cy="3214710"/>
          </a:xfrm>
        </p:spPr>
        <p:txBody>
          <a:bodyPr>
            <a:normAutofit/>
          </a:bodyPr>
          <a:lstStyle>
            <a:lvl1pPr>
              <a:buClr>
                <a:srgbClr val="C70019"/>
              </a:buClr>
              <a:buFont typeface="Wingdings" panose="05000000000000000000" pitchFamily="2" charset="2"/>
              <a:buChar char="n"/>
              <a:defRPr sz="1800">
                <a:solidFill>
                  <a:schemeClr val="tx1">
                    <a:lumMod val="85000"/>
                    <a:lumOff val="15000"/>
                  </a:schemeClr>
                </a:solidFill>
                <a:latin typeface="思源黑体 CN Regular" pitchFamily="34" charset="-122"/>
                <a:ea typeface="思源黑体 CN Regular" pitchFamily="34" charset="-122"/>
              </a:defRPr>
            </a:lvl1pPr>
            <a:lvl2pPr>
              <a:buClr>
                <a:srgbClr val="E60012"/>
              </a:buClr>
              <a:buFont typeface="Wingdings" panose="05000000000000000000" pitchFamily="2" charset="2"/>
              <a:buChar char="n"/>
              <a:defRPr sz="2400">
                <a:latin typeface="思源黑体 CN Regular" pitchFamily="34" charset="-122"/>
                <a:ea typeface="思源黑体 CN Regular" pitchFamily="34" charset="-122"/>
              </a:defRPr>
            </a:lvl2pPr>
            <a:lvl3pPr>
              <a:buClr>
                <a:srgbClr val="E60012"/>
              </a:buClr>
              <a:buFont typeface="Wingdings" panose="05000000000000000000" pitchFamily="2" charset="2"/>
              <a:buChar char="n"/>
              <a:defRPr sz="2400">
                <a:latin typeface="思源黑体 CN Regular" pitchFamily="34" charset="-122"/>
                <a:ea typeface="思源黑体 CN Regular" pitchFamily="34" charset="-122"/>
              </a:defRPr>
            </a:lvl3pPr>
            <a:lvl4pPr>
              <a:buClr>
                <a:srgbClr val="E60012"/>
              </a:buClr>
              <a:buFont typeface="Wingdings" panose="05000000000000000000" pitchFamily="2" charset="2"/>
              <a:buChar char="n"/>
              <a:defRPr sz="2400">
                <a:latin typeface="思源黑体 CN Regular" pitchFamily="34" charset="-122"/>
                <a:ea typeface="思源黑体 CN Regular" pitchFamily="34" charset="-122"/>
              </a:defRPr>
            </a:lvl4pPr>
            <a:lvl5pPr>
              <a:buClr>
                <a:srgbClr val="E60012"/>
              </a:buClr>
              <a:buFont typeface="Wingdings" panose="05000000000000000000" pitchFamily="2" charset="2"/>
              <a:buChar char="n"/>
              <a:defRPr sz="2400">
                <a:latin typeface="思源黑体 CN Regular" pitchFamily="34" charset="-122"/>
                <a:ea typeface="思源黑体 CN Regular" pitchFamily="34" charset="-122"/>
              </a:defRPr>
            </a:lvl5pPr>
          </a:lstStyle>
          <a:p>
            <a:pPr lvl="0"/>
            <a:r>
              <a:rPr lang="zh-CN" altLang="en-US" dirty="0"/>
              <a:t>单击此处编辑目录内容</a:t>
            </a:r>
          </a:p>
        </p:txBody>
      </p:sp>
      <p:sp>
        <p:nvSpPr>
          <p:cNvPr id="13" name="TextBox 12"/>
          <p:cNvSpPr txBox="1"/>
          <p:nvPr userDrawn="1"/>
        </p:nvSpPr>
        <p:spPr>
          <a:xfrm>
            <a:off x="760377" y="882633"/>
            <a:ext cx="3273012" cy="461665"/>
          </a:xfrm>
          <a:prstGeom prst="rect">
            <a:avLst/>
          </a:prstGeom>
          <a:noFill/>
        </p:spPr>
        <p:txBody>
          <a:bodyPr wrap="none" rtlCol="0">
            <a:spAutoFit/>
          </a:bodyPr>
          <a:lstStyle/>
          <a:p>
            <a:r>
              <a:rPr lang="zh-CN" altLang="en-US" sz="2400" dirty="0">
                <a:solidFill>
                  <a:schemeClr val="tx1"/>
                </a:solidFill>
                <a:latin typeface="思源黑体 CN Regular" pitchFamily="34" charset="-122"/>
                <a:ea typeface="思源黑体 CN Regular" pitchFamily="34" charset="-122"/>
              </a:rPr>
              <a:t>目录   </a:t>
            </a:r>
            <a:r>
              <a:rPr lang="en-US" altLang="zh-CN" sz="1800" dirty="0">
                <a:solidFill>
                  <a:schemeClr val="tx1"/>
                </a:solidFill>
                <a:latin typeface="思源黑体 CN Regular" pitchFamily="34" charset="-122"/>
                <a:ea typeface="思源黑体 CN Regular" pitchFamily="34" charset="-122"/>
              </a:rPr>
              <a:t>TABLE OF CONTENTS</a:t>
            </a:r>
            <a:endParaRPr lang="zh-CN" altLang="en-US" sz="1800" dirty="0">
              <a:solidFill>
                <a:schemeClr val="tx1"/>
              </a:solidFill>
              <a:latin typeface="思源黑体 CN Regular" pitchFamily="34" charset="-122"/>
              <a:ea typeface="思源黑体 CN Regular" pitchFamily="34" charset="-122"/>
            </a:endParaRPr>
          </a:p>
        </p:txBody>
      </p:sp>
      <p:pic>
        <p:nvPicPr>
          <p:cNvPr id="6" name="图片 5" descr="06.png"/>
          <p:cNvPicPr>
            <a:picLocks noChangeAspect="1"/>
          </p:cNvPicPr>
          <p:nvPr userDrawn="1"/>
        </p:nvPicPr>
        <p:blipFill>
          <a:blip r:embed="rId2"/>
          <a:stretch>
            <a:fillRect/>
          </a:stretch>
        </p:blipFill>
        <p:spPr>
          <a:xfrm>
            <a:off x="612" y="5736461"/>
            <a:ext cx="11521463" cy="74371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793722" y="432012"/>
            <a:ext cx="3716535" cy="1512041"/>
          </a:xfrm>
        </p:spPr>
        <p:txBody>
          <a:bodyPr anchor="b"/>
          <a:lstStyle>
            <a:lvl1pPr>
              <a:defRPr sz="3025"/>
            </a:lvl1pPr>
          </a:lstStyle>
          <a:p>
            <a:r>
              <a:rPr lang="zh-CN" altLang="en-US"/>
              <a:t>单击此处编辑母版标题样式</a:t>
            </a:r>
          </a:p>
        </p:txBody>
      </p:sp>
      <p:sp>
        <p:nvSpPr>
          <p:cNvPr id="3" name="内容占位符 2"/>
          <p:cNvSpPr>
            <a:spLocks noGrp="1"/>
          </p:cNvSpPr>
          <p:nvPr>
            <p:ph idx="1"/>
          </p:nvPr>
        </p:nvSpPr>
        <p:spPr>
          <a:xfrm>
            <a:off x="4898865" y="933025"/>
            <a:ext cx="5833625" cy="4605124"/>
          </a:xfrm>
        </p:spPr>
        <p:txBody>
          <a:bodyPr/>
          <a:lstStyle>
            <a:lvl1pPr>
              <a:defRPr sz="3025"/>
            </a:lvl1pPr>
            <a:lvl2pPr>
              <a:defRPr sz="2645"/>
            </a:lvl2pPr>
            <a:lvl3pPr>
              <a:defRPr sz="2270"/>
            </a:lvl3pPr>
            <a:lvl4pPr>
              <a:defRPr sz="1890"/>
            </a:lvl4pPr>
            <a:lvl5pPr>
              <a:defRPr sz="1890"/>
            </a:lvl5pPr>
            <a:lvl6pPr>
              <a:defRPr sz="1890"/>
            </a:lvl6pPr>
            <a:lvl7pPr>
              <a:defRPr sz="1890"/>
            </a:lvl7pPr>
            <a:lvl8pPr>
              <a:defRPr sz="1890"/>
            </a:lvl8pPr>
            <a:lvl9pPr>
              <a:defRPr sz="18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793722" y="1944053"/>
            <a:ext cx="3716535" cy="3601598"/>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793722" y="432012"/>
            <a:ext cx="3716535" cy="1512041"/>
          </a:xfrm>
        </p:spPr>
        <p:txBody>
          <a:bodyPr anchor="b"/>
          <a:lstStyle>
            <a:lvl1pPr>
              <a:defRPr sz="3025"/>
            </a:lvl1pPr>
          </a:lstStyle>
          <a:p>
            <a:r>
              <a:rPr lang="zh-CN" altLang="en-US"/>
              <a:t>单击此处编辑母版标题样式</a:t>
            </a:r>
          </a:p>
        </p:txBody>
      </p:sp>
      <p:sp>
        <p:nvSpPr>
          <p:cNvPr id="3" name="图片占位符 2"/>
          <p:cNvSpPr>
            <a:spLocks noGrp="1"/>
          </p:cNvSpPr>
          <p:nvPr>
            <p:ph type="pic" idx="1"/>
          </p:nvPr>
        </p:nvSpPr>
        <p:spPr>
          <a:xfrm>
            <a:off x="4898865" y="933025"/>
            <a:ext cx="5833625" cy="4605124"/>
          </a:xfrm>
        </p:spPr>
        <p:txBody>
          <a:bodyPr/>
          <a:lstStyle>
            <a:lvl1pPr marL="0" indent="0">
              <a:buNone/>
              <a:defRPr sz="3025"/>
            </a:lvl1pPr>
            <a:lvl2pPr marL="431800" indent="0">
              <a:buNone/>
              <a:defRPr sz="2645"/>
            </a:lvl2pPr>
            <a:lvl3pPr marL="864235" indent="0">
              <a:buNone/>
              <a:defRPr sz="2270"/>
            </a:lvl3pPr>
            <a:lvl4pPr marL="1296035" indent="0">
              <a:buNone/>
              <a:defRPr sz="1890"/>
            </a:lvl4pPr>
            <a:lvl5pPr marL="1727835" indent="0">
              <a:buNone/>
              <a:defRPr sz="1890"/>
            </a:lvl5pPr>
            <a:lvl6pPr marL="2160270" indent="0">
              <a:buNone/>
              <a:defRPr sz="1890"/>
            </a:lvl6pPr>
            <a:lvl7pPr marL="2592070" indent="0">
              <a:buNone/>
              <a:defRPr sz="1890"/>
            </a:lvl7pPr>
            <a:lvl8pPr marL="3023870" indent="0">
              <a:buNone/>
              <a:defRPr sz="1890"/>
            </a:lvl8pPr>
            <a:lvl9pPr marL="3456305" indent="0">
              <a:buNone/>
              <a:defRPr sz="1890"/>
            </a:lvl9pPr>
          </a:lstStyle>
          <a:p>
            <a:endParaRPr lang="zh-CN" altLang="en-US"/>
          </a:p>
        </p:txBody>
      </p:sp>
      <p:sp>
        <p:nvSpPr>
          <p:cNvPr id="4" name="文本占位符 3"/>
          <p:cNvSpPr>
            <a:spLocks noGrp="1"/>
          </p:cNvSpPr>
          <p:nvPr>
            <p:ph type="body" sz="half" idx="2"/>
          </p:nvPr>
        </p:nvSpPr>
        <p:spPr>
          <a:xfrm>
            <a:off x="793722" y="1944053"/>
            <a:ext cx="3716535" cy="3601598"/>
          </a:xfrm>
        </p:spPr>
        <p:txBody>
          <a:bodyPr/>
          <a:lstStyle>
            <a:lvl1pPr marL="0" indent="0">
              <a:buNone/>
              <a:defRPr sz="1510"/>
            </a:lvl1pPr>
            <a:lvl2pPr marL="431800" indent="0">
              <a:buNone/>
              <a:defRPr sz="1325"/>
            </a:lvl2pPr>
            <a:lvl3pPr marL="864235" indent="0">
              <a:buNone/>
              <a:defRPr sz="1135"/>
            </a:lvl3pPr>
            <a:lvl4pPr marL="1296035" indent="0">
              <a:buNone/>
              <a:defRPr sz="945"/>
            </a:lvl4pPr>
            <a:lvl5pPr marL="1727835" indent="0">
              <a:buNone/>
              <a:defRPr sz="945"/>
            </a:lvl5pPr>
            <a:lvl6pPr marL="2160270" indent="0">
              <a:buNone/>
              <a:defRPr sz="945"/>
            </a:lvl6pPr>
            <a:lvl7pPr marL="2592070" indent="0">
              <a:buNone/>
              <a:defRPr sz="945"/>
            </a:lvl7pPr>
            <a:lvl8pPr marL="3023870" indent="0">
              <a:buNone/>
              <a:defRPr sz="945"/>
            </a:lvl8pPr>
            <a:lvl9pPr marL="3456305" indent="0">
              <a:buNone/>
              <a:defRPr sz="94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246297" y="345009"/>
            <a:ext cx="2484692" cy="549164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792221" y="345009"/>
            <a:ext cx="7310036" cy="549164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p:nvPr>
        </p:nvSpPr>
        <p:spPr>
          <a:xfrm>
            <a:off x="633165" y="2445686"/>
            <a:ext cx="10257416" cy="849630"/>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105"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lang="zh-CN" altLang="en-US" noProof="1">
                <a:sym typeface="+mn-ea"/>
              </a:rPr>
              <a:t>单击此处编辑母版标题样式</a:t>
            </a:r>
            <a:endParaRPr noProof="1">
              <a:sym typeface="+mn-ea"/>
            </a:endParaRPr>
          </a:p>
        </p:txBody>
      </p:sp>
      <p:sp>
        <p:nvSpPr>
          <p:cNvPr id="3" name="日期占位符 2"/>
          <p:cNvSpPr>
            <a:spLocks noGrp="1"/>
          </p:cNvSpPr>
          <p:nvPr>
            <p:ph type="dt" sz="half" idx="10"/>
            <p:custDataLst>
              <p:tags r:id="rId1"/>
            </p:custDataLst>
          </p:nvPr>
        </p:nvSpPr>
        <p:spPr>
          <a:xfrm>
            <a:off x="831150" y="6000162"/>
            <a:ext cx="2551960" cy="298509"/>
          </a:xfrm>
        </p:spPr>
        <p:txBody>
          <a:bodyPr/>
          <a:lstStyle>
            <a:lvl1pPr fontAlgn="auto">
              <a:defRPr noProof="1" smtClean="0">
                <a:latin typeface="+mn-lt"/>
                <a:ea typeface="+mn-ea"/>
              </a:defRPr>
            </a:lvl1pPr>
          </a:lstStyle>
          <a:p>
            <a:pPr>
              <a:defRPr/>
            </a:pPr>
            <a:fld id="{760FBDFE-C587-4B4C-A407-44438C67B59E}" type="datetimeFigureOut">
              <a:rPr lang="zh-CN" altLang="en-US"/>
              <a:t>2024/4/23</a:t>
            </a:fld>
            <a:endParaRPr lang="zh-CN" altLang="en-US"/>
          </a:p>
        </p:txBody>
      </p:sp>
      <p:sp>
        <p:nvSpPr>
          <p:cNvPr id="4" name="页脚占位符 3"/>
          <p:cNvSpPr>
            <a:spLocks noGrp="1"/>
          </p:cNvSpPr>
          <p:nvPr>
            <p:ph type="ftr" sz="quarter" idx="11"/>
            <p:custDataLst>
              <p:tags r:id="rId2"/>
            </p:custDataLst>
          </p:nvPr>
        </p:nvSpPr>
        <p:spPr>
          <a:xfrm>
            <a:off x="3890201" y="6000162"/>
            <a:ext cx="3743174" cy="298509"/>
          </a:xfrm>
        </p:spPr>
        <p:txBody>
          <a:bodyPr/>
          <a:lstStyle>
            <a:lvl1pPr>
              <a:defRPr b="1">
                <a:latin typeface="+mn-lt"/>
                <a:ea typeface="+mn-ea"/>
              </a:defRPr>
            </a:lvl1pPr>
          </a:lstStyle>
          <a:p>
            <a:pPr>
              <a:defRPr/>
            </a:pPr>
            <a:r>
              <a:rPr lang="zh-CN" altLang="en-US"/>
              <a:t>0</a:t>
            </a:r>
          </a:p>
        </p:txBody>
      </p:sp>
      <p:sp>
        <p:nvSpPr>
          <p:cNvPr id="5" name="灯片编号占位符 4"/>
          <p:cNvSpPr>
            <a:spLocks noGrp="1"/>
          </p:cNvSpPr>
          <p:nvPr>
            <p:ph type="sldNum" sz="quarter" idx="12"/>
            <p:custDataLst>
              <p:tags r:id="rId3"/>
            </p:custDataLst>
          </p:nvPr>
        </p:nvSpPr>
        <p:spPr>
          <a:xfrm>
            <a:off x="8832091" y="6081164"/>
            <a:ext cx="2592467" cy="345009"/>
          </a:xfrm>
        </p:spPr>
        <p:txBody>
          <a:bodyPr/>
          <a:lstStyle>
            <a:lvl1pPr>
              <a:defRPr/>
            </a:lvl1pPr>
          </a:lstStyle>
          <a:p>
            <a:fld id="{D16A54A9-529D-48E0-8CED-0738859D2F0B}"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6" name="图片 5" descr="003.png"/>
          <p:cNvPicPr>
            <a:picLocks noChangeAspect="1"/>
          </p:cNvPicPr>
          <p:nvPr userDrawn="1"/>
        </p:nvPicPr>
        <p:blipFill>
          <a:blip r:embed="rId2"/>
          <a:stretch>
            <a:fillRect/>
          </a:stretch>
        </p:blipFill>
        <p:spPr>
          <a:xfrm>
            <a:off x="612" y="641740"/>
            <a:ext cx="11521463" cy="58384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20" name="图片占位符 14"/>
          <p:cNvSpPr>
            <a:spLocks noGrp="1"/>
          </p:cNvSpPr>
          <p:nvPr>
            <p:ph type="pic" sz="quarter" idx="13"/>
          </p:nvPr>
        </p:nvSpPr>
        <p:spPr>
          <a:xfrm>
            <a:off x="6689732" y="1168385"/>
            <a:ext cx="4000527" cy="4429156"/>
          </a:xfrm>
        </p:spPr>
        <p:txBody>
          <a:bodyPr>
            <a:normAutofit/>
          </a:bodyPr>
          <a:lstStyle>
            <a:lvl1pPr>
              <a:defRPr sz="1200">
                <a:latin typeface="思源黑体 CN Regular" pitchFamily="34" charset="-122"/>
                <a:ea typeface="思源黑体 CN Regular" pitchFamily="34" charset="-122"/>
              </a:defRPr>
            </a:lvl1pPr>
          </a:lstStyle>
          <a:p>
            <a:endParaRPr lang="zh-CN" altLang="en-US"/>
          </a:p>
        </p:txBody>
      </p:sp>
      <p:sp>
        <p:nvSpPr>
          <p:cNvPr id="22" name="内容占位符 18"/>
          <p:cNvSpPr>
            <a:spLocks noGrp="1"/>
          </p:cNvSpPr>
          <p:nvPr>
            <p:ph sz="quarter" idx="23" hasCustomPrompt="1"/>
          </p:nvPr>
        </p:nvSpPr>
        <p:spPr>
          <a:xfrm>
            <a:off x="546099" y="1525575"/>
            <a:ext cx="5286375" cy="571500"/>
          </a:xfrm>
        </p:spPr>
        <p:txBody>
          <a:bodyPr>
            <a:normAutofit/>
          </a:bodyPr>
          <a:lstStyle>
            <a:lvl1pPr>
              <a:buNone/>
              <a:defRPr sz="2400">
                <a:solidFill>
                  <a:schemeClr val="tx1">
                    <a:lumMod val="95000"/>
                    <a:lumOff val="5000"/>
                  </a:schemeClr>
                </a:solidFill>
                <a:latin typeface="思源黑体 CN Bold" pitchFamily="34" charset="-122"/>
                <a:ea typeface="思源黑体 CN Bold" pitchFamily="34" charset="-122"/>
              </a:defRPr>
            </a:lvl1pPr>
          </a:lstStyle>
          <a:p>
            <a:r>
              <a:rPr lang="zh-CN" altLang="en-US" sz="2700" dirty="0">
                <a:solidFill>
                  <a:schemeClr val="tx1">
                    <a:lumMod val="65000"/>
                    <a:lumOff val="35000"/>
                  </a:schemeClr>
                </a:solidFill>
                <a:latin typeface="思源黑体 CN Bold" pitchFamily="34" charset="-122"/>
                <a:ea typeface="思源黑体 CN Bold" pitchFamily="34" charset="-122"/>
              </a:rPr>
              <a:t>点击此处输入文章主标题</a:t>
            </a:r>
          </a:p>
        </p:txBody>
      </p:sp>
      <p:sp>
        <p:nvSpPr>
          <p:cNvPr id="23" name="内容占位符 20"/>
          <p:cNvSpPr>
            <a:spLocks noGrp="1"/>
          </p:cNvSpPr>
          <p:nvPr>
            <p:ph sz="quarter" idx="24" hasCustomPrompt="1"/>
          </p:nvPr>
        </p:nvSpPr>
        <p:spPr>
          <a:xfrm>
            <a:off x="546100" y="2311393"/>
            <a:ext cx="5286375" cy="428625"/>
          </a:xfrm>
        </p:spPr>
        <p:txBody>
          <a:bodyPr>
            <a:normAutofit/>
          </a:bodyPr>
          <a:lstStyle>
            <a:lvl1pPr>
              <a:buNone/>
              <a:defRPr sz="2400">
                <a:solidFill>
                  <a:schemeClr val="tx1">
                    <a:lumMod val="85000"/>
                    <a:lumOff val="15000"/>
                  </a:schemeClr>
                </a:solidFill>
                <a:latin typeface="思源黑体 CN Regular" pitchFamily="34" charset="-122"/>
                <a:ea typeface="思源黑体 CN Regular" pitchFamily="34" charset="-122"/>
              </a:defRPr>
            </a:lvl1pPr>
          </a:lstStyle>
          <a:p>
            <a:r>
              <a:rPr lang="zh-CN" altLang="en-US" sz="2000" dirty="0">
                <a:solidFill>
                  <a:schemeClr val="tx1">
                    <a:lumMod val="65000"/>
                    <a:lumOff val="35000"/>
                  </a:schemeClr>
                </a:solidFill>
                <a:latin typeface="思源黑体 CN Medium" pitchFamily="34" charset="-122"/>
                <a:ea typeface="思源黑体 CN Medium" pitchFamily="34" charset="-122"/>
              </a:rPr>
              <a:t>点击此处输入文章副标题</a:t>
            </a:r>
          </a:p>
        </p:txBody>
      </p:sp>
      <p:sp>
        <p:nvSpPr>
          <p:cNvPr id="24" name="内容占位符 22"/>
          <p:cNvSpPr>
            <a:spLocks noGrp="1"/>
          </p:cNvSpPr>
          <p:nvPr>
            <p:ph sz="quarter" idx="25" hasCustomPrompt="1"/>
          </p:nvPr>
        </p:nvSpPr>
        <p:spPr>
          <a:xfrm>
            <a:off x="546100" y="3097211"/>
            <a:ext cx="5286375" cy="2571764"/>
          </a:xfrm>
        </p:spPr>
        <p:txBody>
          <a:bodyPr>
            <a:noAutofit/>
          </a:bodyPr>
          <a:lstStyle>
            <a:lvl1pPr>
              <a:buNone/>
              <a:defRPr sz="1400">
                <a:solidFill>
                  <a:schemeClr val="tx1">
                    <a:lumMod val="75000"/>
                    <a:lumOff val="25000"/>
                  </a:schemeClr>
                </a:solidFill>
                <a:latin typeface="思源黑体 CN Regular" pitchFamily="34" charset="-122"/>
                <a:ea typeface="思源黑体 CN Regular" pitchFamily="34" charset="-122"/>
              </a:defRPr>
            </a:lvl1pPr>
          </a:lstStyle>
          <a:p>
            <a:pPr>
              <a:lnSpc>
                <a:spcPct val="150000"/>
              </a:lnSpc>
            </a:pPr>
            <a:r>
              <a:rPr lang="zh-CN" altLang="en-US" sz="1500" dirty="0">
                <a:solidFill>
                  <a:schemeClr val="tx1">
                    <a:lumMod val="85000"/>
                    <a:lumOff val="15000"/>
                  </a:schemeClr>
                </a:solidFill>
                <a:latin typeface="思源黑体 CN Light" pitchFamily="34" charset="-122"/>
                <a:ea typeface="思源黑体 CN Light" pitchFamily="34" charset="-122"/>
              </a:rPr>
              <a:t>点击此处编辑内文内容</a:t>
            </a:r>
            <a:endParaRPr lang="en-US" altLang="zh-CN" sz="1500" dirty="0">
              <a:solidFill>
                <a:schemeClr val="tx1">
                  <a:lumMod val="85000"/>
                  <a:lumOff val="15000"/>
                </a:schemeClr>
              </a:solidFill>
              <a:latin typeface="思源黑体 CN Light" pitchFamily="34" charset="-122"/>
              <a:ea typeface="思源黑体 CN Light" pitchFamily="34" charset="-122"/>
            </a:endParaRPr>
          </a:p>
        </p:txBody>
      </p:sp>
      <p:pic>
        <p:nvPicPr>
          <p:cNvPr id="13" name="图片 12" descr="09.png"/>
          <p:cNvPicPr>
            <a:picLocks noChangeAspect="1"/>
          </p:cNvPicPr>
          <p:nvPr userDrawn="1"/>
        </p:nvPicPr>
        <p:blipFill>
          <a:blip r:embed="rId2"/>
          <a:stretch>
            <a:fillRect/>
          </a:stretch>
        </p:blipFill>
        <p:spPr>
          <a:xfrm>
            <a:off x="0" y="6105349"/>
            <a:ext cx="11522075" cy="374826"/>
          </a:xfrm>
          <a:prstGeom prst="rect">
            <a:avLst/>
          </a:prstGeom>
        </p:spPr>
      </p:pic>
      <p:sp>
        <p:nvSpPr>
          <p:cNvPr id="9" name="灯片编号占位符 8"/>
          <p:cNvSpPr>
            <a:spLocks noGrp="1"/>
          </p:cNvSpPr>
          <p:nvPr>
            <p:ph type="sldNum" sz="quarter" idx="12"/>
          </p:nvPr>
        </p:nvSpPr>
        <p:spPr>
          <a:xfrm>
            <a:off x="8618557" y="239691"/>
            <a:ext cx="2688484" cy="345009"/>
          </a:xfrm>
        </p:spPr>
        <p:txBody>
          <a:bodyPr/>
          <a:lstStyle>
            <a:lvl1pPr>
              <a:defRPr>
                <a:solidFill>
                  <a:schemeClr val="tx1"/>
                </a:solidFill>
                <a:latin typeface="Arial" panose="020B0604020202020204" pitchFamily="34" charset="0"/>
                <a:cs typeface="Arial" panose="020B0604020202020204" pitchFamily="34" charset="0"/>
              </a:defRPr>
            </a:lvl1pPr>
          </a:lstStyle>
          <a:p>
            <a:fld id="{CB02A933-F61A-400B-999A-071F44B8F631}" type="slidenum">
              <a:rPr lang="zh-CN" altLang="en-US" smtClean="0"/>
              <a:t>‹#›</a:t>
            </a:fld>
            <a:endParaRPr lang="zh-CN" altLang="en-US" dirty="0"/>
          </a:p>
        </p:txBody>
      </p:sp>
      <p:pic>
        <p:nvPicPr>
          <p:cNvPr id="2" name="图片 1" descr="C:/Users/49894/OneDrive/桌面/中冶新能源LOGO简版.jpg中冶新能源LOGO简版"/>
          <p:cNvPicPr>
            <a:picLocks noChangeAspect="1"/>
          </p:cNvPicPr>
          <p:nvPr userDrawn="1"/>
        </p:nvPicPr>
        <p:blipFill>
          <a:blip r:embed="rId3"/>
          <a:srcRect t="7995" b="7995"/>
          <a:stretch>
            <a:fillRect/>
          </a:stretch>
        </p:blipFill>
        <p:spPr>
          <a:xfrm>
            <a:off x="756852" y="483875"/>
            <a:ext cx="4433175" cy="82738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5" name="矩形 24"/>
          <p:cNvSpPr/>
          <p:nvPr userDrawn="1"/>
        </p:nvSpPr>
        <p:spPr>
          <a:xfrm>
            <a:off x="474625" y="882633"/>
            <a:ext cx="4572032" cy="428628"/>
          </a:xfrm>
          <a:prstGeom prst="rect">
            <a:avLst/>
          </a:prstGeom>
          <a:solidFill>
            <a:srgbClr val="C7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图片占位符 14"/>
          <p:cNvSpPr>
            <a:spLocks noGrp="1"/>
          </p:cNvSpPr>
          <p:nvPr>
            <p:ph type="pic" sz="quarter" idx="13"/>
          </p:nvPr>
        </p:nvSpPr>
        <p:spPr>
          <a:xfrm>
            <a:off x="5618161" y="882633"/>
            <a:ext cx="5429288" cy="4643470"/>
          </a:xfrm>
        </p:spPr>
        <p:txBody>
          <a:bodyPr>
            <a:normAutofit/>
          </a:bodyPr>
          <a:lstStyle>
            <a:lvl1pPr>
              <a:defRPr sz="1200">
                <a:latin typeface="思源黑体 CN Regular" pitchFamily="34" charset="-122"/>
                <a:ea typeface="思源黑体 CN Regular" pitchFamily="34" charset="-122"/>
              </a:defRPr>
            </a:lvl1pPr>
          </a:lstStyle>
          <a:p>
            <a:endParaRPr lang="zh-CN" altLang="en-US"/>
          </a:p>
        </p:txBody>
      </p:sp>
      <p:sp>
        <p:nvSpPr>
          <p:cNvPr id="31" name="内容占位符 32"/>
          <p:cNvSpPr>
            <a:spLocks noGrp="1"/>
          </p:cNvSpPr>
          <p:nvPr>
            <p:ph sz="quarter" idx="23" hasCustomPrompt="1"/>
          </p:nvPr>
        </p:nvSpPr>
        <p:spPr>
          <a:xfrm>
            <a:off x="688939" y="954071"/>
            <a:ext cx="3500437" cy="357188"/>
          </a:xfrm>
        </p:spPr>
        <p:txBody>
          <a:bodyPr>
            <a:noAutofit/>
          </a:bodyPr>
          <a:lstStyle>
            <a:lvl1pPr>
              <a:buNone/>
              <a:defRPr sz="1700">
                <a:solidFill>
                  <a:schemeClr val="bg1"/>
                </a:solidFill>
                <a:latin typeface="思源黑体 CN Bold" pitchFamily="34" charset="-122"/>
                <a:ea typeface="思源黑体 CN Bold" pitchFamily="34" charset="-122"/>
              </a:defRPr>
            </a:lvl1pPr>
            <a:lvl2pPr>
              <a:defRPr sz="1500">
                <a:latin typeface="思源黑体 CN Bold" pitchFamily="34" charset="-122"/>
                <a:ea typeface="思源黑体 CN Bold" pitchFamily="34" charset="-122"/>
              </a:defRPr>
            </a:lvl2pPr>
            <a:lvl3pPr>
              <a:defRPr sz="1500">
                <a:latin typeface="思源黑体 CN Bold" pitchFamily="34" charset="-122"/>
                <a:ea typeface="思源黑体 CN Bold" pitchFamily="34" charset="-122"/>
              </a:defRPr>
            </a:lvl3pPr>
            <a:lvl4pPr>
              <a:defRPr sz="1500">
                <a:latin typeface="思源黑体 CN Bold" pitchFamily="34" charset="-122"/>
                <a:ea typeface="思源黑体 CN Bold" pitchFamily="34" charset="-122"/>
              </a:defRPr>
            </a:lvl4pPr>
            <a:lvl5pPr>
              <a:defRPr sz="1500">
                <a:latin typeface="思源黑体 CN Bold" pitchFamily="34" charset="-122"/>
                <a:ea typeface="思源黑体 CN Bold" pitchFamily="34" charset="-122"/>
              </a:defRPr>
            </a:lvl5pPr>
          </a:lstStyle>
          <a:p>
            <a:pPr lvl="0"/>
            <a:r>
              <a:rPr lang="en-US" altLang="zh-CN" dirty="0"/>
              <a:t>1.</a:t>
            </a:r>
            <a:r>
              <a:rPr lang="zh-CN" altLang="en-US" dirty="0"/>
              <a:t>点击此处输入提纲标题</a:t>
            </a:r>
          </a:p>
        </p:txBody>
      </p:sp>
      <p:sp>
        <p:nvSpPr>
          <p:cNvPr id="32" name="内容占位符 32"/>
          <p:cNvSpPr>
            <a:spLocks noGrp="1"/>
          </p:cNvSpPr>
          <p:nvPr>
            <p:ph sz="quarter" idx="24" hasCustomPrompt="1"/>
          </p:nvPr>
        </p:nvSpPr>
        <p:spPr>
          <a:xfrm>
            <a:off x="546063" y="1382699"/>
            <a:ext cx="4500594" cy="1000132"/>
          </a:xfrm>
        </p:spPr>
        <p:txBody>
          <a:bodyPr>
            <a:noAutofit/>
          </a:bodyPr>
          <a:lstStyle>
            <a:lvl1pPr marL="0" marR="0" indent="0" algn="l" defTabSz="914400" rtl="0" eaLnBrk="1" fontAlgn="auto" latinLnBrk="0" hangingPunct="1">
              <a:lnSpc>
                <a:spcPts val="1800"/>
              </a:lnSpc>
              <a:spcBef>
                <a:spcPts val="0"/>
              </a:spcBef>
              <a:spcAft>
                <a:spcPts val="0"/>
              </a:spcAft>
              <a:buClrTx/>
              <a:buSzTx/>
              <a:buFontTx/>
              <a:buNone/>
              <a:defRPr sz="1100">
                <a:solidFill>
                  <a:schemeClr val="tx1">
                    <a:lumMod val="65000"/>
                    <a:lumOff val="35000"/>
                  </a:schemeClr>
                </a:solidFill>
                <a:latin typeface="思源黑体 CN Regular" pitchFamily="34" charset="-122"/>
                <a:ea typeface="思源黑体 CN Regular" pitchFamily="34" charset="-122"/>
              </a:defRPr>
            </a:lvl1pPr>
            <a:lvl2pPr>
              <a:defRPr sz="1500">
                <a:latin typeface="思源黑体 CN Bold" pitchFamily="34" charset="-122"/>
                <a:ea typeface="思源黑体 CN Bold" pitchFamily="34" charset="-122"/>
              </a:defRPr>
            </a:lvl2pPr>
            <a:lvl3pPr>
              <a:defRPr sz="1500">
                <a:latin typeface="思源黑体 CN Bold" pitchFamily="34" charset="-122"/>
                <a:ea typeface="思源黑体 CN Bold" pitchFamily="34" charset="-122"/>
              </a:defRPr>
            </a:lvl3pPr>
            <a:lvl4pPr>
              <a:defRPr sz="1500">
                <a:latin typeface="思源黑体 CN Bold" pitchFamily="34" charset="-122"/>
                <a:ea typeface="思源黑体 CN Bold" pitchFamily="34" charset="-122"/>
              </a:defRPr>
            </a:lvl4pPr>
            <a:lvl5pPr>
              <a:defRPr sz="1500">
                <a:latin typeface="思源黑体 CN Bold" pitchFamily="34" charset="-122"/>
                <a:ea typeface="思源黑体 CN Bold" pitchFamily="34" charset="-122"/>
              </a:defRPr>
            </a:lvl5pPr>
          </a:lstStyle>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点击此处输入文章内容点击此处输入文章内容点击此处输入文章内</a:t>
            </a:r>
            <a:endParaRPr lang="en-US" altLang="zh-CN" sz="1100" dirty="0">
              <a:solidFill>
                <a:schemeClr val="tx1">
                  <a:lumMod val="65000"/>
                  <a:lumOff val="35000"/>
                </a:schemeClr>
              </a:solidFill>
              <a:latin typeface="思源黑体 CN Regular" pitchFamily="34" charset="-122"/>
              <a:ea typeface="思源黑体 CN Regular" pitchFamily="34" charset="-122"/>
            </a:endParaRPr>
          </a:p>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容点击此处输入文章内容点击此处输入文章内容点击此处输入文章</a:t>
            </a:r>
            <a:endParaRPr lang="en-US" altLang="zh-CN" sz="1100" dirty="0">
              <a:solidFill>
                <a:schemeClr val="tx1">
                  <a:lumMod val="65000"/>
                  <a:lumOff val="35000"/>
                </a:schemeClr>
              </a:solidFill>
              <a:latin typeface="思源黑体 CN Regular" pitchFamily="34" charset="-122"/>
              <a:ea typeface="思源黑体 CN Regular" pitchFamily="34" charset="-122"/>
            </a:endParaRPr>
          </a:p>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内容点击此处输入文章内容</a:t>
            </a:r>
          </a:p>
          <a:p>
            <a:pPr lvl="0"/>
            <a:r>
              <a:rPr lang="zh-CN" altLang="en-US" dirty="0"/>
              <a:t>处输入提纲标题</a:t>
            </a:r>
          </a:p>
        </p:txBody>
      </p:sp>
      <p:sp>
        <p:nvSpPr>
          <p:cNvPr id="33" name="矩形 32"/>
          <p:cNvSpPr/>
          <p:nvPr userDrawn="1"/>
        </p:nvSpPr>
        <p:spPr>
          <a:xfrm>
            <a:off x="474625" y="2454269"/>
            <a:ext cx="4572032" cy="428628"/>
          </a:xfrm>
          <a:prstGeom prst="rect">
            <a:avLst/>
          </a:prstGeom>
          <a:solidFill>
            <a:srgbClr val="C7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zh-CN" altLang="en-US" dirty="0"/>
          </a:p>
        </p:txBody>
      </p:sp>
      <p:sp>
        <p:nvSpPr>
          <p:cNvPr id="34" name="内容占位符 32"/>
          <p:cNvSpPr>
            <a:spLocks noGrp="1"/>
          </p:cNvSpPr>
          <p:nvPr>
            <p:ph sz="quarter" idx="25" hasCustomPrompt="1"/>
          </p:nvPr>
        </p:nvSpPr>
        <p:spPr>
          <a:xfrm>
            <a:off x="688939" y="2525707"/>
            <a:ext cx="3500437" cy="357188"/>
          </a:xfrm>
        </p:spPr>
        <p:txBody>
          <a:bodyPr>
            <a:noAutofit/>
          </a:bodyPr>
          <a:lstStyle>
            <a:lvl1pPr>
              <a:buNone/>
              <a:defRPr sz="1700">
                <a:solidFill>
                  <a:schemeClr val="bg1"/>
                </a:solidFill>
                <a:latin typeface="思源黑体 CN Bold" pitchFamily="34" charset="-122"/>
                <a:ea typeface="思源黑体 CN Bold" pitchFamily="34" charset="-122"/>
              </a:defRPr>
            </a:lvl1pPr>
            <a:lvl2pPr>
              <a:defRPr sz="1500">
                <a:latin typeface="思源黑体 CN Bold" pitchFamily="34" charset="-122"/>
                <a:ea typeface="思源黑体 CN Bold" pitchFamily="34" charset="-122"/>
              </a:defRPr>
            </a:lvl2pPr>
            <a:lvl3pPr>
              <a:defRPr sz="1500">
                <a:latin typeface="思源黑体 CN Bold" pitchFamily="34" charset="-122"/>
                <a:ea typeface="思源黑体 CN Bold" pitchFamily="34" charset="-122"/>
              </a:defRPr>
            </a:lvl3pPr>
            <a:lvl4pPr>
              <a:defRPr sz="1500">
                <a:latin typeface="思源黑体 CN Bold" pitchFamily="34" charset="-122"/>
                <a:ea typeface="思源黑体 CN Bold" pitchFamily="34" charset="-122"/>
              </a:defRPr>
            </a:lvl4pPr>
            <a:lvl5pPr>
              <a:defRPr sz="1500">
                <a:latin typeface="思源黑体 CN Bold" pitchFamily="34" charset="-122"/>
                <a:ea typeface="思源黑体 CN Bold" pitchFamily="34" charset="-122"/>
              </a:defRPr>
            </a:lvl5pPr>
          </a:lstStyle>
          <a:p>
            <a:pPr lvl="0"/>
            <a:r>
              <a:rPr lang="en-US" altLang="zh-CN" dirty="0"/>
              <a:t>2.</a:t>
            </a:r>
            <a:r>
              <a:rPr lang="zh-CN" altLang="en-US" dirty="0"/>
              <a:t>点击此处输入提纲标题</a:t>
            </a:r>
          </a:p>
        </p:txBody>
      </p:sp>
      <p:sp>
        <p:nvSpPr>
          <p:cNvPr id="35" name="内容占位符 32"/>
          <p:cNvSpPr>
            <a:spLocks noGrp="1"/>
          </p:cNvSpPr>
          <p:nvPr>
            <p:ph sz="quarter" idx="26" hasCustomPrompt="1"/>
          </p:nvPr>
        </p:nvSpPr>
        <p:spPr>
          <a:xfrm>
            <a:off x="546063" y="2954335"/>
            <a:ext cx="4500594" cy="1000132"/>
          </a:xfrm>
        </p:spPr>
        <p:txBody>
          <a:bodyPr>
            <a:noAutofit/>
          </a:bodyPr>
          <a:lstStyle>
            <a:lvl1pPr marL="0" marR="0" indent="0" algn="l" defTabSz="914400" rtl="0" eaLnBrk="1" fontAlgn="auto" latinLnBrk="0" hangingPunct="1">
              <a:lnSpc>
                <a:spcPts val="1800"/>
              </a:lnSpc>
              <a:spcBef>
                <a:spcPts val="0"/>
              </a:spcBef>
              <a:spcAft>
                <a:spcPts val="0"/>
              </a:spcAft>
              <a:buClrTx/>
              <a:buSzTx/>
              <a:buFontTx/>
              <a:buNone/>
              <a:defRPr sz="1100">
                <a:solidFill>
                  <a:schemeClr val="tx1">
                    <a:lumMod val="65000"/>
                    <a:lumOff val="35000"/>
                  </a:schemeClr>
                </a:solidFill>
                <a:latin typeface="思源黑体 CN Regular" pitchFamily="34" charset="-122"/>
                <a:ea typeface="思源黑体 CN Regular" pitchFamily="34" charset="-122"/>
              </a:defRPr>
            </a:lvl1pPr>
            <a:lvl2pPr>
              <a:defRPr sz="1500">
                <a:latin typeface="思源黑体 CN Bold" pitchFamily="34" charset="-122"/>
                <a:ea typeface="思源黑体 CN Bold" pitchFamily="34" charset="-122"/>
              </a:defRPr>
            </a:lvl2pPr>
            <a:lvl3pPr>
              <a:defRPr sz="1500">
                <a:latin typeface="思源黑体 CN Bold" pitchFamily="34" charset="-122"/>
                <a:ea typeface="思源黑体 CN Bold" pitchFamily="34" charset="-122"/>
              </a:defRPr>
            </a:lvl3pPr>
            <a:lvl4pPr>
              <a:defRPr sz="1500">
                <a:latin typeface="思源黑体 CN Bold" pitchFamily="34" charset="-122"/>
                <a:ea typeface="思源黑体 CN Bold" pitchFamily="34" charset="-122"/>
              </a:defRPr>
            </a:lvl4pPr>
            <a:lvl5pPr>
              <a:defRPr sz="1500">
                <a:latin typeface="思源黑体 CN Bold" pitchFamily="34" charset="-122"/>
                <a:ea typeface="思源黑体 CN Bold" pitchFamily="34" charset="-122"/>
              </a:defRPr>
            </a:lvl5pPr>
          </a:lstStyle>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点击此处输入文章内容点击此处输入文章内容点击此处输入文章内</a:t>
            </a:r>
            <a:endParaRPr lang="en-US" altLang="zh-CN" sz="1100" dirty="0">
              <a:solidFill>
                <a:schemeClr val="tx1">
                  <a:lumMod val="65000"/>
                  <a:lumOff val="35000"/>
                </a:schemeClr>
              </a:solidFill>
              <a:latin typeface="思源黑体 CN Regular" pitchFamily="34" charset="-122"/>
              <a:ea typeface="思源黑体 CN Regular" pitchFamily="34" charset="-122"/>
            </a:endParaRPr>
          </a:p>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容点击此处输入文章内容点击此处输入文章内容点击此处输入文章</a:t>
            </a:r>
            <a:endParaRPr lang="en-US" altLang="zh-CN" sz="1100" dirty="0">
              <a:solidFill>
                <a:schemeClr val="tx1">
                  <a:lumMod val="65000"/>
                  <a:lumOff val="35000"/>
                </a:schemeClr>
              </a:solidFill>
              <a:latin typeface="思源黑体 CN Regular" pitchFamily="34" charset="-122"/>
              <a:ea typeface="思源黑体 CN Regular" pitchFamily="34" charset="-122"/>
            </a:endParaRPr>
          </a:p>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内容点击此处输入文章内容</a:t>
            </a:r>
          </a:p>
          <a:p>
            <a:pPr lvl="0"/>
            <a:r>
              <a:rPr lang="zh-CN" altLang="en-US" dirty="0"/>
              <a:t>处输入提纲标题</a:t>
            </a:r>
          </a:p>
        </p:txBody>
      </p:sp>
      <p:sp>
        <p:nvSpPr>
          <p:cNvPr id="36" name="矩形 35"/>
          <p:cNvSpPr/>
          <p:nvPr userDrawn="1"/>
        </p:nvSpPr>
        <p:spPr>
          <a:xfrm>
            <a:off x="474625" y="4025905"/>
            <a:ext cx="4572032" cy="428628"/>
          </a:xfrm>
          <a:prstGeom prst="rect">
            <a:avLst/>
          </a:prstGeom>
          <a:solidFill>
            <a:srgbClr val="C7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zh-CN" altLang="en-US" dirty="0"/>
          </a:p>
        </p:txBody>
      </p:sp>
      <p:sp>
        <p:nvSpPr>
          <p:cNvPr id="37" name="内容占位符 32"/>
          <p:cNvSpPr>
            <a:spLocks noGrp="1"/>
          </p:cNvSpPr>
          <p:nvPr>
            <p:ph sz="quarter" idx="27" hasCustomPrompt="1"/>
          </p:nvPr>
        </p:nvSpPr>
        <p:spPr>
          <a:xfrm>
            <a:off x="688939" y="4097343"/>
            <a:ext cx="3500437" cy="357188"/>
          </a:xfrm>
        </p:spPr>
        <p:txBody>
          <a:bodyPr>
            <a:noAutofit/>
          </a:bodyPr>
          <a:lstStyle>
            <a:lvl1pPr>
              <a:buNone/>
              <a:defRPr sz="1700">
                <a:solidFill>
                  <a:schemeClr val="bg1"/>
                </a:solidFill>
                <a:latin typeface="思源黑体 CN Bold" pitchFamily="34" charset="-122"/>
                <a:ea typeface="思源黑体 CN Bold" pitchFamily="34" charset="-122"/>
              </a:defRPr>
            </a:lvl1pPr>
            <a:lvl2pPr>
              <a:defRPr sz="1500">
                <a:latin typeface="思源黑体 CN Bold" pitchFamily="34" charset="-122"/>
                <a:ea typeface="思源黑体 CN Bold" pitchFamily="34" charset="-122"/>
              </a:defRPr>
            </a:lvl2pPr>
            <a:lvl3pPr>
              <a:defRPr sz="1500">
                <a:latin typeface="思源黑体 CN Bold" pitchFamily="34" charset="-122"/>
                <a:ea typeface="思源黑体 CN Bold" pitchFamily="34" charset="-122"/>
              </a:defRPr>
            </a:lvl3pPr>
            <a:lvl4pPr>
              <a:defRPr sz="1500">
                <a:latin typeface="思源黑体 CN Bold" pitchFamily="34" charset="-122"/>
                <a:ea typeface="思源黑体 CN Bold" pitchFamily="34" charset="-122"/>
              </a:defRPr>
            </a:lvl4pPr>
            <a:lvl5pPr>
              <a:defRPr sz="1500">
                <a:latin typeface="思源黑体 CN Bold" pitchFamily="34" charset="-122"/>
                <a:ea typeface="思源黑体 CN Bold" pitchFamily="34" charset="-122"/>
              </a:defRPr>
            </a:lvl5pPr>
          </a:lstStyle>
          <a:p>
            <a:pPr lvl="0"/>
            <a:r>
              <a:rPr lang="en-US" altLang="zh-CN" dirty="0"/>
              <a:t>3.</a:t>
            </a:r>
            <a:r>
              <a:rPr lang="zh-CN" altLang="en-US" dirty="0"/>
              <a:t>点击此处输入提纲标题</a:t>
            </a:r>
          </a:p>
        </p:txBody>
      </p:sp>
      <p:sp>
        <p:nvSpPr>
          <p:cNvPr id="38" name="内容占位符 32"/>
          <p:cNvSpPr>
            <a:spLocks noGrp="1"/>
          </p:cNvSpPr>
          <p:nvPr>
            <p:ph sz="quarter" idx="28" hasCustomPrompt="1"/>
          </p:nvPr>
        </p:nvSpPr>
        <p:spPr>
          <a:xfrm>
            <a:off x="546063" y="4525971"/>
            <a:ext cx="4500594" cy="1000132"/>
          </a:xfrm>
        </p:spPr>
        <p:txBody>
          <a:bodyPr>
            <a:noAutofit/>
          </a:bodyPr>
          <a:lstStyle>
            <a:lvl1pPr marL="0" marR="0" indent="0" algn="l" defTabSz="914400" rtl="0" eaLnBrk="1" fontAlgn="auto" latinLnBrk="0" hangingPunct="1">
              <a:lnSpc>
                <a:spcPts val="1800"/>
              </a:lnSpc>
              <a:spcBef>
                <a:spcPts val="0"/>
              </a:spcBef>
              <a:spcAft>
                <a:spcPts val="0"/>
              </a:spcAft>
              <a:buClrTx/>
              <a:buSzTx/>
              <a:buFontTx/>
              <a:buNone/>
              <a:defRPr sz="1100">
                <a:solidFill>
                  <a:schemeClr val="tx1">
                    <a:lumMod val="65000"/>
                    <a:lumOff val="35000"/>
                  </a:schemeClr>
                </a:solidFill>
                <a:latin typeface="思源黑体 CN Regular" pitchFamily="34" charset="-122"/>
                <a:ea typeface="思源黑体 CN Regular" pitchFamily="34" charset="-122"/>
              </a:defRPr>
            </a:lvl1pPr>
            <a:lvl2pPr>
              <a:defRPr sz="1500">
                <a:latin typeface="思源黑体 CN Bold" pitchFamily="34" charset="-122"/>
                <a:ea typeface="思源黑体 CN Bold" pitchFamily="34" charset="-122"/>
              </a:defRPr>
            </a:lvl2pPr>
            <a:lvl3pPr>
              <a:defRPr sz="1500">
                <a:latin typeface="思源黑体 CN Bold" pitchFamily="34" charset="-122"/>
                <a:ea typeface="思源黑体 CN Bold" pitchFamily="34" charset="-122"/>
              </a:defRPr>
            </a:lvl3pPr>
            <a:lvl4pPr>
              <a:defRPr sz="1500">
                <a:latin typeface="思源黑体 CN Bold" pitchFamily="34" charset="-122"/>
                <a:ea typeface="思源黑体 CN Bold" pitchFamily="34" charset="-122"/>
              </a:defRPr>
            </a:lvl4pPr>
            <a:lvl5pPr>
              <a:defRPr sz="1500">
                <a:latin typeface="思源黑体 CN Bold" pitchFamily="34" charset="-122"/>
                <a:ea typeface="思源黑体 CN Bold" pitchFamily="34" charset="-122"/>
              </a:defRPr>
            </a:lvl5pPr>
          </a:lstStyle>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点击此处输入文章内容点击此处输入文章内容点击此处输入文章内</a:t>
            </a:r>
            <a:endParaRPr lang="en-US" altLang="zh-CN" sz="1100" dirty="0">
              <a:solidFill>
                <a:schemeClr val="tx1">
                  <a:lumMod val="65000"/>
                  <a:lumOff val="35000"/>
                </a:schemeClr>
              </a:solidFill>
              <a:latin typeface="思源黑体 CN Regular" pitchFamily="34" charset="-122"/>
              <a:ea typeface="思源黑体 CN Regular" pitchFamily="34" charset="-122"/>
            </a:endParaRPr>
          </a:p>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容点击此处输入文章内容点击此处输入文章内容点击此处输入文章</a:t>
            </a:r>
            <a:endParaRPr lang="en-US" altLang="zh-CN" sz="1100" dirty="0">
              <a:solidFill>
                <a:schemeClr val="tx1">
                  <a:lumMod val="65000"/>
                  <a:lumOff val="35000"/>
                </a:schemeClr>
              </a:solidFill>
              <a:latin typeface="思源黑体 CN Regular" pitchFamily="34" charset="-122"/>
              <a:ea typeface="思源黑体 CN Regular" pitchFamily="34" charset="-122"/>
            </a:endParaRPr>
          </a:p>
          <a:p>
            <a:pPr marL="0" marR="0" indent="0" algn="l" defTabSz="914400" rtl="0" eaLnBrk="1" fontAlgn="auto" latinLnBrk="0" hangingPunct="1">
              <a:lnSpc>
                <a:spcPts val="1800"/>
              </a:lnSpc>
              <a:spcBef>
                <a:spcPts val="0"/>
              </a:spcBef>
              <a:spcAft>
                <a:spcPts val="0"/>
              </a:spcAft>
              <a:buClrTx/>
              <a:buSzTx/>
              <a:buFontTx/>
              <a:buNone/>
              <a:defRPr/>
            </a:pPr>
            <a:r>
              <a:rPr lang="zh-CN" altLang="en-US" sz="1100" dirty="0">
                <a:solidFill>
                  <a:schemeClr val="tx1">
                    <a:lumMod val="65000"/>
                    <a:lumOff val="35000"/>
                  </a:schemeClr>
                </a:solidFill>
                <a:latin typeface="思源黑体 CN Regular" pitchFamily="34" charset="-122"/>
                <a:ea typeface="思源黑体 CN Regular" pitchFamily="34" charset="-122"/>
              </a:rPr>
              <a:t>内容点击此处输入文章内容</a:t>
            </a:r>
          </a:p>
          <a:p>
            <a:pPr lvl="0"/>
            <a:r>
              <a:rPr lang="zh-CN" altLang="en-US" dirty="0"/>
              <a:t>处输入提纲标题</a:t>
            </a:r>
          </a:p>
        </p:txBody>
      </p:sp>
      <p:pic>
        <p:nvPicPr>
          <p:cNvPr id="19" name="图片 18" descr="09.png"/>
          <p:cNvPicPr>
            <a:picLocks noChangeAspect="1"/>
          </p:cNvPicPr>
          <p:nvPr userDrawn="1"/>
        </p:nvPicPr>
        <p:blipFill>
          <a:blip r:embed="rId2"/>
          <a:stretch>
            <a:fillRect/>
          </a:stretch>
        </p:blipFill>
        <p:spPr>
          <a:xfrm>
            <a:off x="0" y="6105349"/>
            <a:ext cx="11522075" cy="374826"/>
          </a:xfrm>
          <a:prstGeom prst="rect">
            <a:avLst/>
          </a:prstGeom>
        </p:spPr>
      </p:pic>
      <p:sp>
        <p:nvSpPr>
          <p:cNvPr id="13" name="灯片编号占位符 8"/>
          <p:cNvSpPr>
            <a:spLocks noGrp="1"/>
          </p:cNvSpPr>
          <p:nvPr>
            <p:ph type="sldNum" sz="quarter" idx="12"/>
          </p:nvPr>
        </p:nvSpPr>
        <p:spPr>
          <a:xfrm>
            <a:off x="8618557" y="239691"/>
            <a:ext cx="2688484" cy="345009"/>
          </a:xfrm>
        </p:spPr>
        <p:txBody>
          <a:bodyPr/>
          <a:lstStyle>
            <a:lvl1pPr>
              <a:defRPr>
                <a:solidFill>
                  <a:schemeClr val="tx1"/>
                </a:solidFill>
                <a:latin typeface="Arial" panose="020B0604020202020204" pitchFamily="34" charset="0"/>
                <a:cs typeface="Arial" panose="020B0604020202020204" pitchFamily="34" charset="0"/>
              </a:defRPr>
            </a:lvl1pPr>
          </a:lstStyle>
          <a:p>
            <a:fld id="{CB02A933-F61A-400B-999A-071F44B8F631}" type="slidenum">
              <a:rPr lang="zh-CN" altLang="en-US" smtClean="0"/>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descr="09.png"/>
          <p:cNvPicPr>
            <a:picLocks noChangeAspect="1"/>
          </p:cNvPicPr>
          <p:nvPr userDrawn="1"/>
        </p:nvPicPr>
        <p:blipFill>
          <a:blip r:embed="rId2"/>
          <a:stretch>
            <a:fillRect/>
          </a:stretch>
        </p:blipFill>
        <p:spPr>
          <a:xfrm>
            <a:off x="0" y="6105349"/>
            <a:ext cx="11522075" cy="374826"/>
          </a:xfrm>
          <a:prstGeom prst="rect">
            <a:avLst/>
          </a:prstGeom>
        </p:spPr>
      </p:pic>
      <p:pic>
        <p:nvPicPr>
          <p:cNvPr id="2" name="图片 1" descr="C:/Users/49894/OneDrive/桌面/中冶新能源LOGO简版.jpg中冶新能源LOGO简版"/>
          <p:cNvPicPr>
            <a:picLocks noChangeAspect="1"/>
          </p:cNvPicPr>
          <p:nvPr userDrawn="1"/>
        </p:nvPicPr>
        <p:blipFill>
          <a:blip r:embed="rId3"/>
          <a:srcRect t="10676" r="35275" b="10676"/>
          <a:stretch>
            <a:fillRect/>
          </a:stretch>
        </p:blipFill>
        <p:spPr>
          <a:xfrm>
            <a:off x="9361170" y="71755"/>
            <a:ext cx="2015972" cy="54419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7" name="灯片编号占位符 8"/>
          <p:cNvSpPr txBox="1"/>
          <p:nvPr userDrawn="1"/>
        </p:nvSpPr>
        <p:spPr>
          <a:xfrm>
            <a:off x="8618557" y="5811855"/>
            <a:ext cx="2688484" cy="345009"/>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defRPr/>
            </a:pPr>
            <a:fld id="{CB02A933-F61A-400B-999A-071F44B8F631}"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t>‹#›</a:t>
            </a:fld>
            <a:endParaRPr kumimoji="0" lang="zh-CN"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9" name="图片 8" descr="12.png"/>
          <p:cNvPicPr>
            <a:picLocks noChangeAspect="1"/>
          </p:cNvPicPr>
          <p:nvPr userDrawn="1"/>
        </p:nvPicPr>
        <p:blipFill>
          <a:blip r:embed="rId2" cstate="print"/>
          <a:stretch>
            <a:fillRect/>
          </a:stretch>
        </p:blipFill>
        <p:spPr>
          <a:xfrm>
            <a:off x="0" y="5383227"/>
            <a:ext cx="3297943" cy="371857"/>
          </a:xfrm>
          <a:prstGeom prst="rect">
            <a:avLst/>
          </a:prstGeom>
        </p:spPr>
      </p:pic>
      <p:sp>
        <p:nvSpPr>
          <p:cNvPr id="10" name="矩形 9"/>
          <p:cNvSpPr/>
          <p:nvPr userDrawn="1"/>
        </p:nvSpPr>
        <p:spPr>
          <a:xfrm>
            <a:off x="3260707" y="0"/>
            <a:ext cx="8261368" cy="648017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userDrawn="1"/>
        </p:nvSpPr>
        <p:spPr>
          <a:xfrm>
            <a:off x="403187" y="1668451"/>
            <a:ext cx="2571768" cy="307777"/>
          </a:xfrm>
          <a:prstGeom prst="rect">
            <a:avLst/>
          </a:prstGeom>
          <a:noFill/>
        </p:spPr>
        <p:txBody>
          <a:bodyPr wrap="square" rtlCol="0">
            <a:spAutoFit/>
          </a:bodyPr>
          <a:lstStyle/>
          <a:p>
            <a:r>
              <a:rPr lang="zh-CN" altLang="en-US" sz="1400" dirty="0">
                <a:latin typeface="思源黑体 CN Medium" pitchFamily="34" charset="-122"/>
                <a:ea typeface="思源黑体 CN Medium" pitchFamily="34" charset="-122"/>
              </a:rPr>
              <a:t>点击此处输入文章主标题</a:t>
            </a:r>
          </a:p>
        </p:txBody>
      </p:sp>
      <p:sp>
        <p:nvSpPr>
          <p:cNvPr id="15" name="TextBox 14"/>
          <p:cNvSpPr txBox="1"/>
          <p:nvPr userDrawn="1"/>
        </p:nvSpPr>
        <p:spPr>
          <a:xfrm>
            <a:off x="403187" y="2382831"/>
            <a:ext cx="2143140" cy="646331"/>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思源黑体 CN Light" pitchFamily="34" charset="-122"/>
                <a:ea typeface="思源黑体 CN Light" pitchFamily="34" charset="-122"/>
              </a:rPr>
              <a:t>点击此处输入内文内容点击此处输入内文内容</a:t>
            </a:r>
          </a:p>
          <a:p>
            <a:endParaRPr lang="zh-CN" altLang="en-US" sz="1200" dirty="0">
              <a:latin typeface="思源黑体 CN Light" pitchFamily="34" charset="-122"/>
              <a:ea typeface="思源黑体 CN Light" pitchFamily="34" charset="-122"/>
            </a:endParaRPr>
          </a:p>
        </p:txBody>
      </p:sp>
      <p:sp>
        <p:nvSpPr>
          <p:cNvPr id="16" name="TextBox 15"/>
          <p:cNvSpPr txBox="1"/>
          <p:nvPr userDrawn="1"/>
        </p:nvSpPr>
        <p:spPr>
          <a:xfrm>
            <a:off x="403187" y="596881"/>
            <a:ext cx="2571768" cy="276999"/>
          </a:xfrm>
          <a:prstGeom prst="rect">
            <a:avLst/>
          </a:prstGeom>
          <a:noFill/>
        </p:spPr>
        <p:txBody>
          <a:bodyPr wrap="square" rtlCol="0">
            <a:spAutoFit/>
          </a:bodyPr>
          <a:lstStyle/>
          <a:p>
            <a:r>
              <a:rPr lang="zh-CN" altLang="en-US" sz="1200" dirty="0">
                <a:latin typeface="思源黑体 CN Medium" pitchFamily="34" charset="-122"/>
                <a:ea typeface="思源黑体 CN Medium" pitchFamily="34" charset="-122"/>
              </a:rPr>
              <a:t>点击此处输入页眉</a:t>
            </a:r>
          </a:p>
        </p:txBody>
      </p:sp>
      <p:sp>
        <p:nvSpPr>
          <p:cNvPr id="17" name="灯片编号占位符 8"/>
          <p:cNvSpPr>
            <a:spLocks noGrp="1"/>
          </p:cNvSpPr>
          <p:nvPr>
            <p:ph type="sldNum" sz="quarter" idx="12"/>
          </p:nvPr>
        </p:nvSpPr>
        <p:spPr>
          <a:xfrm>
            <a:off x="403187" y="5954731"/>
            <a:ext cx="973972" cy="345009"/>
          </a:xfrm>
        </p:spPr>
        <p:txBody>
          <a:bodyPr/>
          <a:lstStyle>
            <a:lvl1pPr algn="l">
              <a:defRPr>
                <a:solidFill>
                  <a:schemeClr val="tx1"/>
                </a:solidFill>
                <a:latin typeface="Arial" panose="020B0604020202020204" pitchFamily="34" charset="0"/>
                <a:cs typeface="Arial" panose="020B0604020202020204" pitchFamily="34" charset="0"/>
              </a:defRPr>
            </a:lvl1pPr>
          </a:lstStyle>
          <a:p>
            <a:fld id="{CB02A933-F61A-400B-999A-071F44B8F631}" type="slidenum">
              <a:rPr lang="zh-CN" altLang="en-US" smtClean="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6" name="TextBox 5"/>
          <p:cNvSpPr txBox="1"/>
          <p:nvPr userDrawn="1"/>
        </p:nvSpPr>
        <p:spPr>
          <a:xfrm>
            <a:off x="4117963" y="3025773"/>
            <a:ext cx="3311932" cy="707886"/>
          </a:xfrm>
          <a:prstGeom prst="rect">
            <a:avLst/>
          </a:prstGeom>
          <a:noFill/>
        </p:spPr>
        <p:txBody>
          <a:bodyPr wrap="square" rtlCol="0">
            <a:spAutoFit/>
          </a:bodyPr>
          <a:lstStyle/>
          <a:p>
            <a:pPr algn="ctr"/>
            <a:r>
              <a:rPr lang="en-US" altLang="zh-CN" sz="3910" b="1" dirty="0">
                <a:solidFill>
                  <a:schemeClr val="tx1">
                    <a:lumMod val="95000"/>
                    <a:lumOff val="5000"/>
                  </a:schemeClr>
                </a:solidFill>
                <a:latin typeface="Montserrat" pitchFamily="50" charset="0"/>
                <a:ea typeface="思源黑体 CN Bold" pitchFamily="34" charset="-122"/>
              </a:rPr>
              <a:t>THANKS</a:t>
            </a:r>
          </a:p>
        </p:txBody>
      </p:sp>
      <p:pic>
        <p:nvPicPr>
          <p:cNvPr id="9" name="图片 8" descr="17.png"/>
          <p:cNvPicPr>
            <a:picLocks noChangeAspect="1"/>
          </p:cNvPicPr>
          <p:nvPr userDrawn="1"/>
        </p:nvPicPr>
        <p:blipFill>
          <a:blip r:embed="rId2"/>
          <a:stretch>
            <a:fillRect/>
          </a:stretch>
        </p:blipFill>
        <p:spPr>
          <a:xfrm>
            <a:off x="612" y="5736461"/>
            <a:ext cx="11521463" cy="743714"/>
          </a:xfrm>
          <a:prstGeom prst="rect">
            <a:avLst/>
          </a:prstGeom>
        </p:spPr>
      </p:pic>
      <p:sp>
        <p:nvSpPr>
          <p:cNvPr id="8" name="TextBox 7"/>
          <p:cNvSpPr txBox="1"/>
          <p:nvPr userDrawn="1"/>
        </p:nvSpPr>
        <p:spPr>
          <a:xfrm>
            <a:off x="4117963" y="5026037"/>
            <a:ext cx="3311932" cy="328873"/>
          </a:xfrm>
          <a:prstGeom prst="rect">
            <a:avLst/>
          </a:prstGeom>
          <a:noFill/>
        </p:spPr>
        <p:txBody>
          <a:bodyPr wrap="square" rtlCol="0">
            <a:spAutoFit/>
          </a:bodyPr>
          <a:lstStyle/>
          <a:p>
            <a:pPr algn="ctr"/>
            <a:r>
              <a:rPr lang="en-US" altLang="zh-CN" sz="1535" dirty="0">
                <a:solidFill>
                  <a:schemeClr val="tx1">
                    <a:lumMod val="95000"/>
                    <a:lumOff val="5000"/>
                  </a:schemeClr>
                </a:solidFill>
                <a:latin typeface="Arial" panose="020B0604020202020204" pitchFamily="34" charset="0"/>
                <a:ea typeface="思源黑体 CN Regular" pitchFamily="34" charset="-122"/>
                <a:cs typeface="Arial" panose="020B0604020202020204" pitchFamily="34" charset="0"/>
              </a:rPr>
              <a:t>www.mcc.com.cn</a:t>
            </a:r>
            <a:endParaRPr lang="zh-CN" altLang="en-US" sz="1535" dirty="0">
              <a:solidFill>
                <a:schemeClr val="tx1">
                  <a:lumMod val="95000"/>
                  <a:lumOff val="5000"/>
                </a:schemeClr>
              </a:solidFill>
              <a:latin typeface="Arial" panose="020B0604020202020204" pitchFamily="34" charset="0"/>
              <a:ea typeface="思源黑体 CN Regular" pitchFamily="34" charset="-122"/>
              <a:cs typeface="Arial" panose="020B0604020202020204" pitchFamily="34" charset="0"/>
            </a:endParaRPr>
          </a:p>
        </p:txBody>
      </p:sp>
      <p:pic>
        <p:nvPicPr>
          <p:cNvPr id="2" name="图片 1" descr="C:/Users/49894/OneDrive/桌面/中冶新能源LOGO简版.jpg中冶新能源LOGO简版"/>
          <p:cNvPicPr>
            <a:picLocks noChangeAspect="1"/>
          </p:cNvPicPr>
          <p:nvPr userDrawn="1"/>
        </p:nvPicPr>
        <p:blipFill>
          <a:blip r:embed="rId3"/>
          <a:srcRect t="7992" r="34888" b="7992"/>
          <a:stretch>
            <a:fillRect/>
          </a:stretch>
        </p:blipFill>
        <p:spPr>
          <a:xfrm>
            <a:off x="3262630" y="944245"/>
            <a:ext cx="4995877" cy="143192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76104" y="259508"/>
            <a:ext cx="10369868" cy="1080029"/>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576104" y="1512041"/>
            <a:ext cx="10369868" cy="427661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76104" y="6006163"/>
            <a:ext cx="2688484" cy="345009"/>
          </a:xfrm>
          <a:prstGeom prst="rect">
            <a:avLst/>
          </a:prstGeom>
        </p:spPr>
        <p:txBody>
          <a:bodyPr vert="horz" lIns="91440" tIns="45720" rIns="91440" bIns="45720" rtlCol="0" anchor="ctr"/>
          <a:lstStyle>
            <a:lvl1pPr algn="l">
              <a:defRPr sz="1200">
                <a:solidFill>
                  <a:schemeClr val="tx1">
                    <a:tint val="75000"/>
                  </a:schemeClr>
                </a:solidFill>
              </a:defRPr>
            </a:lvl1pPr>
          </a:lstStyle>
          <a:p>
            <a:fld id="{32B6E1E0-E3C2-482F-88F1-68CA7BF61CBE}" type="datetimeFigureOut">
              <a:rPr lang="zh-CN" altLang="en-US" smtClean="0"/>
              <a:t>2024/4/23</a:t>
            </a:fld>
            <a:endParaRPr lang="zh-CN" altLang="en-US"/>
          </a:p>
        </p:txBody>
      </p:sp>
      <p:sp>
        <p:nvSpPr>
          <p:cNvPr id="5" name="页脚占位符 4"/>
          <p:cNvSpPr>
            <a:spLocks noGrp="1"/>
          </p:cNvSpPr>
          <p:nvPr>
            <p:ph type="ftr" sz="quarter" idx="3"/>
          </p:nvPr>
        </p:nvSpPr>
        <p:spPr>
          <a:xfrm>
            <a:off x="3936709" y="6006163"/>
            <a:ext cx="3648657" cy="34500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257487" y="6006163"/>
            <a:ext cx="2688484" cy="345009"/>
          </a:xfrm>
          <a:prstGeom prst="rect">
            <a:avLst/>
          </a:prstGeom>
        </p:spPr>
        <p:txBody>
          <a:bodyPr vert="horz" lIns="91440" tIns="45720" rIns="91440" bIns="45720" rtlCol="0" anchor="ctr"/>
          <a:lstStyle>
            <a:lvl1pPr algn="r">
              <a:defRPr sz="1200">
                <a:solidFill>
                  <a:schemeClr val="tx1">
                    <a:tint val="75000"/>
                  </a:schemeClr>
                </a:solidFill>
              </a:defRPr>
            </a:lvl1pPr>
          </a:lstStyle>
          <a:p>
            <a:fld id="{CB02A933-F61A-400B-999A-071F44B8F63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792221" y="345009"/>
            <a:ext cx="9938768" cy="1252534"/>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792221" y="1725047"/>
            <a:ext cx="9938768" cy="411161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792221" y="6006162"/>
            <a:ext cx="2592722" cy="345009"/>
          </a:xfrm>
          <a:prstGeom prst="rect">
            <a:avLst/>
          </a:prstGeom>
        </p:spPr>
        <p:txBody>
          <a:bodyPr vert="horz" lIns="91440" tIns="45720" rIns="91440" bIns="45720" rtlCol="0" anchor="ctr"/>
          <a:lstStyle>
            <a:lvl1pPr algn="l">
              <a:defRPr sz="1135">
                <a:solidFill>
                  <a:schemeClr val="tx1">
                    <a:tint val="75000"/>
                  </a:schemeClr>
                </a:solidFill>
              </a:defRPr>
            </a:lvl1pPr>
          </a:lstStyle>
          <a:p>
            <a:fld id="{D997B5FA-0921-464F-AAE1-844C04324D75}" type="datetimeFigureOut">
              <a:rPr lang="zh-CN" altLang="en-US" smtClean="0"/>
              <a:t>2024/4/23</a:t>
            </a:fld>
            <a:endParaRPr lang="zh-CN" altLang="en-US"/>
          </a:p>
        </p:txBody>
      </p:sp>
      <p:sp>
        <p:nvSpPr>
          <p:cNvPr id="5" name="页脚占位符 4"/>
          <p:cNvSpPr>
            <a:spLocks noGrp="1"/>
          </p:cNvSpPr>
          <p:nvPr>
            <p:ph type="ftr" sz="quarter" idx="3"/>
          </p:nvPr>
        </p:nvSpPr>
        <p:spPr>
          <a:xfrm>
            <a:off x="3817063" y="6006162"/>
            <a:ext cx="3889083" cy="345009"/>
          </a:xfrm>
          <a:prstGeom prst="rect">
            <a:avLst/>
          </a:prstGeom>
        </p:spPr>
        <p:txBody>
          <a:bodyPr vert="horz" lIns="91440" tIns="45720" rIns="91440" bIns="45720" rtlCol="0" anchor="ctr"/>
          <a:lstStyle>
            <a:lvl1pPr algn="ctr">
              <a:defRPr sz="11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138267" y="6006162"/>
            <a:ext cx="2592722" cy="345009"/>
          </a:xfrm>
          <a:prstGeom prst="rect">
            <a:avLst/>
          </a:prstGeom>
        </p:spPr>
        <p:txBody>
          <a:bodyPr vert="horz" lIns="91440" tIns="45720" rIns="91440" bIns="45720" rtlCol="0" anchor="ctr"/>
          <a:lstStyle>
            <a:lvl1pPr algn="r">
              <a:defRPr sz="151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864235" rtl="0" eaLnBrk="1" latinLnBrk="0" hangingPunct="1">
        <a:lnSpc>
          <a:spcPct val="90000"/>
        </a:lnSpc>
        <a:spcBef>
          <a:spcPct val="0"/>
        </a:spcBef>
        <a:buNone/>
        <a:defRPr sz="4160" kern="1200">
          <a:solidFill>
            <a:schemeClr val="tx1"/>
          </a:solidFill>
          <a:latin typeface="+mj-lt"/>
          <a:ea typeface="+mj-ea"/>
          <a:cs typeface="+mj-cs"/>
        </a:defRPr>
      </a:lvl1pPr>
    </p:titleStyle>
    <p:bodyStyle>
      <a:lvl1pPr marL="215900" indent="-215900" algn="l" defTabSz="864235" rtl="0" eaLnBrk="1" latinLnBrk="0" hangingPunct="1">
        <a:lnSpc>
          <a:spcPct val="90000"/>
        </a:lnSpc>
        <a:spcBef>
          <a:spcPts val="945"/>
        </a:spcBef>
        <a:buFont typeface="Arial" panose="020B0604020202020204" pitchFamily="34" charset="0"/>
        <a:buChar char="•"/>
        <a:defRPr sz="2645" kern="1200">
          <a:solidFill>
            <a:schemeClr val="tx1"/>
          </a:solidFill>
          <a:latin typeface="+mn-lt"/>
          <a:ea typeface="+mn-ea"/>
          <a:cs typeface="+mn-cs"/>
        </a:defRPr>
      </a:lvl1pPr>
      <a:lvl2pPr marL="648335" indent="-215900" algn="l" defTabSz="864235" rtl="0" eaLnBrk="1" latinLnBrk="0" hangingPunct="1">
        <a:lnSpc>
          <a:spcPct val="90000"/>
        </a:lnSpc>
        <a:spcBef>
          <a:spcPct val="95000"/>
        </a:spcBef>
        <a:buFont typeface="Arial" panose="020B0604020202020204" pitchFamily="34" charset="0"/>
        <a:buChar char="•"/>
        <a:defRPr sz="2270" kern="1200">
          <a:solidFill>
            <a:schemeClr val="tx1"/>
          </a:solidFill>
          <a:latin typeface="+mn-lt"/>
          <a:ea typeface="+mn-ea"/>
          <a:cs typeface="+mn-cs"/>
        </a:defRPr>
      </a:lvl2pPr>
      <a:lvl3pPr marL="1080135" indent="-215900" algn="l" defTabSz="864235" rtl="0" eaLnBrk="1" latinLnBrk="0" hangingPunct="1">
        <a:lnSpc>
          <a:spcPct val="90000"/>
        </a:lnSpc>
        <a:spcBef>
          <a:spcPct val="95000"/>
        </a:spcBef>
        <a:buFont typeface="Arial" panose="020B0604020202020204" pitchFamily="34" charset="0"/>
        <a:buChar char="•"/>
        <a:defRPr sz="1890" kern="1200">
          <a:solidFill>
            <a:schemeClr val="tx1"/>
          </a:solidFill>
          <a:latin typeface="+mn-lt"/>
          <a:ea typeface="+mn-ea"/>
          <a:cs typeface="+mn-cs"/>
        </a:defRPr>
      </a:lvl3pPr>
      <a:lvl4pPr marL="151193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4pPr>
      <a:lvl5pPr marL="19443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5pPr>
      <a:lvl6pPr marL="23761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6pPr>
      <a:lvl7pPr marL="2807970"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7pPr>
      <a:lvl8pPr marL="324040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8pPr>
      <a:lvl9pPr marL="3672205" indent="-215900" algn="l" defTabSz="864235" rtl="0" eaLnBrk="1" latinLnBrk="0" hangingPunct="1">
        <a:lnSpc>
          <a:spcPct val="90000"/>
        </a:lnSpc>
        <a:spcBef>
          <a:spcPct val="950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235" rtl="0" eaLnBrk="1" latinLnBrk="0" hangingPunct="1">
        <a:defRPr sz="1700" kern="1200">
          <a:solidFill>
            <a:schemeClr val="tx1"/>
          </a:solidFill>
          <a:latin typeface="+mn-lt"/>
          <a:ea typeface="+mn-ea"/>
          <a:cs typeface="+mn-cs"/>
        </a:defRPr>
      </a:lvl1pPr>
      <a:lvl2pPr marL="431800" algn="l" defTabSz="864235" rtl="0" eaLnBrk="1" latinLnBrk="0" hangingPunct="1">
        <a:defRPr sz="1700" kern="1200">
          <a:solidFill>
            <a:schemeClr val="tx1"/>
          </a:solidFill>
          <a:latin typeface="+mn-lt"/>
          <a:ea typeface="+mn-ea"/>
          <a:cs typeface="+mn-cs"/>
        </a:defRPr>
      </a:lvl2pPr>
      <a:lvl3pPr marL="864235" algn="l" defTabSz="864235" rtl="0" eaLnBrk="1" latinLnBrk="0" hangingPunct="1">
        <a:defRPr sz="1700" kern="1200">
          <a:solidFill>
            <a:schemeClr val="tx1"/>
          </a:solidFill>
          <a:latin typeface="+mn-lt"/>
          <a:ea typeface="+mn-ea"/>
          <a:cs typeface="+mn-cs"/>
        </a:defRPr>
      </a:lvl3pPr>
      <a:lvl4pPr marL="1296035" algn="l" defTabSz="864235" rtl="0" eaLnBrk="1" latinLnBrk="0" hangingPunct="1">
        <a:defRPr sz="1700" kern="1200">
          <a:solidFill>
            <a:schemeClr val="tx1"/>
          </a:solidFill>
          <a:latin typeface="+mn-lt"/>
          <a:ea typeface="+mn-ea"/>
          <a:cs typeface="+mn-cs"/>
        </a:defRPr>
      </a:lvl4pPr>
      <a:lvl5pPr marL="1727835" algn="l" defTabSz="864235" rtl="0" eaLnBrk="1" latinLnBrk="0" hangingPunct="1">
        <a:defRPr sz="1700" kern="1200">
          <a:solidFill>
            <a:schemeClr val="tx1"/>
          </a:solidFill>
          <a:latin typeface="+mn-lt"/>
          <a:ea typeface="+mn-ea"/>
          <a:cs typeface="+mn-cs"/>
        </a:defRPr>
      </a:lvl5pPr>
      <a:lvl6pPr marL="2160270" algn="l" defTabSz="864235" rtl="0" eaLnBrk="1" latinLnBrk="0" hangingPunct="1">
        <a:defRPr sz="1700" kern="1200">
          <a:solidFill>
            <a:schemeClr val="tx1"/>
          </a:solidFill>
          <a:latin typeface="+mn-lt"/>
          <a:ea typeface="+mn-ea"/>
          <a:cs typeface="+mn-cs"/>
        </a:defRPr>
      </a:lvl6pPr>
      <a:lvl7pPr marL="2592070" algn="l" defTabSz="864235" rtl="0" eaLnBrk="1" latinLnBrk="0" hangingPunct="1">
        <a:defRPr sz="1700" kern="1200">
          <a:solidFill>
            <a:schemeClr val="tx1"/>
          </a:solidFill>
          <a:latin typeface="+mn-lt"/>
          <a:ea typeface="+mn-ea"/>
          <a:cs typeface="+mn-cs"/>
        </a:defRPr>
      </a:lvl7pPr>
      <a:lvl8pPr marL="3023870" algn="l" defTabSz="864235" rtl="0" eaLnBrk="1" latinLnBrk="0" hangingPunct="1">
        <a:defRPr sz="1700" kern="1200">
          <a:solidFill>
            <a:schemeClr val="tx1"/>
          </a:solidFill>
          <a:latin typeface="+mn-lt"/>
          <a:ea typeface="+mn-ea"/>
          <a:cs typeface="+mn-cs"/>
        </a:defRPr>
      </a:lvl8pPr>
      <a:lvl9pPr marL="3456305" algn="l" defTabSz="86423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image" Target="../media/image7.jpe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image" Target="../media/image9.jpeg"/><Relationship Id="rId5" Type="http://schemas.openxmlformats.org/officeDocument/2006/relationships/tags" Target="../tags/tag9.xml"/><Relationship Id="rId10" Type="http://schemas.openxmlformats.org/officeDocument/2006/relationships/notesSlide" Target="../notesSlides/notesSlide1.xml"/><Relationship Id="rId4" Type="http://schemas.openxmlformats.org/officeDocument/2006/relationships/tags" Target="../tags/tag8.xml"/><Relationship Id="rId9"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chart" Target="../charts/chart1.xml"/><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1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5.xml"/><Relationship Id="rId7" Type="http://schemas.openxmlformats.org/officeDocument/2006/relationships/image" Target="../media/image13.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6.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等腰三角形 12"/>
          <p:cNvSpPr/>
          <p:nvPr>
            <p:custDataLst>
              <p:tags r:id="rId1"/>
            </p:custDataLst>
          </p:nvPr>
        </p:nvSpPr>
        <p:spPr>
          <a:xfrm rot="16200000" flipH="1">
            <a:off x="7620670" y="1836952"/>
            <a:ext cx="1983656" cy="1710048"/>
          </a:xfrm>
          <a:prstGeom prst="triangle">
            <a:avLst>
              <a:gd name="adj" fmla="val 3900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p>
        </p:txBody>
      </p:sp>
      <p:sp>
        <p:nvSpPr>
          <p:cNvPr id="14" name="等腰三角形 13"/>
          <p:cNvSpPr/>
          <p:nvPr>
            <p:custDataLst>
              <p:tags r:id="rId2"/>
            </p:custDataLst>
          </p:nvPr>
        </p:nvSpPr>
        <p:spPr>
          <a:xfrm rot="5400000">
            <a:off x="9312718" y="1836954"/>
            <a:ext cx="1983656" cy="1710048"/>
          </a:xfrm>
          <a:prstGeom prst="triangle">
            <a:avLst>
              <a:gd name="adj" fmla="val 6078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p>
        </p:txBody>
      </p:sp>
      <p:sp>
        <p:nvSpPr>
          <p:cNvPr id="16" name="等腰三角形 15"/>
          <p:cNvSpPr/>
          <p:nvPr>
            <p:custDataLst>
              <p:tags r:id="rId3"/>
            </p:custDataLst>
          </p:nvPr>
        </p:nvSpPr>
        <p:spPr>
          <a:xfrm rot="16200000" flipH="1">
            <a:off x="9283733" y="937225"/>
            <a:ext cx="2403065" cy="2071856"/>
          </a:xfrm>
          <a:prstGeom prst="triangle">
            <a:avLst>
              <a:gd name="adj" fmla="val 3900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p>
        </p:txBody>
      </p:sp>
      <p:sp>
        <p:nvSpPr>
          <p:cNvPr id="11" name="等腰三角形 10"/>
          <p:cNvSpPr/>
          <p:nvPr>
            <p:custDataLst>
              <p:tags r:id="rId4"/>
            </p:custDataLst>
          </p:nvPr>
        </p:nvSpPr>
        <p:spPr>
          <a:xfrm rot="5400000">
            <a:off x="-114921" y="1089629"/>
            <a:ext cx="1683045" cy="1450839"/>
          </a:xfrm>
          <a:prstGeom prst="triangle">
            <a:avLst>
              <a:gd name="adj" fmla="val 60999"/>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p>
        </p:txBody>
      </p:sp>
      <p:sp>
        <p:nvSpPr>
          <p:cNvPr id="17" name="文本框 16"/>
          <p:cNvSpPr txBox="1"/>
          <p:nvPr>
            <p:custDataLst>
              <p:tags r:id="rId5"/>
            </p:custDataLst>
          </p:nvPr>
        </p:nvSpPr>
        <p:spPr>
          <a:xfrm>
            <a:off x="5843714" y="3888159"/>
            <a:ext cx="5463540" cy="614045"/>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3780" noProof="0" dirty="0">
                <a:ln>
                  <a:noFill/>
                </a:ln>
                <a:effectLst/>
                <a:uLnTx/>
                <a:uFillTx/>
                <a:latin typeface="微软雅黑" panose="020B0503020204020204" pitchFamily="34" charset="-122"/>
                <a:ea typeface="微软雅黑" panose="020B0503020204020204" pitchFamily="34" charset="-122"/>
                <a:cs typeface="+mj-cs"/>
                <a:sym typeface="+mn-ea"/>
              </a:rPr>
              <a:t>钪基新材料产业化新进展</a:t>
            </a:r>
            <a:endParaRPr lang="zh-CN" altLang="en-US" sz="3780" dirty="0">
              <a:solidFill>
                <a:schemeClr val="tx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endParaRPr>
          </a:p>
        </p:txBody>
      </p:sp>
      <p:sp>
        <p:nvSpPr>
          <p:cNvPr id="19" name="文本框 18"/>
          <p:cNvSpPr txBox="1"/>
          <p:nvPr>
            <p:custDataLst>
              <p:tags r:id="rId6"/>
            </p:custDataLst>
          </p:nvPr>
        </p:nvSpPr>
        <p:spPr>
          <a:xfrm>
            <a:off x="7317387" y="4896271"/>
            <a:ext cx="2590221" cy="1032270"/>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zh-CN" altLang="en-US" sz="2000" dirty="0">
                <a:latin typeface="微软雅黑" panose="020B0503020204020204" pitchFamily="34" charset="-122"/>
                <a:ea typeface="微软雅黑" panose="020B0503020204020204" pitchFamily="34" charset="-122"/>
                <a:cs typeface="+mj-cs"/>
              </a:rPr>
              <a:t>汇报人：卢东昱</a:t>
            </a:r>
            <a:endParaRPr lang="en-US" altLang="zh-CN" sz="2000" dirty="0">
              <a:latin typeface="微软雅黑" panose="020B0503020204020204" pitchFamily="34" charset="-122"/>
              <a:ea typeface="微软雅黑" panose="020B0503020204020204" pitchFamily="34" charset="-122"/>
              <a:cs typeface="+mj-cs"/>
            </a:endParaRPr>
          </a:p>
          <a:p>
            <a:pPr algn="r">
              <a:lnSpc>
                <a:spcPct val="114000"/>
              </a:lnSpc>
            </a:pPr>
            <a:endParaRPr lang="en-US" altLang="zh-CN" sz="1510" dirty="0">
              <a:solidFill>
                <a:prstClr val="white">
                  <a:lumMod val="50000"/>
                </a:prstClr>
              </a:solidFill>
            </a:endParaRPr>
          </a:p>
          <a:p>
            <a:pPr algn="ctr">
              <a:lnSpc>
                <a:spcPct val="114000"/>
              </a:lnSpc>
            </a:pPr>
            <a:r>
              <a:rPr lang="en-US" altLang="zh-CN" dirty="0">
                <a:latin typeface="微软雅黑" panose="020B0503020204020204" pitchFamily="34" charset="-122"/>
                <a:ea typeface="微软雅黑" panose="020B0503020204020204" pitchFamily="34" charset="-122"/>
                <a:cs typeface="+mj-cs"/>
              </a:rPr>
              <a:t>2024</a:t>
            </a:r>
            <a:r>
              <a:rPr lang="zh-CN" altLang="en-US" dirty="0">
                <a:latin typeface="微软雅黑" panose="020B0503020204020204" pitchFamily="34" charset="-122"/>
                <a:ea typeface="微软雅黑" panose="020B0503020204020204" pitchFamily="34" charset="-122"/>
                <a:cs typeface="+mj-cs"/>
              </a:rPr>
              <a:t>年</a:t>
            </a:r>
            <a:r>
              <a:rPr lang="en-US" altLang="zh-CN" dirty="0">
                <a:latin typeface="微软雅黑" panose="020B0503020204020204" pitchFamily="34" charset="-122"/>
                <a:ea typeface="微软雅黑" panose="020B0503020204020204" pitchFamily="34" charset="-122"/>
                <a:cs typeface="+mj-cs"/>
              </a:rPr>
              <a:t>4</a:t>
            </a:r>
            <a:r>
              <a:rPr lang="zh-CN" altLang="en-US" dirty="0">
                <a:latin typeface="微软雅黑" panose="020B0503020204020204" pitchFamily="34" charset="-122"/>
                <a:ea typeface="微软雅黑" panose="020B0503020204020204" pitchFamily="34" charset="-122"/>
                <a:cs typeface="+mj-cs"/>
              </a:rPr>
              <a:t>月</a:t>
            </a:r>
            <a:r>
              <a:rPr lang="en-US" altLang="zh-CN" dirty="0">
                <a:latin typeface="微软雅黑" panose="020B0503020204020204" pitchFamily="34" charset="-122"/>
                <a:ea typeface="微软雅黑" panose="020B0503020204020204" pitchFamily="34" charset="-122"/>
                <a:cs typeface="+mj-cs"/>
              </a:rPr>
              <a:t>26</a:t>
            </a:r>
            <a:r>
              <a:rPr lang="zh-CN" altLang="en-US" dirty="0">
                <a:latin typeface="微软雅黑" panose="020B0503020204020204" pitchFamily="34" charset="-122"/>
                <a:ea typeface="微软雅黑" panose="020B0503020204020204" pitchFamily="34" charset="-122"/>
                <a:cs typeface="+mj-cs"/>
              </a:rPr>
              <a:t>日</a:t>
            </a:r>
            <a:r>
              <a:rPr lang="zh-CN" altLang="en-US" dirty="0">
                <a:latin typeface="微软雅黑" panose="020B0503020204020204" pitchFamily="34" charset="-122"/>
                <a:ea typeface="微软雅黑" panose="020B0503020204020204" pitchFamily="34" charset="-122"/>
                <a:cs typeface="+mj-cs"/>
                <a:sym typeface="+mn-ea"/>
              </a:rPr>
              <a:t> </a:t>
            </a:r>
            <a:endParaRPr lang="zh-CN" altLang="en-US" dirty="0">
              <a:latin typeface="微软雅黑" panose="020B0503020204020204" pitchFamily="34" charset="-122"/>
              <a:ea typeface="微软雅黑" panose="020B0503020204020204" pitchFamily="34" charset="-122"/>
              <a:cs typeface="+mj-cs"/>
            </a:endParaRPr>
          </a:p>
        </p:txBody>
      </p:sp>
      <p:pic>
        <p:nvPicPr>
          <p:cNvPr id="3" name="图片占位符 34" descr="C:\Users\zhang\Desktop\中冶新材料项目办公楼、研发楼、展示中心效果图.jpg中冶新材料项目办公楼、研发楼、展示中心效果图"/>
          <p:cNvPicPr>
            <a:picLocks noGrp="1" noChangeAspect="1"/>
          </p:cNvPicPr>
          <p:nvPr>
            <p:custDataLst>
              <p:tags r:id="rId7"/>
            </p:custDataLst>
          </p:nvPr>
        </p:nvPicPr>
        <p:blipFill>
          <a:blip r:embed="rId11"/>
          <a:srcRect/>
          <a:stretch>
            <a:fillRect/>
          </a:stretch>
        </p:blipFill>
        <p:spPr>
          <a:xfrm>
            <a:off x="1482" y="0"/>
            <a:ext cx="11519711" cy="6381772"/>
          </a:xfrm>
          <a:custGeom>
            <a:avLst/>
            <a:gdLst>
              <a:gd name="connsiteX0" fmla="*/ 5805482 w 12191998"/>
              <a:gd name="connsiteY0" fmla="*/ 0 h 6321481"/>
              <a:gd name="connsiteX1" fmla="*/ 12191998 w 12191998"/>
              <a:gd name="connsiteY1" fmla="*/ 1 h 6321481"/>
              <a:gd name="connsiteX2" fmla="*/ 12191998 w 12191998"/>
              <a:gd name="connsiteY2" fmla="*/ 839801 h 6321481"/>
              <a:gd name="connsiteX3" fmla="*/ 0 w 12191998"/>
              <a:gd name="connsiteY3" fmla="*/ 6321481 h 6321481"/>
              <a:gd name="connsiteX4" fmla="*/ 0 w 12191998"/>
              <a:gd name="connsiteY4" fmla="*/ 2610220 h 6321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8" h="6321481">
                <a:moveTo>
                  <a:pt x="5805482" y="0"/>
                </a:moveTo>
                <a:lnTo>
                  <a:pt x="12191998" y="1"/>
                </a:lnTo>
                <a:lnTo>
                  <a:pt x="12191998" y="839801"/>
                </a:lnTo>
                <a:lnTo>
                  <a:pt x="0" y="6321481"/>
                </a:lnTo>
                <a:lnTo>
                  <a:pt x="0" y="2610220"/>
                </a:lnTo>
                <a:close/>
              </a:path>
            </a:pathLst>
          </a:custGeom>
        </p:spPr>
      </p:pic>
      <p:pic>
        <p:nvPicPr>
          <p:cNvPr id="4" name="图片 3" descr="C:/Users/49894/OneDrive/桌面/中冶新能源LOGO简版.jpg中冶新能源LOGO简版"/>
          <p:cNvPicPr>
            <a:picLocks noChangeAspect="1"/>
          </p:cNvPicPr>
          <p:nvPr>
            <p:custDataLst>
              <p:tags r:id="rId8"/>
            </p:custDataLst>
          </p:nvPr>
        </p:nvPicPr>
        <p:blipFill>
          <a:blip r:embed="rId12"/>
          <a:srcRect t="7978" r="29625" b="7978"/>
          <a:stretch>
            <a:fillRect/>
          </a:stretch>
        </p:blipFill>
        <p:spPr>
          <a:xfrm>
            <a:off x="397" y="-273"/>
            <a:ext cx="3528110" cy="93599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70573" y="3257892"/>
            <a:ext cx="3637280" cy="614045"/>
          </a:xfrm>
          <a:prstGeom prst="rect">
            <a:avLst/>
          </a:prstGeom>
          <a:noFill/>
        </p:spPr>
        <p:txBody>
          <a:bodyPr wrap="none" rtlCol="0">
            <a:spAutoFit/>
          </a:bodyPr>
          <a:lstStyle/>
          <a:p>
            <a:pPr algn="ctr"/>
            <a:r>
              <a:rPr lang="zh-CN" altLang="en-US" sz="3400" dirty="0">
                <a:solidFill>
                  <a:schemeClr val="bg1"/>
                </a:solidFill>
                <a:latin typeface="微软雅黑" panose="020B0503020204020204" pitchFamily="34" charset="-122"/>
                <a:ea typeface="微软雅黑" panose="020B0503020204020204" pitchFamily="34" charset="-122"/>
              </a:rPr>
              <a:t>二、钪的应用场景</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2.1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产业链透视</a:t>
            </a:r>
          </a:p>
        </p:txBody>
      </p:sp>
      <p:sp>
        <p:nvSpPr>
          <p:cNvPr id="3" name="矩形 2"/>
          <p:cNvSpPr/>
          <p:nvPr/>
        </p:nvSpPr>
        <p:spPr>
          <a:xfrm>
            <a:off x="144413" y="791815"/>
            <a:ext cx="11233248" cy="46802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p:cNvSpPr txBox="1"/>
          <p:nvPr/>
        </p:nvSpPr>
        <p:spPr>
          <a:xfrm>
            <a:off x="4452968" y="766681"/>
            <a:ext cx="2736304"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钪产业链基本情况</a:t>
            </a:r>
          </a:p>
        </p:txBody>
      </p:sp>
      <p:sp>
        <p:nvSpPr>
          <p:cNvPr id="8" name="箭头: 五边形 7"/>
          <p:cNvSpPr/>
          <p:nvPr/>
        </p:nvSpPr>
        <p:spPr>
          <a:xfrm>
            <a:off x="144412" y="1295871"/>
            <a:ext cx="2137413" cy="43204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五边形 33"/>
          <p:cNvSpPr/>
          <p:nvPr/>
        </p:nvSpPr>
        <p:spPr>
          <a:xfrm>
            <a:off x="2362036" y="1295871"/>
            <a:ext cx="3119255" cy="43204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5" name="箭头: 五边形 34"/>
          <p:cNvSpPr/>
          <p:nvPr/>
        </p:nvSpPr>
        <p:spPr>
          <a:xfrm>
            <a:off x="5604761" y="1295871"/>
            <a:ext cx="2028484" cy="43204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p:cNvSpPr/>
          <p:nvPr/>
        </p:nvSpPr>
        <p:spPr>
          <a:xfrm>
            <a:off x="7756715" y="1295635"/>
            <a:ext cx="3620946" cy="43204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文本框 141"/>
          <p:cNvSpPr txBox="1"/>
          <p:nvPr/>
        </p:nvSpPr>
        <p:spPr>
          <a:xfrm>
            <a:off x="528826" y="1325886"/>
            <a:ext cx="1324789"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提钪原料</a:t>
            </a:r>
          </a:p>
        </p:txBody>
      </p:sp>
      <p:sp>
        <p:nvSpPr>
          <p:cNvPr id="143" name="文本框 142"/>
          <p:cNvSpPr txBox="1"/>
          <p:nvPr/>
        </p:nvSpPr>
        <p:spPr>
          <a:xfrm>
            <a:off x="3259268" y="1316002"/>
            <a:ext cx="1324789"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初级钪材</a:t>
            </a:r>
          </a:p>
        </p:txBody>
      </p:sp>
      <p:sp>
        <p:nvSpPr>
          <p:cNvPr id="144" name="文本框 143"/>
          <p:cNvSpPr txBox="1"/>
          <p:nvPr/>
        </p:nvSpPr>
        <p:spPr>
          <a:xfrm>
            <a:off x="5988309" y="1315189"/>
            <a:ext cx="1324789"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终端钪材</a:t>
            </a:r>
          </a:p>
        </p:txBody>
      </p:sp>
      <p:sp>
        <p:nvSpPr>
          <p:cNvPr id="145" name="文本框 144"/>
          <p:cNvSpPr txBox="1"/>
          <p:nvPr/>
        </p:nvSpPr>
        <p:spPr>
          <a:xfrm>
            <a:off x="9073405" y="1323448"/>
            <a:ext cx="1324789"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应用领域</a:t>
            </a:r>
          </a:p>
        </p:txBody>
      </p:sp>
      <p:grpSp>
        <p:nvGrpSpPr>
          <p:cNvPr id="149" name="组合 148"/>
          <p:cNvGrpSpPr/>
          <p:nvPr/>
        </p:nvGrpSpPr>
        <p:grpSpPr>
          <a:xfrm>
            <a:off x="176288" y="2015951"/>
            <a:ext cx="11032235" cy="3606745"/>
            <a:chOff x="176288" y="2015951"/>
            <a:chExt cx="11032235" cy="3606745"/>
          </a:xfrm>
        </p:grpSpPr>
        <p:grpSp>
          <p:nvGrpSpPr>
            <p:cNvPr id="140" name="组合 139"/>
            <p:cNvGrpSpPr/>
            <p:nvPr/>
          </p:nvGrpSpPr>
          <p:grpSpPr>
            <a:xfrm>
              <a:off x="288429" y="2108298"/>
              <a:ext cx="10757672" cy="3292029"/>
              <a:chOff x="271586" y="2073743"/>
              <a:chExt cx="10757672" cy="3292029"/>
            </a:xfrm>
          </p:grpSpPr>
          <p:sp>
            <p:nvSpPr>
              <p:cNvPr id="12" name="文本框 11"/>
              <p:cNvSpPr txBox="1"/>
              <p:nvPr/>
            </p:nvSpPr>
            <p:spPr>
              <a:xfrm>
                <a:off x="2341000" y="2302060"/>
                <a:ext cx="461665" cy="3063712"/>
              </a:xfrm>
              <a:prstGeom prst="rect">
                <a:avLst/>
              </a:prstGeom>
              <a:solidFill>
                <a:srgbClr val="CD5C1D"/>
              </a:solidFill>
              <a:ln>
                <a:noFill/>
              </a:ln>
            </p:spPr>
            <p:txBody>
              <a:bodyPr vert="eaVert" wrap="square" rtlCol="0">
                <a:spAutoFit/>
              </a:bodyPr>
              <a:lstStyle/>
              <a:p>
                <a:pPr algn="ctr"/>
                <a:r>
                  <a:rPr lang="zh-CN" altLang="en-US" b="1" dirty="0">
                    <a:solidFill>
                      <a:schemeClr val="bg1"/>
                    </a:solidFill>
                  </a:rPr>
                  <a:t>氧化钪</a:t>
                </a:r>
                <a:r>
                  <a:rPr lang="en-US" altLang="zh-CN" b="1" dirty="0">
                    <a:solidFill>
                      <a:schemeClr val="bg1"/>
                    </a:solidFill>
                  </a:rPr>
                  <a:t>/</a:t>
                </a:r>
                <a:r>
                  <a:rPr lang="zh-CN" altLang="en-US" b="1" dirty="0">
                    <a:solidFill>
                      <a:schemeClr val="bg1"/>
                    </a:solidFill>
                  </a:rPr>
                  <a:t>高纯氧化钪</a:t>
                </a:r>
              </a:p>
            </p:txBody>
          </p:sp>
          <p:sp>
            <p:nvSpPr>
              <p:cNvPr id="13" name="文本框 12"/>
              <p:cNvSpPr txBox="1"/>
              <p:nvPr/>
            </p:nvSpPr>
            <p:spPr>
              <a:xfrm>
                <a:off x="3671942" y="2287348"/>
                <a:ext cx="1571250" cy="369332"/>
              </a:xfrm>
              <a:prstGeom prst="rect">
                <a:avLst/>
              </a:prstGeom>
              <a:solidFill>
                <a:srgbClr val="FFC000"/>
              </a:solidFill>
              <a:ln>
                <a:noFill/>
              </a:ln>
            </p:spPr>
            <p:txBody>
              <a:bodyPr wrap="square" rtlCol="0">
                <a:spAutoFit/>
              </a:bodyPr>
              <a:lstStyle/>
              <a:p>
                <a:pPr algn="ctr"/>
                <a:r>
                  <a:rPr lang="zh-CN" altLang="en-US" dirty="0"/>
                  <a:t>含钪石榴石粉</a:t>
                </a:r>
              </a:p>
            </p:txBody>
          </p:sp>
          <p:sp>
            <p:nvSpPr>
              <p:cNvPr id="14" name="文本框 13"/>
              <p:cNvSpPr txBox="1"/>
              <p:nvPr/>
            </p:nvSpPr>
            <p:spPr>
              <a:xfrm>
                <a:off x="3678056" y="2923933"/>
                <a:ext cx="1571250" cy="369332"/>
              </a:xfrm>
              <a:prstGeom prst="rect">
                <a:avLst/>
              </a:prstGeom>
              <a:solidFill>
                <a:srgbClr val="CD5C1D"/>
              </a:solidFill>
              <a:ln>
                <a:noFill/>
              </a:ln>
            </p:spPr>
            <p:txBody>
              <a:bodyPr wrap="square" rtlCol="0">
                <a:spAutoFit/>
              </a:bodyPr>
              <a:lstStyle/>
              <a:p>
                <a:pPr algn="ctr"/>
                <a:r>
                  <a:rPr lang="zh-CN" altLang="en-US" b="1" dirty="0">
                    <a:solidFill>
                      <a:schemeClr val="bg1"/>
                    </a:solidFill>
                  </a:rPr>
                  <a:t>钪锆复合粉</a:t>
                </a:r>
              </a:p>
            </p:txBody>
          </p:sp>
          <p:sp>
            <p:nvSpPr>
              <p:cNvPr id="15" name="文本框 14"/>
              <p:cNvSpPr txBox="1"/>
              <p:nvPr/>
            </p:nvSpPr>
            <p:spPr>
              <a:xfrm>
                <a:off x="3671942" y="3545365"/>
                <a:ext cx="1575473" cy="369332"/>
              </a:xfrm>
              <a:prstGeom prst="rect">
                <a:avLst/>
              </a:prstGeom>
              <a:solidFill>
                <a:srgbClr val="FFC000"/>
              </a:solidFill>
              <a:ln>
                <a:noFill/>
              </a:ln>
            </p:spPr>
            <p:txBody>
              <a:bodyPr wrap="square" rtlCol="0">
                <a:spAutoFit/>
              </a:bodyPr>
              <a:lstStyle/>
              <a:p>
                <a:pPr algn="ctr"/>
                <a:r>
                  <a:rPr lang="zh-CN" altLang="en-US" dirty="0"/>
                  <a:t>碘化钪</a:t>
                </a:r>
              </a:p>
            </p:txBody>
          </p:sp>
          <p:sp>
            <p:nvSpPr>
              <p:cNvPr id="16" name="文本框 15"/>
              <p:cNvSpPr txBox="1"/>
              <p:nvPr/>
            </p:nvSpPr>
            <p:spPr>
              <a:xfrm>
                <a:off x="3672530" y="4152959"/>
                <a:ext cx="1581448" cy="369332"/>
              </a:xfrm>
              <a:prstGeom prst="rect">
                <a:avLst/>
              </a:prstGeom>
              <a:solidFill>
                <a:srgbClr val="FFC000"/>
              </a:solidFill>
              <a:ln>
                <a:noFill/>
              </a:ln>
            </p:spPr>
            <p:txBody>
              <a:bodyPr wrap="square" rtlCol="0">
                <a:spAutoFit/>
              </a:bodyPr>
              <a:lstStyle/>
              <a:p>
                <a:pPr algn="ctr"/>
                <a:r>
                  <a:rPr lang="zh-CN" altLang="en-US" dirty="0"/>
                  <a:t>金属钪</a:t>
                </a:r>
              </a:p>
            </p:txBody>
          </p:sp>
          <p:sp>
            <p:nvSpPr>
              <p:cNvPr id="17" name="文本框 16"/>
              <p:cNvSpPr txBox="1"/>
              <p:nvPr/>
            </p:nvSpPr>
            <p:spPr>
              <a:xfrm>
                <a:off x="3668954" y="4713087"/>
                <a:ext cx="1581448" cy="646331"/>
              </a:xfrm>
              <a:prstGeom prst="rect">
                <a:avLst/>
              </a:prstGeom>
              <a:solidFill>
                <a:srgbClr val="CD5C1D"/>
              </a:solidFill>
              <a:ln>
                <a:noFill/>
              </a:ln>
            </p:spPr>
            <p:txBody>
              <a:bodyPr wrap="square" rtlCol="0">
                <a:spAutoFit/>
              </a:bodyPr>
              <a:lstStyle/>
              <a:p>
                <a:pPr algn="ctr"/>
                <a:r>
                  <a:rPr lang="zh-CN" altLang="en-US" b="1" dirty="0">
                    <a:solidFill>
                      <a:schemeClr val="bg1"/>
                    </a:solidFill>
                  </a:rPr>
                  <a:t>铝钪</a:t>
                </a:r>
                <a:r>
                  <a:rPr lang="en-US" altLang="zh-CN" b="1" dirty="0">
                    <a:solidFill>
                      <a:schemeClr val="bg1"/>
                    </a:solidFill>
                  </a:rPr>
                  <a:t>/</a:t>
                </a:r>
                <a:r>
                  <a:rPr lang="zh-CN" altLang="en-US" b="1" dirty="0">
                    <a:solidFill>
                      <a:schemeClr val="bg1"/>
                    </a:solidFill>
                  </a:rPr>
                  <a:t>镁钪</a:t>
                </a:r>
                <a:endParaRPr lang="en-US" altLang="zh-CN" b="1" dirty="0">
                  <a:solidFill>
                    <a:schemeClr val="bg1"/>
                  </a:solidFill>
                </a:endParaRPr>
              </a:p>
              <a:p>
                <a:pPr algn="ctr"/>
                <a:r>
                  <a:rPr lang="zh-CN" altLang="en-US" b="1" dirty="0">
                    <a:solidFill>
                      <a:schemeClr val="bg1"/>
                    </a:solidFill>
                  </a:rPr>
                  <a:t>中间合金</a:t>
                </a:r>
              </a:p>
            </p:txBody>
          </p:sp>
          <p:sp>
            <p:nvSpPr>
              <p:cNvPr id="18" name="文本框 17"/>
              <p:cNvSpPr txBox="1"/>
              <p:nvPr/>
            </p:nvSpPr>
            <p:spPr>
              <a:xfrm>
                <a:off x="5869040" y="2294691"/>
                <a:ext cx="1242562" cy="369332"/>
              </a:xfrm>
              <a:prstGeom prst="rect">
                <a:avLst/>
              </a:prstGeom>
              <a:solidFill>
                <a:srgbClr val="FFC000"/>
              </a:solidFill>
              <a:ln>
                <a:noFill/>
              </a:ln>
            </p:spPr>
            <p:txBody>
              <a:bodyPr wrap="square" rtlCol="0">
                <a:spAutoFit/>
              </a:bodyPr>
              <a:lstStyle/>
              <a:p>
                <a:pPr algn="ctr"/>
                <a:r>
                  <a:rPr lang="zh-CN" altLang="en-US" dirty="0"/>
                  <a:t>激光晶体</a:t>
                </a:r>
              </a:p>
            </p:txBody>
          </p:sp>
          <p:sp>
            <p:nvSpPr>
              <p:cNvPr id="19" name="文本框 18"/>
              <p:cNvSpPr txBox="1"/>
              <p:nvPr/>
            </p:nvSpPr>
            <p:spPr>
              <a:xfrm>
                <a:off x="5869040" y="2923933"/>
                <a:ext cx="1242562" cy="369332"/>
              </a:xfrm>
              <a:prstGeom prst="rect">
                <a:avLst/>
              </a:prstGeom>
              <a:solidFill>
                <a:srgbClr val="FFC000"/>
              </a:solidFill>
              <a:ln>
                <a:noFill/>
              </a:ln>
            </p:spPr>
            <p:txBody>
              <a:bodyPr wrap="square" rtlCol="0">
                <a:spAutoFit/>
              </a:bodyPr>
              <a:lstStyle/>
              <a:p>
                <a:pPr algn="ctr"/>
                <a:r>
                  <a:rPr lang="zh-CN" altLang="en-US" dirty="0"/>
                  <a:t>燃料电池</a:t>
                </a:r>
              </a:p>
            </p:txBody>
          </p:sp>
          <p:sp>
            <p:nvSpPr>
              <p:cNvPr id="20" name="文本框 19"/>
              <p:cNvSpPr txBox="1"/>
              <p:nvPr/>
            </p:nvSpPr>
            <p:spPr>
              <a:xfrm>
                <a:off x="5869040" y="3549369"/>
                <a:ext cx="1242562" cy="369332"/>
              </a:xfrm>
              <a:prstGeom prst="rect">
                <a:avLst/>
              </a:prstGeom>
              <a:solidFill>
                <a:srgbClr val="FFC000"/>
              </a:solidFill>
              <a:ln>
                <a:noFill/>
              </a:ln>
            </p:spPr>
            <p:txBody>
              <a:bodyPr wrap="square" rtlCol="0">
                <a:spAutoFit/>
              </a:bodyPr>
              <a:lstStyle/>
              <a:p>
                <a:pPr algn="ctr"/>
                <a:r>
                  <a:rPr lang="zh-CN" altLang="en-US" dirty="0"/>
                  <a:t>钪钠卤灯</a:t>
                </a:r>
              </a:p>
            </p:txBody>
          </p:sp>
          <p:grpSp>
            <p:nvGrpSpPr>
              <p:cNvPr id="22" name="组合 21"/>
              <p:cNvGrpSpPr/>
              <p:nvPr/>
            </p:nvGrpSpPr>
            <p:grpSpPr>
              <a:xfrm>
                <a:off x="7838345" y="2073743"/>
                <a:ext cx="3174387" cy="713741"/>
                <a:chOff x="7780939" y="1002684"/>
                <a:chExt cx="3174387" cy="713741"/>
              </a:xfrm>
            </p:grpSpPr>
            <p:sp>
              <p:nvSpPr>
                <p:cNvPr id="23" name="矩形: 圆角 22"/>
                <p:cNvSpPr/>
                <p:nvPr/>
              </p:nvSpPr>
              <p:spPr>
                <a:xfrm>
                  <a:off x="7780939" y="1002684"/>
                  <a:ext cx="3174387" cy="713741"/>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7924799" y="1032237"/>
                  <a:ext cx="3030527" cy="646331"/>
                </a:xfrm>
                <a:prstGeom prst="rect">
                  <a:avLst/>
                </a:prstGeom>
                <a:noFill/>
              </p:spPr>
              <p:txBody>
                <a:bodyPr wrap="square" rtlCol="0">
                  <a:spAutoFit/>
                </a:bodyPr>
                <a:lstStyle/>
                <a:p>
                  <a:r>
                    <a:rPr lang="zh-CN" altLang="en-US" dirty="0"/>
                    <a:t>反导弹防御系统、军事通讯、潜艇用水下激光器</a:t>
                  </a:r>
                </a:p>
              </p:txBody>
            </p:sp>
          </p:grpSp>
          <p:grpSp>
            <p:nvGrpSpPr>
              <p:cNvPr id="25" name="组合 24"/>
              <p:cNvGrpSpPr/>
              <p:nvPr/>
            </p:nvGrpSpPr>
            <p:grpSpPr>
              <a:xfrm>
                <a:off x="7835601" y="2883242"/>
                <a:ext cx="3174387" cy="490984"/>
                <a:chOff x="7780939" y="1002685"/>
                <a:chExt cx="3174387" cy="490984"/>
              </a:xfrm>
            </p:grpSpPr>
            <p:sp>
              <p:nvSpPr>
                <p:cNvPr id="26" name="矩形: 圆角 25"/>
                <p:cNvSpPr/>
                <p:nvPr/>
              </p:nvSpPr>
              <p:spPr>
                <a:xfrm>
                  <a:off x="7780939" y="1002685"/>
                  <a:ext cx="3174387" cy="490984"/>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8620699" y="1065222"/>
                  <a:ext cx="1567503" cy="369332"/>
                </a:xfrm>
                <a:prstGeom prst="rect">
                  <a:avLst/>
                </a:prstGeom>
                <a:noFill/>
              </p:spPr>
              <p:txBody>
                <a:bodyPr wrap="square" rtlCol="0">
                  <a:spAutoFit/>
                </a:bodyPr>
                <a:lstStyle/>
                <a:p>
                  <a:r>
                    <a:rPr lang="zh-CN" altLang="en-US" dirty="0"/>
                    <a:t>新能源领域</a:t>
                  </a:r>
                </a:p>
              </p:txBody>
            </p:sp>
          </p:grpSp>
          <p:grpSp>
            <p:nvGrpSpPr>
              <p:cNvPr id="28" name="组合 27"/>
              <p:cNvGrpSpPr/>
              <p:nvPr/>
            </p:nvGrpSpPr>
            <p:grpSpPr>
              <a:xfrm>
                <a:off x="7829312" y="3480663"/>
                <a:ext cx="3174387" cy="726662"/>
                <a:chOff x="7780939" y="1002684"/>
                <a:chExt cx="3174387" cy="726662"/>
              </a:xfrm>
            </p:grpSpPr>
            <p:sp>
              <p:nvSpPr>
                <p:cNvPr id="29" name="矩形: 圆角 28"/>
                <p:cNvSpPr/>
                <p:nvPr/>
              </p:nvSpPr>
              <p:spPr>
                <a:xfrm>
                  <a:off x="7780939" y="1002684"/>
                  <a:ext cx="3174387" cy="72666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7907195" y="1062380"/>
                  <a:ext cx="3030527" cy="646331"/>
                </a:xfrm>
                <a:prstGeom prst="rect">
                  <a:avLst/>
                </a:prstGeom>
                <a:noFill/>
              </p:spPr>
              <p:txBody>
                <a:bodyPr wrap="square" rtlCol="0">
                  <a:spAutoFit/>
                </a:bodyPr>
                <a:lstStyle/>
                <a:p>
                  <a:r>
                    <a:rPr lang="zh-CN" altLang="en-US" dirty="0"/>
                    <a:t>电视摄像和广场、体育馆、马路照明</a:t>
                  </a:r>
                </a:p>
              </p:txBody>
            </p:sp>
          </p:grpSp>
          <p:grpSp>
            <p:nvGrpSpPr>
              <p:cNvPr id="31" name="组合 30"/>
              <p:cNvGrpSpPr/>
              <p:nvPr/>
            </p:nvGrpSpPr>
            <p:grpSpPr>
              <a:xfrm>
                <a:off x="7854871" y="4320334"/>
                <a:ext cx="3174387" cy="1045436"/>
                <a:chOff x="7780939" y="1002684"/>
                <a:chExt cx="3174387" cy="1045436"/>
              </a:xfrm>
            </p:grpSpPr>
            <p:sp>
              <p:nvSpPr>
                <p:cNvPr id="32" name="矩形: 圆角 31"/>
                <p:cNvSpPr/>
                <p:nvPr/>
              </p:nvSpPr>
              <p:spPr>
                <a:xfrm>
                  <a:off x="7780939" y="1002684"/>
                  <a:ext cx="3174387" cy="104543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7852868" y="1069090"/>
                  <a:ext cx="3030527" cy="923330"/>
                </a:xfrm>
                <a:prstGeom prst="rect">
                  <a:avLst/>
                </a:prstGeom>
                <a:noFill/>
              </p:spPr>
              <p:txBody>
                <a:bodyPr wrap="square" rtlCol="0">
                  <a:spAutoFit/>
                </a:bodyPr>
                <a:lstStyle/>
                <a:p>
                  <a:r>
                    <a:rPr lang="zh-CN" altLang="en-US" dirty="0"/>
                    <a:t>钪铝靶材、储氢合金、航天航空、高速列车、核反应堆、船舶等领域</a:t>
                  </a:r>
                </a:p>
              </p:txBody>
            </p:sp>
          </p:grpSp>
          <p:grpSp>
            <p:nvGrpSpPr>
              <p:cNvPr id="39" name="组合 38"/>
              <p:cNvGrpSpPr/>
              <p:nvPr/>
            </p:nvGrpSpPr>
            <p:grpSpPr>
              <a:xfrm>
                <a:off x="286117" y="2313310"/>
                <a:ext cx="1540063" cy="840732"/>
                <a:chOff x="576461" y="2315994"/>
                <a:chExt cx="1342587" cy="780077"/>
              </a:xfrm>
            </p:grpSpPr>
            <p:sp>
              <p:nvSpPr>
                <p:cNvPr id="36" name="矩形 35"/>
                <p:cNvSpPr/>
                <p:nvPr/>
              </p:nvSpPr>
              <p:spPr>
                <a:xfrm>
                  <a:off x="576461" y="2315994"/>
                  <a:ext cx="1342587" cy="780077"/>
                </a:xfrm>
                <a:prstGeom prst="rect">
                  <a:avLst/>
                </a:prstGeom>
                <a:solidFill>
                  <a:srgbClr val="CD5C1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773365" y="2546291"/>
                  <a:ext cx="1098500" cy="342686"/>
                </a:xfrm>
                <a:prstGeom prst="rect">
                  <a:avLst/>
                </a:prstGeom>
                <a:noFill/>
              </p:spPr>
              <p:txBody>
                <a:bodyPr wrap="square" rtlCol="0">
                  <a:spAutoFit/>
                </a:bodyPr>
                <a:lstStyle/>
                <a:p>
                  <a:r>
                    <a:rPr lang="zh-CN" altLang="en-US" b="1" dirty="0">
                      <a:solidFill>
                        <a:schemeClr val="bg1"/>
                      </a:solidFill>
                    </a:rPr>
                    <a:t>红土镍矿</a:t>
                  </a:r>
                </a:p>
              </p:txBody>
            </p:sp>
          </p:grpSp>
          <p:grpSp>
            <p:nvGrpSpPr>
              <p:cNvPr id="43" name="组合 42"/>
              <p:cNvGrpSpPr/>
              <p:nvPr/>
            </p:nvGrpSpPr>
            <p:grpSpPr>
              <a:xfrm>
                <a:off x="271586" y="3360415"/>
                <a:ext cx="1617861" cy="840733"/>
                <a:chOff x="554559" y="2315994"/>
                <a:chExt cx="1410409" cy="780077"/>
              </a:xfrm>
            </p:grpSpPr>
            <p:sp>
              <p:nvSpPr>
                <p:cNvPr id="44" name="矩形 43"/>
                <p:cNvSpPr/>
                <p:nvPr/>
              </p:nvSpPr>
              <p:spPr>
                <a:xfrm>
                  <a:off x="576461" y="2315994"/>
                  <a:ext cx="1342587" cy="780077"/>
                </a:xfrm>
                <a:prstGeom prst="rect">
                  <a:avLst/>
                </a:prstGeom>
                <a:solidFill>
                  <a:srgbClr val="CD5C1D"/>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5" name="文本框 44"/>
                <p:cNvSpPr txBox="1"/>
                <p:nvPr/>
              </p:nvSpPr>
              <p:spPr>
                <a:xfrm>
                  <a:off x="554559" y="2370955"/>
                  <a:ext cx="1410409" cy="542585"/>
                </a:xfrm>
                <a:prstGeom prst="rect">
                  <a:avLst/>
                </a:prstGeom>
                <a:noFill/>
              </p:spPr>
              <p:txBody>
                <a:bodyPr wrap="square" rtlCol="0">
                  <a:spAutoFit/>
                </a:bodyPr>
                <a:lstStyle/>
                <a:p>
                  <a:pPr algn="ctr"/>
                  <a:r>
                    <a:rPr lang="zh-CN" altLang="en-US" sz="1600" b="1" dirty="0">
                      <a:solidFill>
                        <a:schemeClr val="bg1"/>
                      </a:solidFill>
                    </a:rPr>
                    <a:t>钛白废液、</a:t>
                  </a:r>
                  <a:endParaRPr lang="en-US" altLang="zh-CN" sz="1600" b="1" dirty="0">
                    <a:solidFill>
                      <a:schemeClr val="bg1"/>
                    </a:solidFill>
                  </a:endParaRPr>
                </a:p>
                <a:p>
                  <a:pPr algn="ctr"/>
                  <a:r>
                    <a:rPr lang="zh-CN" altLang="en-US" sz="1600" b="1" dirty="0">
                      <a:solidFill>
                        <a:schemeClr val="bg1"/>
                      </a:solidFill>
                    </a:rPr>
                    <a:t>氧氯化锆废液</a:t>
                  </a:r>
                </a:p>
              </p:txBody>
            </p:sp>
          </p:grpSp>
          <p:grpSp>
            <p:nvGrpSpPr>
              <p:cNvPr id="46" name="组合 45"/>
              <p:cNvGrpSpPr/>
              <p:nvPr/>
            </p:nvGrpSpPr>
            <p:grpSpPr>
              <a:xfrm>
                <a:off x="286117" y="4442442"/>
                <a:ext cx="1617861" cy="923330"/>
                <a:chOff x="567133" y="2315994"/>
                <a:chExt cx="1424860" cy="780077"/>
              </a:xfrm>
            </p:grpSpPr>
            <p:sp>
              <p:nvSpPr>
                <p:cNvPr id="47" name="矩形 46"/>
                <p:cNvSpPr/>
                <p:nvPr/>
              </p:nvSpPr>
              <p:spPr>
                <a:xfrm>
                  <a:off x="576461" y="2315994"/>
                  <a:ext cx="1342587" cy="780077"/>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48" name="文本框 47"/>
                <p:cNvSpPr txBox="1"/>
                <p:nvPr/>
              </p:nvSpPr>
              <p:spPr>
                <a:xfrm>
                  <a:off x="567133" y="2356228"/>
                  <a:ext cx="1424860" cy="702069"/>
                </a:xfrm>
                <a:prstGeom prst="rect">
                  <a:avLst/>
                </a:prstGeom>
                <a:noFill/>
              </p:spPr>
              <p:txBody>
                <a:bodyPr wrap="square" rtlCol="0">
                  <a:spAutoFit/>
                </a:bodyPr>
                <a:lstStyle/>
                <a:p>
                  <a:pPr algn="ctr"/>
                  <a:r>
                    <a:rPr lang="zh-CN" altLang="en-US" sz="1600" dirty="0"/>
                    <a:t>稀土尾矿、</a:t>
                  </a:r>
                  <a:endParaRPr lang="en-US" altLang="zh-CN" sz="1600" dirty="0"/>
                </a:p>
                <a:p>
                  <a:pPr algn="ctr"/>
                  <a:r>
                    <a:rPr lang="zh-CN" altLang="en-US" sz="1600" dirty="0"/>
                    <a:t>钨渣、铀渣、赤泥</a:t>
                  </a:r>
                </a:p>
              </p:txBody>
            </p:sp>
          </p:grpSp>
          <p:cxnSp>
            <p:nvCxnSpPr>
              <p:cNvPr id="52" name="直接连接符 51"/>
              <p:cNvCxnSpPr/>
              <p:nvPr/>
            </p:nvCxnSpPr>
            <p:spPr>
              <a:xfrm>
                <a:off x="1836772" y="2776688"/>
                <a:ext cx="5148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4" name="直接连接符 53"/>
              <p:cNvCxnSpPr/>
              <p:nvPr/>
            </p:nvCxnSpPr>
            <p:spPr>
              <a:xfrm>
                <a:off x="1836772" y="3744143"/>
                <a:ext cx="5148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5" name="直接连接符 54"/>
              <p:cNvCxnSpPr/>
              <p:nvPr/>
            </p:nvCxnSpPr>
            <p:spPr>
              <a:xfrm>
                <a:off x="1816595" y="4861216"/>
                <a:ext cx="51482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57" name="直接箭头连接符 56"/>
              <p:cNvCxnSpPr/>
              <p:nvPr/>
            </p:nvCxnSpPr>
            <p:spPr>
              <a:xfrm>
                <a:off x="2802665" y="3744143"/>
                <a:ext cx="87539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9" name="直接连接符 58"/>
              <p:cNvCxnSpPr/>
              <p:nvPr/>
            </p:nvCxnSpPr>
            <p:spPr>
              <a:xfrm>
                <a:off x="3240360" y="2472014"/>
                <a:ext cx="0" cy="2496265"/>
              </a:xfrm>
              <a:prstGeom prst="line">
                <a:avLst/>
              </a:prstGeom>
              <a:ln w="12700"/>
            </p:spPr>
            <p:style>
              <a:lnRef idx="1">
                <a:schemeClr val="dk1"/>
              </a:lnRef>
              <a:fillRef idx="0">
                <a:schemeClr val="dk1"/>
              </a:fillRef>
              <a:effectRef idx="0">
                <a:schemeClr val="dk1"/>
              </a:effectRef>
              <a:fontRef idx="minor">
                <a:schemeClr val="tx1"/>
              </a:fontRef>
            </p:style>
          </p:cxnSp>
          <p:cxnSp>
            <p:nvCxnSpPr>
              <p:cNvPr id="61" name="直接箭头连接符 60"/>
              <p:cNvCxnSpPr>
                <a:endCxn id="13" idx="1"/>
              </p:cNvCxnSpPr>
              <p:nvPr/>
            </p:nvCxnSpPr>
            <p:spPr>
              <a:xfrm>
                <a:off x="3240360" y="2472014"/>
                <a:ext cx="43158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4" name="直接箭头连接符 63"/>
              <p:cNvCxnSpPr/>
              <p:nvPr/>
            </p:nvCxnSpPr>
            <p:spPr>
              <a:xfrm>
                <a:off x="3240757" y="3108599"/>
                <a:ext cx="43158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5" name="直接箭头连接符 64"/>
              <p:cNvCxnSpPr/>
              <p:nvPr/>
            </p:nvCxnSpPr>
            <p:spPr>
              <a:xfrm>
                <a:off x="3237372" y="4337625"/>
                <a:ext cx="43158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6" name="直接箭头连接符 65"/>
              <p:cNvCxnSpPr/>
              <p:nvPr/>
            </p:nvCxnSpPr>
            <p:spPr>
              <a:xfrm>
                <a:off x="3237372" y="4968279"/>
                <a:ext cx="43158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67" name="组合 66"/>
              <p:cNvGrpSpPr/>
              <p:nvPr/>
            </p:nvGrpSpPr>
            <p:grpSpPr>
              <a:xfrm>
                <a:off x="5869041" y="4148413"/>
                <a:ext cx="1263649" cy="1217357"/>
                <a:chOff x="773366" y="2315994"/>
                <a:chExt cx="1101617" cy="1083376"/>
              </a:xfrm>
            </p:grpSpPr>
            <p:sp>
              <p:nvSpPr>
                <p:cNvPr id="68" name="矩形 67"/>
                <p:cNvSpPr/>
                <p:nvPr/>
              </p:nvSpPr>
              <p:spPr>
                <a:xfrm>
                  <a:off x="773366" y="2315994"/>
                  <a:ext cx="1098500" cy="1083376"/>
                </a:xfrm>
                <a:prstGeom prst="rect">
                  <a:avLst/>
                </a:prstGeom>
                <a:solidFill>
                  <a:srgbClr val="FFC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nvSpPr>
              <p:spPr>
                <a:xfrm>
                  <a:off x="776483" y="2444237"/>
                  <a:ext cx="1098500" cy="856716"/>
                </a:xfrm>
                <a:prstGeom prst="rect">
                  <a:avLst/>
                </a:prstGeom>
                <a:noFill/>
              </p:spPr>
              <p:txBody>
                <a:bodyPr wrap="square" rtlCol="0">
                  <a:spAutoFit/>
                </a:bodyPr>
                <a:lstStyle/>
                <a:p>
                  <a:pPr algn="ctr"/>
                  <a:r>
                    <a:rPr lang="zh-CN" altLang="en-US" dirty="0"/>
                    <a:t>铝钪</a:t>
                  </a:r>
                  <a:r>
                    <a:rPr lang="en-US" altLang="zh-CN" dirty="0"/>
                    <a:t>/</a:t>
                  </a:r>
                  <a:r>
                    <a:rPr lang="zh-CN" altLang="en-US" dirty="0"/>
                    <a:t>镁钪</a:t>
                  </a:r>
                  <a:endParaRPr lang="en-US" altLang="zh-CN" dirty="0"/>
                </a:p>
                <a:p>
                  <a:pPr algn="ctr"/>
                  <a:r>
                    <a:rPr lang="zh-CN" altLang="en-US" dirty="0"/>
                    <a:t>应用合金</a:t>
                  </a:r>
                  <a:endParaRPr lang="en-US" altLang="zh-CN" dirty="0"/>
                </a:p>
                <a:p>
                  <a:pPr algn="ctr"/>
                  <a:r>
                    <a:rPr lang="zh-CN" altLang="en-US" dirty="0"/>
                    <a:t>产品</a:t>
                  </a:r>
                </a:p>
              </p:txBody>
            </p:sp>
          </p:grpSp>
          <p:cxnSp>
            <p:nvCxnSpPr>
              <p:cNvPr id="74" name="直接箭头连接符 73"/>
              <p:cNvCxnSpPr/>
              <p:nvPr/>
            </p:nvCxnSpPr>
            <p:spPr>
              <a:xfrm>
                <a:off x="5250402" y="2472014"/>
                <a:ext cx="61863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5" name="直接箭头连接符 74"/>
              <p:cNvCxnSpPr/>
              <p:nvPr/>
            </p:nvCxnSpPr>
            <p:spPr>
              <a:xfrm>
                <a:off x="5250402" y="3104113"/>
                <a:ext cx="61863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6" name="直接箭头连接符 75"/>
              <p:cNvCxnSpPr/>
              <p:nvPr/>
            </p:nvCxnSpPr>
            <p:spPr>
              <a:xfrm>
                <a:off x="5250402" y="3732728"/>
                <a:ext cx="61863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7" name="直接箭头连接符 76"/>
              <p:cNvCxnSpPr/>
              <p:nvPr/>
            </p:nvCxnSpPr>
            <p:spPr>
              <a:xfrm>
                <a:off x="5250402" y="4337625"/>
                <a:ext cx="61863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8" name="直接箭头连接符 77"/>
              <p:cNvCxnSpPr/>
              <p:nvPr/>
            </p:nvCxnSpPr>
            <p:spPr>
              <a:xfrm>
                <a:off x="5250402" y="4968279"/>
                <a:ext cx="61863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84" name="直接连接符 83"/>
              <p:cNvCxnSpPr/>
              <p:nvPr/>
            </p:nvCxnSpPr>
            <p:spPr>
              <a:xfrm>
                <a:off x="7111602" y="2479357"/>
                <a:ext cx="71974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5" name="直接连接符 84"/>
              <p:cNvCxnSpPr/>
              <p:nvPr/>
            </p:nvCxnSpPr>
            <p:spPr>
              <a:xfrm>
                <a:off x="7111601" y="3124242"/>
                <a:ext cx="71974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6" name="直接连接符 85"/>
              <p:cNvCxnSpPr/>
              <p:nvPr/>
            </p:nvCxnSpPr>
            <p:spPr>
              <a:xfrm>
                <a:off x="7111600" y="3744143"/>
                <a:ext cx="71974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87" name="直接连接符 86"/>
              <p:cNvCxnSpPr/>
              <p:nvPr/>
            </p:nvCxnSpPr>
            <p:spPr>
              <a:xfrm>
                <a:off x="7134524" y="4751784"/>
                <a:ext cx="719745"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146" name="矩形 145"/>
            <p:cNvSpPr/>
            <p:nvPr/>
          </p:nvSpPr>
          <p:spPr>
            <a:xfrm>
              <a:off x="176288" y="2015951"/>
              <a:ext cx="1815798" cy="3606745"/>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p:cNvSpPr/>
            <p:nvPr/>
          </p:nvSpPr>
          <p:spPr>
            <a:xfrm>
              <a:off x="2126429" y="2015951"/>
              <a:ext cx="3354861" cy="3594681"/>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7"/>
            <p:cNvSpPr/>
            <p:nvPr/>
          </p:nvSpPr>
          <p:spPr>
            <a:xfrm>
              <a:off x="5620210" y="2015951"/>
              <a:ext cx="5588313" cy="3606745"/>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2.2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合金领域</a:t>
            </a:r>
          </a:p>
        </p:txBody>
      </p:sp>
      <p:sp>
        <p:nvSpPr>
          <p:cNvPr id="5" name="Text Box 22"/>
          <p:cNvSpPr txBox="1">
            <a:spLocks noChangeArrowheads="1"/>
          </p:cNvSpPr>
          <p:nvPr/>
        </p:nvSpPr>
        <p:spPr bwMode="auto">
          <a:xfrm>
            <a:off x="359410" y="978535"/>
            <a:ext cx="647636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533400" lvl="1" indent="0" algn="just" defTabSz="914400" fontAlgn="base">
              <a:spcBef>
                <a:spcPts val="600"/>
              </a:spcBef>
              <a:spcAft>
                <a:spcPct val="0"/>
              </a:spcAft>
            </a:pPr>
            <a:r>
              <a:rPr 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钪是铝合金之王，也是第四代航空航天材料</a:t>
            </a:r>
          </a:p>
        </p:txBody>
      </p:sp>
      <p:sp>
        <p:nvSpPr>
          <p:cNvPr id="100" name="文本框 99"/>
          <p:cNvSpPr txBox="1"/>
          <p:nvPr/>
        </p:nvSpPr>
        <p:spPr>
          <a:xfrm>
            <a:off x="967105" y="1500505"/>
            <a:ext cx="5296535" cy="2853690"/>
          </a:xfrm>
          <a:prstGeom prst="rect">
            <a:avLst/>
          </a:prstGeom>
          <a:noFill/>
          <a:ln w="9525">
            <a:noFill/>
          </a:ln>
        </p:spPr>
        <p:txBody>
          <a:bodyPr>
            <a:noAutofit/>
          </a:bodyPr>
          <a:lstStyle/>
          <a:p>
            <a:pPr>
              <a:lnSpc>
                <a:spcPct val="200000"/>
              </a:lnSpc>
            </a:pP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2000" i="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钪是到目前为止发现的最有效的合金化元素，微量钪加入铝合金中不仅能显著细化铝合金晶粒，抑制铝合金再结晶，而且可显著提高铝合金的强度、塑性、高温性能、抗腐蚀性、焊接性和增强抗中子辐射损伤性能。</a:t>
            </a:r>
            <a:r>
              <a:rPr lang="zh-CN" altLang="en-US" sz="2000" b="0" dirty="0">
                <a:latin typeface="微软雅黑" panose="020B0503020204020204" pitchFamily="34" charset="-122"/>
                <a:ea typeface="微软雅黑" panose="020B0503020204020204" pitchFamily="34" charset="-122"/>
                <a:cs typeface="微软雅黑" panose="020B0503020204020204" pitchFamily="34" charset="-122"/>
              </a:rPr>
              <a:t>”</a:t>
            </a:r>
          </a:p>
        </p:txBody>
      </p:sp>
      <p:sp>
        <p:nvSpPr>
          <p:cNvPr id="2" name="文本框 1"/>
          <p:cNvSpPr txBox="1"/>
          <p:nvPr/>
        </p:nvSpPr>
        <p:spPr>
          <a:xfrm>
            <a:off x="6007957" y="5760367"/>
            <a:ext cx="5502347" cy="353821"/>
          </a:xfrm>
          <a:prstGeom prst="rect">
            <a:avLst/>
          </a:prstGeom>
          <a:noFill/>
        </p:spPr>
        <p:txBody>
          <a:bodyPr wrap="square" rtlCol="0">
            <a:noAutofit/>
          </a:bodyPr>
          <a:lstStyle/>
          <a:p>
            <a:pPr indent="0"/>
            <a:r>
              <a:rPr lang="en-US" altLang="zh-CN" sz="1400"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sym typeface="+mn-ea"/>
              </a:rPr>
              <a:t>吕子剑、翟秀静</a:t>
            </a:r>
            <a:r>
              <a:rPr lang="en-US"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sym typeface="+mn-ea"/>
              </a:rPr>
              <a:t>，《</a:t>
            </a:r>
            <a:r>
              <a:rPr lang="en-US" altLang="zh-CN" sz="1400"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sym typeface="+mn-ea"/>
              </a:rPr>
              <a:t>钪冶金</a:t>
            </a:r>
            <a:r>
              <a:rPr lang="en-US"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sym typeface="+mn-ea"/>
              </a:rPr>
              <a:t>》，北京，化学工业出版社，2015年9月</a:t>
            </a:r>
            <a:endParaRPr lang="en-US"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endParaRPr>
          </a:p>
        </p:txBody>
      </p:sp>
      <p:pic>
        <p:nvPicPr>
          <p:cNvPr id="8" name="图片 7"/>
          <p:cNvPicPr/>
          <p:nvPr/>
        </p:nvPicPr>
        <p:blipFill>
          <a:blip r:embed="rId3"/>
          <a:stretch>
            <a:fillRect/>
          </a:stretch>
        </p:blipFill>
        <p:spPr>
          <a:xfrm>
            <a:off x="6642426" y="1413301"/>
            <a:ext cx="4233408" cy="3653571"/>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2.2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合金领域</a:t>
            </a:r>
          </a:p>
        </p:txBody>
      </p:sp>
      <p:sp>
        <p:nvSpPr>
          <p:cNvPr id="5" name="Text Box 22"/>
          <p:cNvSpPr txBox="1">
            <a:spLocks noChangeArrowheads="1"/>
          </p:cNvSpPr>
          <p:nvPr/>
        </p:nvSpPr>
        <p:spPr bwMode="auto">
          <a:xfrm>
            <a:off x="359434" y="978471"/>
            <a:ext cx="568963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defTabSz="914400" fontAlgn="base">
              <a:spcBef>
                <a:spcPts val="600"/>
              </a:spcBef>
              <a:spcAft>
                <a:spcPct val="0"/>
              </a:spcAft>
            </a:pPr>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微合金化：微量</a:t>
            </a: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Sc</a:t>
            </a:r>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可以显著提高铝合金的强度</a:t>
            </a:r>
            <a:endPar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marL="819150" lvl="1" algn="just" defTabSz="914400" fontAlgn="base">
              <a:spcBef>
                <a:spcPts val="600"/>
              </a:spcBef>
              <a:spcAft>
                <a:spcPct val="0"/>
              </a:spcAft>
              <a:buFont typeface="Wingdings" panose="05000000000000000000" pitchFamily="2" charset="2"/>
              <a:buChar char="l"/>
            </a:pP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首个含</a:t>
            </a:r>
            <a:r>
              <a:rPr lang="en-US" altLang="zh-CN" dirty="0" err="1">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Sc</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铝合金的专利： </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1971</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Willey</a:t>
            </a:r>
          </a:p>
          <a:p>
            <a:pPr marL="819150" lvl="1" algn="just" fontAlgn="base">
              <a:spcBef>
                <a:spcPts val="600"/>
              </a:spcBef>
              <a:spcAft>
                <a:spcPct val="0"/>
              </a:spcAft>
              <a:buClr>
                <a:schemeClr val="tx1"/>
              </a:buClr>
              <a:buFont typeface="Wingdings" panose="05000000000000000000" pitchFamily="2" charset="2"/>
              <a:buChar char="l"/>
            </a:pPr>
            <a:r>
              <a:rPr lang="en-US" altLang="zh-CN" i="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0.1wt% </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Sc</a:t>
            </a:r>
            <a:r>
              <a:rPr lang="zh-CN" altLang="en-US"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的加入，可增加强度</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50</a:t>
            </a:r>
            <a:r>
              <a:rPr lang="en-US" altLang="zh-CN"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MPa</a:t>
            </a:r>
          </a:p>
        </p:txBody>
      </p:sp>
      <p:pic>
        <p:nvPicPr>
          <p:cNvPr id="8" name="Picture 8"/>
          <p:cNvPicPr>
            <a:picLocks noChangeAspect="1"/>
          </p:cNvPicPr>
          <p:nvPr/>
        </p:nvPicPr>
        <p:blipFill rotWithShape="1">
          <a:blip r:embed="rId3"/>
          <a:srcRect t="4979"/>
          <a:stretch>
            <a:fillRect/>
          </a:stretch>
        </p:blipFill>
        <p:spPr>
          <a:xfrm>
            <a:off x="5977061" y="1350226"/>
            <a:ext cx="5089503" cy="4232989"/>
          </a:xfrm>
          <a:prstGeom prst="rect">
            <a:avLst/>
          </a:prstGeom>
        </p:spPr>
      </p:pic>
      <p:sp>
        <p:nvSpPr>
          <p:cNvPr id="9" name="Rectangle 2"/>
          <p:cNvSpPr/>
          <p:nvPr/>
        </p:nvSpPr>
        <p:spPr>
          <a:xfrm>
            <a:off x="4811153" y="5601149"/>
            <a:ext cx="6710524" cy="523220"/>
          </a:xfrm>
          <a:prstGeom prst="rect">
            <a:avLst/>
          </a:prstGeom>
        </p:spPr>
        <p:txBody>
          <a:bodyPr wrap="square">
            <a:spAutoFit/>
          </a:bodyPr>
          <a:lstStyle/>
          <a:p>
            <a:r>
              <a:rPr lang="en-US"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a:t>
            </a:r>
            <a:r>
              <a:rPr lang="en-US" altLang="zh-CN" sz="1400"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T.Dorin</a:t>
            </a:r>
            <a:r>
              <a:rPr lang="en-US"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 et al. Fundamentals of Aluminium Metallurgy, Woodhead publishing series in metals and surface engineering, 2018</a:t>
            </a:r>
            <a:endParaRPr lang="zh-CN" altLang="en-US" sz="1400" dirty="0">
              <a:solidFill>
                <a:schemeClr val="bg2">
                  <a:lumMod val="50000"/>
                </a:schemeClr>
              </a:solidFill>
              <a:latin typeface="Arial" panose="020B0604020202020204" pitchFamily="34" charset="0"/>
              <a:cs typeface="Arial" panose="020B0604020202020204" pitchFamily="34" charset="0"/>
            </a:endParaRPr>
          </a:p>
        </p:txBody>
      </p:sp>
      <p:grpSp>
        <p:nvGrpSpPr>
          <p:cNvPr id="10" name="组合 9"/>
          <p:cNvGrpSpPr/>
          <p:nvPr/>
        </p:nvGrpSpPr>
        <p:grpSpPr>
          <a:xfrm>
            <a:off x="340985" y="2087959"/>
            <a:ext cx="5338643" cy="3868847"/>
            <a:chOff x="-52484" y="886371"/>
            <a:chExt cx="6205641" cy="5154370"/>
          </a:xfrm>
        </p:grpSpPr>
        <p:grpSp>
          <p:nvGrpSpPr>
            <p:cNvPr id="12" name="组合 11"/>
            <p:cNvGrpSpPr/>
            <p:nvPr/>
          </p:nvGrpSpPr>
          <p:grpSpPr>
            <a:xfrm>
              <a:off x="-52484" y="886371"/>
              <a:ext cx="6205641" cy="4430554"/>
              <a:chOff x="3358826" y="1995245"/>
              <a:chExt cx="6915413" cy="6946852"/>
            </a:xfrm>
          </p:grpSpPr>
          <p:pic>
            <p:nvPicPr>
              <p:cNvPr id="15" name="Picture 4" descr="F:\实验数据\SEM整理\3-01.tif"/>
              <p:cNvPicPr>
                <a:picLocks noChangeAspect="1" noChangeArrowheads="1"/>
              </p:cNvPicPr>
              <p:nvPr/>
            </p:nvPicPr>
            <p:blipFill>
              <a:blip r:embed="rId4" cstate="print"/>
              <a:srcRect/>
              <a:stretch>
                <a:fillRect/>
              </a:stretch>
            </p:blipFill>
            <p:spPr bwMode="auto">
              <a:xfrm>
                <a:off x="3358826" y="2058251"/>
                <a:ext cx="3451247" cy="3451248"/>
              </a:xfrm>
              <a:prstGeom prst="rect">
                <a:avLst/>
              </a:prstGeom>
              <a:noFill/>
            </p:spPr>
          </p:pic>
          <p:pic>
            <p:nvPicPr>
              <p:cNvPr id="32" name="Picture 5" descr="F:\实验数据\SEM整理\2_001.tif"/>
              <p:cNvPicPr>
                <a:picLocks noChangeAspect="1" noChangeArrowheads="1"/>
              </p:cNvPicPr>
              <p:nvPr/>
            </p:nvPicPr>
            <p:blipFill>
              <a:blip r:embed="rId5" cstate="print"/>
              <a:srcRect/>
              <a:stretch>
                <a:fillRect/>
              </a:stretch>
            </p:blipFill>
            <p:spPr bwMode="auto">
              <a:xfrm>
                <a:off x="6810073" y="1995245"/>
                <a:ext cx="3451247" cy="3451250"/>
              </a:xfrm>
              <a:prstGeom prst="rect">
                <a:avLst/>
              </a:prstGeom>
              <a:noFill/>
            </p:spPr>
          </p:pic>
          <p:pic>
            <p:nvPicPr>
              <p:cNvPr id="33" name="Picture 6" descr="F:\实验数据\SEM整理\LL-1-1.tif"/>
              <p:cNvPicPr>
                <a:picLocks noChangeAspect="1" noChangeArrowheads="1"/>
              </p:cNvPicPr>
              <p:nvPr/>
            </p:nvPicPr>
            <p:blipFill>
              <a:blip r:embed="rId6" cstate="print"/>
              <a:srcRect/>
              <a:stretch>
                <a:fillRect/>
              </a:stretch>
            </p:blipFill>
            <p:spPr bwMode="auto">
              <a:xfrm>
                <a:off x="3358827" y="5444241"/>
                <a:ext cx="3451246" cy="3451248"/>
              </a:xfrm>
              <a:prstGeom prst="rect">
                <a:avLst/>
              </a:prstGeom>
              <a:noFill/>
            </p:spPr>
          </p:pic>
          <p:pic>
            <p:nvPicPr>
              <p:cNvPr id="34" name="Picture 7" descr="F:\实验数据\SEM整理\6-07.tif"/>
              <p:cNvPicPr>
                <a:picLocks noChangeAspect="1" noChangeArrowheads="1"/>
              </p:cNvPicPr>
              <p:nvPr/>
            </p:nvPicPr>
            <p:blipFill>
              <a:blip r:embed="rId7" cstate="print"/>
              <a:srcRect/>
              <a:stretch>
                <a:fillRect/>
              </a:stretch>
            </p:blipFill>
            <p:spPr bwMode="auto">
              <a:xfrm>
                <a:off x="6776385" y="5444241"/>
                <a:ext cx="3497854" cy="3497856"/>
              </a:xfrm>
              <a:prstGeom prst="rect">
                <a:avLst/>
              </a:prstGeom>
              <a:noFill/>
            </p:spPr>
          </p:pic>
        </p:grpSp>
        <p:sp>
          <p:nvSpPr>
            <p:cNvPr id="13" name="文本框 12"/>
            <p:cNvSpPr txBox="1"/>
            <p:nvPr/>
          </p:nvSpPr>
          <p:spPr>
            <a:xfrm>
              <a:off x="115916" y="5548689"/>
              <a:ext cx="5545957" cy="492052"/>
            </a:xfrm>
            <a:prstGeom prst="rect">
              <a:avLst/>
            </a:prstGeom>
            <a:noFill/>
          </p:spPr>
          <p:txBody>
            <a:bodyPr wrap="square" rtlCol="0" anchor="t">
              <a:spAutoFit/>
            </a:bodyPr>
            <a:lstStyle/>
            <a:p>
              <a:pPr algn="just"/>
              <a:r>
                <a:rPr lang="zh-CN" altLang="en-US" b="1" dirty="0">
                  <a:latin typeface="微软雅黑" panose="020B0503020204020204" pitchFamily="34" charset="-122"/>
                  <a:ea typeface="微软雅黑" panose="020B0503020204020204" pitchFamily="34" charset="-122"/>
                </a:rPr>
                <a:t>主要形态：纳米级初生</a:t>
              </a:r>
              <a:r>
                <a:rPr lang="en-US" altLang="zh-CN" b="1" dirty="0">
                  <a:latin typeface="微软雅黑" panose="020B0503020204020204" pitchFamily="34" charset="-122"/>
                  <a:ea typeface="微软雅黑" panose="020B0503020204020204" pitchFamily="34" charset="-122"/>
                </a:rPr>
                <a:t>Al</a:t>
              </a:r>
              <a:r>
                <a:rPr lang="en-US" altLang="zh-CN" b="1" baseline="-30000" dirty="0">
                  <a:latin typeface="微软雅黑" panose="020B0503020204020204" pitchFamily="34" charset="-122"/>
                  <a:ea typeface="微软雅黑" panose="020B0503020204020204" pitchFamily="34" charset="-122"/>
                </a:rPr>
                <a:t>3</a:t>
              </a:r>
              <a:r>
                <a:rPr lang="en-US" altLang="zh-CN" b="1" dirty="0">
                  <a:latin typeface="微软雅黑" panose="020B0503020204020204" pitchFamily="34" charset="-122"/>
                  <a:ea typeface="微软雅黑" panose="020B0503020204020204" pitchFamily="34" charset="-122"/>
                </a:rPr>
                <a:t>Sc</a:t>
              </a:r>
              <a:r>
                <a:rPr lang="zh-CN" altLang="en-US" b="1" dirty="0">
                  <a:latin typeface="微软雅黑" panose="020B0503020204020204" pitchFamily="34" charset="-122"/>
                  <a:ea typeface="微软雅黑" panose="020B0503020204020204" pitchFamily="34" charset="-122"/>
                </a:rPr>
                <a:t>、次生</a:t>
              </a:r>
              <a:r>
                <a:rPr lang="en-US" altLang="zh-CN" b="1" dirty="0">
                  <a:latin typeface="微软雅黑" panose="020B0503020204020204" pitchFamily="34" charset="-122"/>
                  <a:ea typeface="微软雅黑" panose="020B0503020204020204" pitchFamily="34" charset="-122"/>
                </a:rPr>
                <a:t>Al</a:t>
              </a:r>
              <a:r>
                <a:rPr lang="en-US" altLang="zh-CN" b="1" baseline="-30000" dirty="0">
                  <a:latin typeface="微软雅黑" panose="020B0503020204020204" pitchFamily="34" charset="-122"/>
                  <a:ea typeface="微软雅黑" panose="020B0503020204020204" pitchFamily="34" charset="-122"/>
                </a:rPr>
                <a:t>3</a:t>
              </a:r>
              <a:r>
                <a:rPr lang="en-US" altLang="zh-CN" b="1" dirty="0">
                  <a:latin typeface="微软雅黑" panose="020B0503020204020204" pitchFamily="34" charset="-122"/>
                  <a:ea typeface="微软雅黑" panose="020B0503020204020204" pitchFamily="34" charset="-122"/>
                </a:rPr>
                <a:t>Sc</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7" y="137070"/>
            <a:ext cx="5688633"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2.2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合金领域</a:t>
            </a:r>
          </a:p>
        </p:txBody>
      </p:sp>
      <p:graphicFrame>
        <p:nvGraphicFramePr>
          <p:cNvPr id="8" name="图表 7"/>
          <p:cNvGraphicFramePr/>
          <p:nvPr/>
        </p:nvGraphicFramePr>
        <p:xfrm>
          <a:off x="504453" y="671662"/>
          <a:ext cx="4968552" cy="23462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图表 9"/>
          <p:cNvGraphicFramePr/>
          <p:nvPr/>
        </p:nvGraphicFramePr>
        <p:xfrm>
          <a:off x="360437" y="3376903"/>
          <a:ext cx="5184576" cy="24554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图表 11"/>
          <p:cNvGraphicFramePr/>
          <p:nvPr/>
        </p:nvGraphicFramePr>
        <p:xfrm>
          <a:off x="5328989" y="670425"/>
          <a:ext cx="5688633" cy="2353638"/>
        </p:xfrm>
        <a:graphic>
          <a:graphicData uri="http://schemas.openxmlformats.org/drawingml/2006/chart">
            <c:chart xmlns:c="http://schemas.openxmlformats.org/drawingml/2006/chart" xmlns:r="http://schemas.openxmlformats.org/officeDocument/2006/relationships" r:id="rId5"/>
          </a:graphicData>
        </a:graphic>
      </p:graphicFrame>
      <p:sp>
        <p:nvSpPr>
          <p:cNvPr id="3" name="椭圆 2"/>
          <p:cNvSpPr/>
          <p:nvPr/>
        </p:nvSpPr>
        <p:spPr>
          <a:xfrm>
            <a:off x="5487764" y="3504488"/>
            <a:ext cx="1135863" cy="105229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a:solidFill>
                  <a:srgbClr val="FF0000"/>
                </a:solidFill>
                <a:latin typeface="微软雅黑" panose="020B0503020204020204" pitchFamily="34" charset="-122"/>
                <a:ea typeface="微软雅黑" panose="020B0503020204020204" pitchFamily="34" charset="-122"/>
              </a:rPr>
              <a:t>抗拉强度</a:t>
            </a:r>
          </a:p>
        </p:txBody>
      </p:sp>
      <p:sp>
        <p:nvSpPr>
          <p:cNvPr id="5" name="椭圆 4"/>
          <p:cNvSpPr/>
          <p:nvPr/>
        </p:nvSpPr>
        <p:spPr>
          <a:xfrm>
            <a:off x="6460603" y="4407323"/>
            <a:ext cx="838575" cy="77698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dirty="0">
                <a:solidFill>
                  <a:srgbClr val="FF0000"/>
                </a:solidFill>
                <a:latin typeface="微软雅黑" panose="020B0503020204020204" pitchFamily="34" charset="-122"/>
                <a:ea typeface="微软雅黑" panose="020B0503020204020204" pitchFamily="34" charset="-122"/>
              </a:rPr>
              <a:t>屈服强度</a:t>
            </a:r>
          </a:p>
        </p:txBody>
      </p:sp>
      <p:sp>
        <p:nvSpPr>
          <p:cNvPr id="9" name="椭圆 8"/>
          <p:cNvSpPr/>
          <p:nvPr/>
        </p:nvSpPr>
        <p:spPr>
          <a:xfrm>
            <a:off x="5545013" y="4892281"/>
            <a:ext cx="838575" cy="79613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sz="1400" dirty="0">
                <a:solidFill>
                  <a:srgbClr val="FF0000"/>
                </a:solidFill>
                <a:latin typeface="微软雅黑" panose="020B0503020204020204" pitchFamily="34" charset="-122"/>
                <a:ea typeface="微软雅黑" panose="020B0503020204020204" pitchFamily="34" charset="-122"/>
              </a:rPr>
              <a:t>延展性</a:t>
            </a:r>
          </a:p>
        </p:txBody>
      </p:sp>
      <p:pic>
        <p:nvPicPr>
          <p:cNvPr id="2"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5213" y="4096144"/>
            <a:ext cx="2123329" cy="1592274"/>
          </a:xfrm>
          <a:prstGeom prst="rect">
            <a:avLst/>
          </a:prstGeom>
          <a:noFill/>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11648" r="9014" b="39108"/>
          <a:stretch>
            <a:fillRect/>
          </a:stretch>
        </p:blipFill>
        <p:spPr bwMode="auto">
          <a:xfrm>
            <a:off x="9529503" y="4668324"/>
            <a:ext cx="1868198" cy="1347439"/>
          </a:xfrm>
          <a:prstGeom prst="rect">
            <a:avLst/>
          </a:prstGeom>
          <a:noFill/>
          <a:ln>
            <a:noFill/>
          </a:ln>
        </p:spPr>
      </p:pic>
      <p:pic>
        <p:nvPicPr>
          <p:cNvPr id="13" name="图片 12"/>
          <p:cNvPicPr>
            <a:picLocks noChangeAspect="1"/>
          </p:cNvPicPr>
          <p:nvPr/>
        </p:nvPicPr>
        <p:blipFill rotWithShape="1">
          <a:blip r:embed="rId8" cstate="print">
            <a:extLst>
              <a:ext uri="{28A0092B-C50C-407E-A947-70E740481C1C}">
                <a14:useLocalDpi xmlns:a14="http://schemas.microsoft.com/office/drawing/2010/main" val="0"/>
              </a:ext>
            </a:extLst>
          </a:blip>
          <a:srcRect t="12239" b="23401"/>
          <a:stretch>
            <a:fillRect/>
          </a:stretch>
        </p:blipFill>
        <p:spPr>
          <a:xfrm>
            <a:off x="9539627" y="3048961"/>
            <a:ext cx="1858074" cy="15944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7" y="137070"/>
            <a:ext cx="5688633"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2.2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合金领域</a:t>
            </a:r>
          </a:p>
        </p:txBody>
      </p:sp>
      <p:graphicFrame>
        <p:nvGraphicFramePr>
          <p:cNvPr id="15" name="表格 14"/>
          <p:cNvGraphicFramePr>
            <a:graphicFrameLocks noGrp="1"/>
          </p:cNvGraphicFramePr>
          <p:nvPr>
            <p:custDataLst>
              <p:tags r:id="rId1"/>
            </p:custDataLst>
          </p:nvPr>
        </p:nvGraphicFramePr>
        <p:xfrm>
          <a:off x="360680" y="752475"/>
          <a:ext cx="10801350" cy="4251960"/>
        </p:xfrm>
        <a:graphic>
          <a:graphicData uri="http://schemas.openxmlformats.org/drawingml/2006/table">
            <a:tbl>
              <a:tblPr>
                <a:tableStyleId>{5C22544A-7EE6-4342-B048-85BDC9FD1C3A}</a:tableStyleId>
              </a:tblPr>
              <a:tblGrid>
                <a:gridCol w="648335">
                  <a:extLst>
                    <a:ext uri="{9D8B030D-6E8A-4147-A177-3AD203B41FA5}">
                      <a16:colId xmlns:a16="http://schemas.microsoft.com/office/drawing/2014/main" val="20000"/>
                    </a:ext>
                  </a:extLst>
                </a:gridCol>
                <a:gridCol w="935990">
                  <a:extLst>
                    <a:ext uri="{9D8B030D-6E8A-4147-A177-3AD203B41FA5}">
                      <a16:colId xmlns:a16="http://schemas.microsoft.com/office/drawing/2014/main" val="20001"/>
                    </a:ext>
                  </a:extLst>
                </a:gridCol>
                <a:gridCol w="720090">
                  <a:extLst>
                    <a:ext uri="{9D8B030D-6E8A-4147-A177-3AD203B41FA5}">
                      <a16:colId xmlns:a16="http://schemas.microsoft.com/office/drawing/2014/main" val="20002"/>
                    </a:ext>
                  </a:extLst>
                </a:gridCol>
                <a:gridCol w="864235">
                  <a:extLst>
                    <a:ext uri="{9D8B030D-6E8A-4147-A177-3AD203B41FA5}">
                      <a16:colId xmlns:a16="http://schemas.microsoft.com/office/drawing/2014/main" val="20003"/>
                    </a:ext>
                  </a:extLst>
                </a:gridCol>
                <a:gridCol w="863600">
                  <a:extLst>
                    <a:ext uri="{9D8B030D-6E8A-4147-A177-3AD203B41FA5}">
                      <a16:colId xmlns:a16="http://schemas.microsoft.com/office/drawing/2014/main" val="20004"/>
                    </a:ext>
                  </a:extLst>
                </a:gridCol>
                <a:gridCol w="1080135">
                  <a:extLst>
                    <a:ext uri="{9D8B030D-6E8A-4147-A177-3AD203B41FA5}">
                      <a16:colId xmlns:a16="http://schemas.microsoft.com/office/drawing/2014/main" val="20005"/>
                    </a:ext>
                  </a:extLst>
                </a:gridCol>
                <a:gridCol w="1080135">
                  <a:extLst>
                    <a:ext uri="{9D8B030D-6E8A-4147-A177-3AD203B41FA5}">
                      <a16:colId xmlns:a16="http://schemas.microsoft.com/office/drawing/2014/main" val="20006"/>
                    </a:ext>
                  </a:extLst>
                </a:gridCol>
                <a:gridCol w="935990">
                  <a:extLst>
                    <a:ext uri="{9D8B030D-6E8A-4147-A177-3AD203B41FA5}">
                      <a16:colId xmlns:a16="http://schemas.microsoft.com/office/drawing/2014/main" val="20007"/>
                    </a:ext>
                  </a:extLst>
                </a:gridCol>
                <a:gridCol w="1152525">
                  <a:extLst>
                    <a:ext uri="{9D8B030D-6E8A-4147-A177-3AD203B41FA5}">
                      <a16:colId xmlns:a16="http://schemas.microsoft.com/office/drawing/2014/main" val="20008"/>
                    </a:ext>
                  </a:extLst>
                </a:gridCol>
                <a:gridCol w="1080135">
                  <a:extLst>
                    <a:ext uri="{9D8B030D-6E8A-4147-A177-3AD203B41FA5}">
                      <a16:colId xmlns:a16="http://schemas.microsoft.com/office/drawing/2014/main" val="20009"/>
                    </a:ext>
                  </a:extLst>
                </a:gridCol>
                <a:gridCol w="647700">
                  <a:extLst>
                    <a:ext uri="{9D8B030D-6E8A-4147-A177-3AD203B41FA5}">
                      <a16:colId xmlns:a16="http://schemas.microsoft.com/office/drawing/2014/main" val="20010"/>
                    </a:ext>
                  </a:extLst>
                </a:gridCol>
                <a:gridCol w="792480">
                  <a:extLst>
                    <a:ext uri="{9D8B030D-6E8A-4147-A177-3AD203B41FA5}">
                      <a16:colId xmlns:a16="http://schemas.microsoft.com/office/drawing/2014/main" val="20011"/>
                    </a:ext>
                  </a:extLst>
                </a:gridCol>
              </a:tblGrid>
              <a:tr h="247650">
                <a:tc rowSpan="2">
                  <a:txBody>
                    <a:bodyPr/>
                    <a:lstStyle/>
                    <a:p>
                      <a:pPr algn="ctr" fontAlgn="t"/>
                      <a:r>
                        <a:rPr lang="zh-CN" altLang="en-US" sz="1600" b="1" u="none" strike="noStrike" dirty="0">
                          <a:effectLst/>
                          <a:latin typeface="微软雅黑" panose="020B0503020204020204" pitchFamily="34" charset="-122"/>
                          <a:ea typeface="微软雅黑" panose="020B0503020204020204" pitchFamily="34" charset="-122"/>
                        </a:rPr>
                        <a:t>序号</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rowSpan="2">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类别</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rowSpan="2">
                  <a:txBody>
                    <a:bodyPr/>
                    <a:lstStyle/>
                    <a:p>
                      <a:pPr algn="ctr" fontAlgn="ctr"/>
                      <a:r>
                        <a:rPr lang="zh-CN" altLang="en-US" sz="1600" b="1" u="none" strike="noStrike">
                          <a:effectLst/>
                          <a:latin typeface="微软雅黑" panose="020B0503020204020204" pitchFamily="34" charset="-122"/>
                          <a:ea typeface="微软雅黑" panose="020B0503020204020204" pitchFamily="34" charset="-122"/>
                        </a:rPr>
                        <a:t>牌号</a:t>
                      </a:r>
                      <a:endParaRPr lang="zh-CN" alt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gridSpan="7">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主成分（质量分数）</a:t>
                      </a:r>
                      <a:r>
                        <a:rPr lang="en-US" altLang="zh-CN" sz="1600" b="1" u="none" strike="noStrike" dirty="0">
                          <a:effectLst/>
                          <a:latin typeface="微软雅黑" panose="020B0503020204020204" pitchFamily="34" charset="-122"/>
                          <a:ea typeface="微软雅黑" panose="020B0503020204020204" pitchFamily="34" charset="-122"/>
                        </a:rPr>
                        <a:t>/%</a:t>
                      </a:r>
                      <a:endParaRPr lang="en-US" altLang="zh-CN"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rowSpan="2">
                  <a:txBody>
                    <a:bodyPr/>
                    <a:lstStyle/>
                    <a:p>
                      <a:pPr algn="ctr" fontAlgn="t"/>
                      <a:r>
                        <a:rPr lang="en-US" sz="1600" b="1" u="none" strike="noStrike">
                          <a:effectLst/>
                          <a:latin typeface="微软雅黑" panose="020B0503020204020204" pitchFamily="34" charset="-122"/>
                          <a:ea typeface="微软雅黑" panose="020B0503020204020204" pitchFamily="34" charset="-122"/>
                        </a:rPr>
                        <a:t>Al</a:t>
                      </a:r>
                      <a:endParaRPr 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rowSpan="2">
                  <a:txBody>
                    <a:bodyPr/>
                    <a:lstStyle/>
                    <a:p>
                      <a:pPr algn="ctr" fontAlgn="ctr"/>
                      <a:r>
                        <a:rPr lang="zh-CN" altLang="en-US" sz="1600" b="1" u="none" strike="noStrike" dirty="0">
                          <a:effectLst/>
                          <a:latin typeface="微软雅黑" panose="020B0503020204020204" pitchFamily="34" charset="-122"/>
                          <a:ea typeface="微软雅黑" panose="020B0503020204020204" pitchFamily="34" charset="-122"/>
                        </a:rPr>
                        <a:t>国家</a:t>
                      </a:r>
                      <a:endParaRPr lang="zh-CN" alt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extLst>
                  <a:ext uri="{0D108BD9-81ED-4DB2-BD59-A6C34878D82A}">
                    <a16:rowId xmlns:a16="http://schemas.microsoft.com/office/drawing/2014/main" val="10000"/>
                  </a:ext>
                </a:extLst>
              </a:tr>
              <a:tr h="247650">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t"/>
                      <a:r>
                        <a:rPr lang="en-US" sz="1600" b="1" u="none" strike="noStrike">
                          <a:effectLst/>
                          <a:latin typeface="微软雅黑" panose="020B0503020204020204" pitchFamily="34" charset="-122"/>
                          <a:ea typeface="微软雅黑" panose="020B0503020204020204" pitchFamily="34" charset="-122"/>
                        </a:rPr>
                        <a:t>Si</a:t>
                      </a:r>
                      <a:endParaRPr 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a:txBody>
                    <a:bodyPr/>
                    <a:lstStyle/>
                    <a:p>
                      <a:pPr algn="ctr" fontAlgn="t"/>
                      <a:r>
                        <a:rPr lang="en-US" sz="1600" b="1" u="none" strike="noStrike" dirty="0">
                          <a:effectLst/>
                          <a:latin typeface="微软雅黑" panose="020B0503020204020204" pitchFamily="34" charset="-122"/>
                          <a:ea typeface="微软雅黑" panose="020B0503020204020204" pitchFamily="34" charset="-122"/>
                        </a:rPr>
                        <a:t>Fe</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a:txBody>
                    <a:bodyPr/>
                    <a:lstStyle/>
                    <a:p>
                      <a:pPr algn="ctr" fontAlgn="t"/>
                      <a:r>
                        <a:rPr lang="en-US" sz="1600" b="1" u="none" strike="noStrike" dirty="0">
                          <a:effectLst/>
                          <a:latin typeface="微软雅黑" panose="020B0503020204020204" pitchFamily="34" charset="-122"/>
                          <a:ea typeface="微软雅黑" panose="020B0503020204020204" pitchFamily="34" charset="-122"/>
                        </a:rPr>
                        <a:t>Cu</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a:txBody>
                    <a:bodyPr/>
                    <a:lstStyle/>
                    <a:p>
                      <a:pPr algn="ctr" fontAlgn="t"/>
                      <a:r>
                        <a:rPr lang="en-US" sz="1600" b="1" u="none" strike="noStrike" dirty="0">
                          <a:effectLst/>
                          <a:latin typeface="微软雅黑" panose="020B0503020204020204" pitchFamily="34" charset="-122"/>
                          <a:ea typeface="微软雅黑" panose="020B0503020204020204" pitchFamily="34" charset="-122"/>
                        </a:rPr>
                        <a:t>Mn</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a:txBody>
                    <a:bodyPr/>
                    <a:lstStyle/>
                    <a:p>
                      <a:pPr algn="ctr" fontAlgn="t"/>
                      <a:r>
                        <a:rPr lang="en-US" sz="1600" b="1" u="none" strike="noStrike">
                          <a:effectLst/>
                          <a:latin typeface="微软雅黑" panose="020B0503020204020204" pitchFamily="34" charset="-122"/>
                          <a:ea typeface="微软雅黑" panose="020B0503020204020204" pitchFamily="34" charset="-122"/>
                        </a:rPr>
                        <a:t>Mg</a:t>
                      </a:r>
                      <a:endParaRPr 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a:txBody>
                    <a:bodyPr/>
                    <a:lstStyle/>
                    <a:p>
                      <a:pPr algn="ctr" fontAlgn="t"/>
                      <a:r>
                        <a:rPr lang="en-US" sz="1600" b="1" u="none" strike="noStrike">
                          <a:effectLst/>
                          <a:latin typeface="微软雅黑" panose="020B0503020204020204" pitchFamily="34" charset="-122"/>
                          <a:ea typeface="微软雅黑" panose="020B0503020204020204" pitchFamily="34" charset="-122"/>
                        </a:rPr>
                        <a:t>Zr</a:t>
                      </a:r>
                      <a:endParaRPr lang="en-US" sz="1600" b="1"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a:txBody>
                    <a:bodyPr/>
                    <a:lstStyle/>
                    <a:p>
                      <a:pPr algn="ctr" fontAlgn="t"/>
                      <a:r>
                        <a:rPr lang="en-US" sz="1600" b="1" u="none" strike="noStrike" dirty="0">
                          <a:effectLst/>
                          <a:latin typeface="微软雅黑" panose="020B0503020204020204" pitchFamily="34" charset="-122"/>
                          <a:ea typeface="微软雅黑" panose="020B0503020204020204" pitchFamily="34" charset="-122"/>
                        </a:rPr>
                        <a:t>Sc</a:t>
                      </a:r>
                      <a:endParaRPr lang="en-US" sz="1600" b="1"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1"/>
                  </a:ext>
                </a:extLst>
              </a:tr>
              <a:tr h="223520">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1</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rowSpan="11">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铝合金</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sz="1400" u="none" strike="noStrike" dirty="0">
                          <a:effectLst/>
                          <a:latin typeface="微软雅黑" panose="020B0503020204020204" pitchFamily="34" charset="-122"/>
                          <a:ea typeface="微软雅黑" panose="020B0503020204020204" pitchFamily="34" charset="-122"/>
                        </a:rPr>
                        <a:t>2B18</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0.15</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0.25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1.0</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1.6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1.8</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2.7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0.25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1.2</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1.8</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gridSpan="2">
                  <a:txBody>
                    <a:bodyPr/>
                    <a:lstStyle/>
                    <a:p>
                      <a:pPr algn="ctr" fontAlgn="ctr"/>
                      <a:r>
                        <a:rPr lang="en-US" sz="1100" u="none" strike="noStrike" dirty="0" err="1">
                          <a:effectLst/>
                          <a:latin typeface="微软雅黑" panose="020B0503020204020204" pitchFamily="34" charset="-122"/>
                          <a:ea typeface="微软雅黑" panose="020B0503020204020204" pitchFamily="34" charset="-122"/>
                        </a:rPr>
                        <a:t>Sc+Zr</a:t>
                      </a:r>
                      <a:r>
                        <a:rPr lang="en-US" sz="1100" u="none" strike="noStrike" dirty="0">
                          <a:effectLst/>
                          <a:latin typeface="微软雅黑" panose="020B0503020204020204" pitchFamily="34" charset="-122"/>
                          <a:ea typeface="微软雅黑" panose="020B0503020204020204" pitchFamily="34" charset="-122"/>
                        </a:rPr>
                        <a:t>: 0.30</a:t>
                      </a:r>
                      <a:endParaRPr 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hMerge="1">
                  <a:txBody>
                    <a:bodyPr/>
                    <a:lstStyle/>
                    <a:p>
                      <a:endParaRPr lang="zh-CN"/>
                    </a:p>
                  </a:txBody>
                  <a:tcPr/>
                </a:tc>
                <a:tc rowSpan="17">
                  <a:txBody>
                    <a:bodyPr/>
                    <a:lstStyle/>
                    <a:p>
                      <a:pPr algn="ctr" fontAlgn="ctr"/>
                      <a:r>
                        <a:rPr lang="zh-CN" altLang="en-US" sz="1800" u="none" strike="noStrike" dirty="0">
                          <a:effectLst/>
                          <a:latin typeface="微软雅黑" panose="020B0503020204020204" pitchFamily="34" charset="-122"/>
                          <a:ea typeface="微软雅黑" panose="020B0503020204020204" pitchFamily="34" charset="-122"/>
                        </a:rPr>
                        <a:t>　</a:t>
                      </a:r>
                    </a:p>
                    <a:p>
                      <a:pPr algn="ctr" fontAlgn="ctr"/>
                      <a:r>
                        <a:rPr lang="zh-CN" altLang="en-US" sz="1800" u="none" strike="noStrike" dirty="0">
                          <a:effectLst/>
                          <a:latin typeface="微软雅黑" panose="020B0503020204020204" pitchFamily="34" charset="-122"/>
                          <a:ea typeface="微软雅黑" panose="020B0503020204020204" pitchFamily="34" charset="-122"/>
                        </a:rPr>
                        <a:t>　</a:t>
                      </a:r>
                    </a:p>
                    <a:p>
                      <a:pPr algn="ctr" fontAlgn="ctr"/>
                      <a:r>
                        <a:rPr lang="zh-CN" altLang="en-US" sz="1800" u="none" strike="noStrike" dirty="0">
                          <a:effectLst/>
                          <a:latin typeface="微软雅黑" panose="020B0503020204020204" pitchFamily="34" charset="-122"/>
                          <a:ea typeface="微软雅黑" panose="020B0503020204020204" pitchFamily="34" charset="-122"/>
                        </a:rPr>
                        <a:t>余量</a:t>
                      </a:r>
                      <a:endParaRPr lang="zh-CN" altLang="en-US" sz="18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tc>
                <a:tc rowSpan="12">
                  <a:txBody>
                    <a:bodyPr/>
                    <a:lstStyle/>
                    <a:p>
                      <a:pPr algn="ctr" fontAlgn="ctr"/>
                      <a:r>
                        <a:rPr lang="zh-CN" altLang="en-US" sz="1800" b="1" u="none" strike="noStrike" dirty="0">
                          <a:solidFill>
                            <a:schemeClr val="tx1"/>
                          </a:solidFill>
                          <a:effectLst/>
                          <a:latin typeface="微软雅黑" panose="020B0503020204020204" pitchFamily="34" charset="-122"/>
                          <a:ea typeface="微软雅黑" panose="020B0503020204020204" pitchFamily="34" charset="-122"/>
                        </a:rPr>
                        <a:t>中国</a:t>
                      </a:r>
                    </a:p>
                  </a:txBody>
                  <a:tcPr marL="3640" marR="3640" marT="3640" marB="0" anchor="ctr"/>
                </a:tc>
                <a:extLst>
                  <a:ext uri="{0D108BD9-81ED-4DB2-BD59-A6C34878D82A}">
                    <a16:rowId xmlns:a16="http://schemas.microsoft.com/office/drawing/2014/main" val="10002"/>
                  </a:ext>
                </a:extLst>
              </a:tr>
              <a:tr h="222250">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t"/>
                      <a:r>
                        <a:rPr lang="en-US" sz="1400" u="none" strike="noStrike" dirty="0">
                          <a:effectLst/>
                          <a:latin typeface="微软雅黑" panose="020B0503020204020204" pitchFamily="34" charset="-122"/>
                          <a:ea typeface="微软雅黑" panose="020B0503020204020204" pitchFamily="34" charset="-122"/>
                        </a:rPr>
                        <a:t>5A25</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0.2</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0.3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zh-CN" altLang="en-US" sz="1100" u="none" strike="noStrike">
                          <a:effectLst/>
                          <a:latin typeface="微软雅黑" panose="020B0503020204020204" pitchFamily="34" charset="-122"/>
                          <a:ea typeface="微软雅黑" panose="020B0503020204020204" pitchFamily="34" charset="-122"/>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0.05</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5.0</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6.3</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0.06</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0.20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0.10</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0.40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03"/>
                  </a:ext>
                </a:extLst>
              </a:tr>
              <a:tr h="221615">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5A70</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0.15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0.25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0.30</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5.5</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6.3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0.05</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0.15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0.15</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0.30</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04"/>
                  </a:ext>
                </a:extLst>
              </a:tr>
              <a:tr h="221615">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ctr"/>
                      <a:r>
                        <a:rPr lang="en-US" sz="1400" u="none" strike="noStrike">
                          <a:effectLst/>
                          <a:latin typeface="微软雅黑" panose="020B0503020204020204" pitchFamily="34" charset="-122"/>
                          <a:ea typeface="微软雅黑" panose="020B0503020204020204" pitchFamily="34" charset="-122"/>
                        </a:rPr>
                        <a:t>5B70</a:t>
                      </a:r>
                      <a:endParaRPr 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0.15</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0.40</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4.2</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6.5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0.1</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05"/>
                  </a:ext>
                </a:extLst>
              </a:tr>
              <a:tr h="222250">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5A71</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0.2</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0.30</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0.7</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5.8</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6.8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0.05</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0.15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0.35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06"/>
                  </a:ext>
                </a:extLst>
              </a:tr>
              <a:tr h="200660">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ctr"/>
                      <a:r>
                        <a:rPr lang="en-US" sz="1200" u="none" strike="noStrike" dirty="0">
                          <a:effectLst/>
                          <a:latin typeface="微软雅黑" panose="020B0503020204020204" pitchFamily="34" charset="-122"/>
                          <a:ea typeface="微软雅黑" panose="020B0503020204020204" pitchFamily="34" charset="-122"/>
                        </a:rPr>
                        <a:t>5A72</a:t>
                      </a:r>
                      <a:endParaRPr 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050" u="none" strike="noStrike">
                          <a:effectLst/>
                          <a:latin typeface="微软雅黑" panose="020B0503020204020204" pitchFamily="34" charset="-122"/>
                          <a:ea typeface="微软雅黑" panose="020B0503020204020204" pitchFamily="34" charset="-122"/>
                        </a:rPr>
                        <a:t>≤</a:t>
                      </a:r>
                      <a:r>
                        <a:rPr lang="en-US" altLang="zh-CN" sz="1050" u="none" strike="noStrike">
                          <a:effectLst/>
                          <a:latin typeface="微软雅黑" panose="020B0503020204020204" pitchFamily="34" charset="-122"/>
                          <a:ea typeface="微软雅黑" panose="020B0503020204020204" pitchFamily="34" charset="-122"/>
                        </a:rPr>
                        <a:t>0.40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050" u="none" strike="noStrike">
                          <a:effectLst/>
                          <a:latin typeface="微软雅黑" panose="020B0503020204020204" pitchFamily="34" charset="-122"/>
                          <a:ea typeface="微软雅黑" panose="020B0503020204020204" pitchFamily="34" charset="-122"/>
                        </a:rPr>
                        <a:t>≤</a:t>
                      </a:r>
                      <a:r>
                        <a:rPr lang="en-US" altLang="zh-CN" sz="1050" u="none" strike="noStrike">
                          <a:effectLst/>
                          <a:latin typeface="微软雅黑" panose="020B0503020204020204" pitchFamily="34" charset="-122"/>
                          <a:ea typeface="微软雅黑" panose="020B0503020204020204" pitchFamily="34" charset="-122"/>
                        </a:rPr>
                        <a:t>0.40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050" u="none" strike="noStrike">
                          <a:effectLst/>
                          <a:latin typeface="微软雅黑" panose="020B0503020204020204" pitchFamily="34" charset="-122"/>
                          <a:ea typeface="微软雅黑" panose="020B0503020204020204" pitchFamily="34" charset="-122"/>
                        </a:rPr>
                        <a:t>≤</a:t>
                      </a:r>
                      <a:r>
                        <a:rPr lang="en-US" altLang="zh-CN" sz="1050" u="none" strike="noStrike">
                          <a:effectLst/>
                          <a:latin typeface="微软雅黑" panose="020B0503020204020204" pitchFamily="34" charset="-122"/>
                          <a:ea typeface="微软雅黑" panose="020B0503020204020204" pitchFamily="34" charset="-122"/>
                        </a:rPr>
                        <a:t>0.10</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050" u="none" strike="noStrike" dirty="0">
                          <a:effectLst/>
                          <a:latin typeface="微软雅黑" panose="020B0503020204020204" pitchFamily="34" charset="-122"/>
                          <a:ea typeface="微软雅黑" panose="020B0503020204020204" pitchFamily="34" charset="-122"/>
                        </a:rPr>
                        <a:t>0.70</a:t>
                      </a:r>
                      <a:r>
                        <a:rPr lang="zh-CN" altLang="en-US" sz="1050" u="none" strike="noStrike" dirty="0">
                          <a:effectLst/>
                          <a:latin typeface="微软雅黑" panose="020B0503020204020204" pitchFamily="34" charset="-122"/>
                          <a:ea typeface="微软雅黑" panose="020B0503020204020204" pitchFamily="34" charset="-122"/>
                        </a:rPr>
                        <a:t>～</a:t>
                      </a:r>
                      <a:r>
                        <a:rPr lang="en-US" altLang="zh-CN" sz="1050" u="none" strike="noStrike" dirty="0">
                          <a:effectLst/>
                          <a:latin typeface="微软雅黑" panose="020B0503020204020204" pitchFamily="34" charset="-122"/>
                          <a:ea typeface="微软雅黑" panose="020B0503020204020204" pitchFamily="34" charset="-122"/>
                        </a:rPr>
                        <a:t>1.3</a:t>
                      </a:r>
                      <a:endParaRPr lang="en-US" altLang="zh-CN" sz="105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050" u="none" strike="noStrike">
                          <a:effectLst/>
                          <a:latin typeface="微软雅黑" panose="020B0503020204020204" pitchFamily="34" charset="-122"/>
                          <a:ea typeface="微软雅黑" panose="020B0503020204020204" pitchFamily="34" charset="-122"/>
                        </a:rPr>
                        <a:t>5.5</a:t>
                      </a:r>
                      <a:r>
                        <a:rPr lang="zh-CN" altLang="en-US" sz="1050" u="none" strike="noStrike">
                          <a:effectLst/>
                          <a:latin typeface="微软雅黑" panose="020B0503020204020204" pitchFamily="34" charset="-122"/>
                          <a:ea typeface="微软雅黑" panose="020B0503020204020204" pitchFamily="34" charset="-122"/>
                        </a:rPr>
                        <a:t>～</a:t>
                      </a:r>
                      <a:r>
                        <a:rPr lang="en-US" altLang="zh-CN" sz="1050" u="none" strike="noStrike">
                          <a:effectLst/>
                          <a:latin typeface="微软雅黑" panose="020B0503020204020204" pitchFamily="34" charset="-122"/>
                          <a:ea typeface="微软雅黑" panose="020B0503020204020204" pitchFamily="34" charset="-122"/>
                        </a:rPr>
                        <a:t>6.5</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050" u="none" strike="noStrike">
                          <a:effectLst/>
                          <a:latin typeface="微软雅黑" panose="020B0503020204020204" pitchFamily="34" charset="-122"/>
                          <a:ea typeface="微软雅黑" panose="020B0503020204020204" pitchFamily="34" charset="-122"/>
                        </a:rPr>
                        <a:t>0.02</a:t>
                      </a:r>
                      <a:r>
                        <a:rPr lang="zh-CN" altLang="en-US" sz="1050" u="none" strike="noStrike">
                          <a:effectLst/>
                          <a:latin typeface="微软雅黑" panose="020B0503020204020204" pitchFamily="34" charset="-122"/>
                          <a:ea typeface="微软雅黑" panose="020B0503020204020204" pitchFamily="34" charset="-122"/>
                        </a:rPr>
                        <a:t>～</a:t>
                      </a:r>
                      <a:r>
                        <a:rPr lang="en-US" altLang="zh-CN" sz="1050" u="none" strike="noStrike">
                          <a:effectLst/>
                          <a:latin typeface="微软雅黑" panose="020B0503020204020204" pitchFamily="34" charset="-122"/>
                          <a:ea typeface="微软雅黑" panose="020B0503020204020204" pitchFamily="34" charset="-122"/>
                        </a:rPr>
                        <a:t>0.12</a:t>
                      </a:r>
                      <a:endParaRPr lang="en-US" altLang="zh-CN" sz="105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050" u="none" strike="noStrike" dirty="0">
                          <a:effectLst/>
                          <a:latin typeface="微软雅黑" panose="020B0503020204020204" pitchFamily="34" charset="-122"/>
                          <a:ea typeface="微软雅黑" panose="020B0503020204020204" pitchFamily="34" charset="-122"/>
                        </a:rPr>
                        <a:t>0.15~0.45</a:t>
                      </a:r>
                      <a:endParaRPr lang="en-US" altLang="zh-CN" sz="105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07"/>
                  </a:ext>
                </a:extLst>
              </a:tr>
              <a:tr h="221615">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7</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t"/>
                      <a:r>
                        <a:rPr lang="en-US" sz="1400" u="none" strike="noStrike">
                          <a:effectLst/>
                          <a:latin typeface="微软雅黑" panose="020B0503020204020204" pitchFamily="34" charset="-122"/>
                          <a:ea typeface="微软雅黑" panose="020B0503020204020204" pitchFamily="34" charset="-122"/>
                        </a:rPr>
                        <a:t>5A73</a:t>
                      </a:r>
                      <a:endParaRPr 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0.20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0.25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0.10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0.60</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1.3</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5.5</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7.5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0.08</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0.16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0.15</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0.60</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08"/>
                  </a:ext>
                </a:extLst>
              </a:tr>
              <a:tr h="221615">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t"/>
                      <a:r>
                        <a:rPr lang="en-US" sz="1400" u="none" strike="noStrike" dirty="0">
                          <a:effectLst/>
                          <a:latin typeface="微软雅黑" panose="020B0503020204020204" pitchFamily="34" charset="-122"/>
                          <a:ea typeface="微软雅黑" panose="020B0503020204020204" pitchFamily="34" charset="-122"/>
                        </a:rPr>
                        <a:t>5C70</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0.2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0.05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0.15</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0.45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5.5</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6.5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0.10</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0.15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0.10</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0.18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09"/>
                  </a:ext>
                </a:extLst>
              </a:tr>
              <a:tr h="223520">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9</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t"/>
                      <a:r>
                        <a:rPr lang="en-US" sz="1400" u="none" strike="noStrike" dirty="0">
                          <a:effectLst/>
                          <a:latin typeface="微软雅黑" panose="020B0503020204020204" pitchFamily="34" charset="-122"/>
                          <a:ea typeface="微软雅黑" panose="020B0503020204020204" pitchFamily="34" charset="-122"/>
                        </a:rPr>
                        <a:t>6E05</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0.70~0.85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0.15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0.15-0.30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0.25~0.40</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0.40~0.70</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0.03-0.07</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0.04~0.10</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10"/>
                  </a:ext>
                </a:extLst>
              </a:tr>
              <a:tr h="222250">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t"/>
                      <a:r>
                        <a:rPr lang="en-US" sz="1400" u="none" strike="noStrike" dirty="0">
                          <a:effectLst/>
                          <a:latin typeface="微软雅黑" panose="020B0503020204020204" pitchFamily="34" charset="-122"/>
                          <a:ea typeface="微软雅黑" panose="020B0503020204020204" pitchFamily="34" charset="-122"/>
                        </a:rPr>
                        <a:t>7A84</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0.1 </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1.3</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2.1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zh-CN" altLang="en-US" sz="1100" u="none" strike="noStrike">
                          <a:effectLst/>
                          <a:latin typeface="微软雅黑" panose="020B0503020204020204" pitchFamily="34" charset="-122"/>
                          <a:ea typeface="微软雅黑" panose="020B0503020204020204" pitchFamily="34" charset="-122"/>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t"/>
                      <a:r>
                        <a:rPr lang="en-US" altLang="zh-CN" sz="1100" u="none" strike="noStrike" dirty="0">
                          <a:effectLst/>
                          <a:latin typeface="微软雅黑" panose="020B0503020204020204" pitchFamily="34" charset="-122"/>
                          <a:ea typeface="微软雅黑" panose="020B0503020204020204" pitchFamily="34" charset="-122"/>
                        </a:rPr>
                        <a:t>1.0</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1.6</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0.06</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0.13</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0.12</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11"/>
                  </a:ext>
                </a:extLst>
              </a:tr>
              <a:tr h="221615">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11</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5B71</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0.05</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0.20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0.3</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5.8</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6.8</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0.08</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0.15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0.3</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12"/>
                  </a:ext>
                </a:extLst>
              </a:tr>
              <a:tr h="223520">
                <a:tc>
                  <a:txBody>
                    <a:bodyPr/>
                    <a:lstStyle/>
                    <a:p>
                      <a:pPr algn="ctr" fontAlgn="t"/>
                      <a:r>
                        <a:rPr lang="en-US" altLang="zh-CN" sz="1100" u="none" strike="noStrike">
                          <a:effectLst/>
                          <a:latin typeface="微软雅黑" panose="020B0503020204020204" pitchFamily="34" charset="-122"/>
                          <a:ea typeface="微软雅黑" panose="020B0503020204020204" pitchFamily="34" charset="-122"/>
                        </a:rPr>
                        <a:t>12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铝中间合金</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AlSc2</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　</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1.8</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2.2</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chemeClr val="accent3">
                        <a:lumMod val="40000"/>
                        <a:lumOff val="60000"/>
                      </a:schemeClr>
                    </a:solidFill>
                  </a:tcPr>
                </a:tc>
                <a:tc vMerge="1">
                  <a:txBody>
                    <a:bodyPr/>
                    <a:lstStyle/>
                    <a:p>
                      <a:endParaRPr lang="zh-CN"/>
                    </a:p>
                  </a:txBody>
                  <a:tcPr marL="3640" marR="3640" marT="3640" marB="0" anchor="ctr"/>
                </a:tc>
                <a:tc vMerge="1">
                  <a:txBody>
                    <a:bodyPr/>
                    <a:lstStyle/>
                    <a:p>
                      <a:endParaRPr lang="zh-CN"/>
                    </a:p>
                  </a:txBody>
                  <a:tcPr marL="3640" marR="3640" marT="3640" marB="0" anchor="ctr"/>
                </a:tc>
                <a:extLst>
                  <a:ext uri="{0D108BD9-81ED-4DB2-BD59-A6C34878D82A}">
                    <a16:rowId xmlns:a16="http://schemas.microsoft.com/office/drawing/2014/main" val="10013"/>
                  </a:ext>
                </a:extLst>
              </a:tr>
              <a:tr h="221615">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1</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rowSpan="4">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铝合金</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2023</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0.15</a:t>
                      </a:r>
                      <a:endParaRPr lang="en-US" altLang="zh-CN" sz="1100" b="0" i="0" u="none" strike="noStrike" dirty="0">
                        <a:solidFill>
                          <a:srgbClr val="FF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3.6</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4.5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1.0</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1.6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0.05</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0.15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0.01</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0.06</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vMerge="1">
                  <a:txBody>
                    <a:bodyPr/>
                    <a:lstStyle/>
                    <a:p>
                      <a:endParaRPr lang="zh-CN"/>
                    </a:p>
                  </a:txBody>
                  <a:tcPr marL="3640" marR="3640" marT="3640" marB="0" anchor="ctr"/>
                </a:tc>
                <a:tc rowSpan="5">
                  <a:txBody>
                    <a:bodyPr/>
                    <a:lstStyle/>
                    <a:p>
                      <a:pPr algn="ctr" fontAlgn="ctr"/>
                      <a:r>
                        <a:rPr lang="zh-CN" altLang="en-US" sz="1800" b="1" u="none" strike="noStrike" dirty="0">
                          <a:solidFill>
                            <a:schemeClr val="tx1"/>
                          </a:solidFill>
                          <a:effectLst/>
                          <a:latin typeface="微软雅黑" panose="020B0503020204020204" pitchFamily="34" charset="-122"/>
                          <a:ea typeface="微软雅黑" panose="020B0503020204020204" pitchFamily="34" charset="-122"/>
                        </a:rPr>
                        <a:t>美国</a:t>
                      </a:r>
                      <a:endParaRPr lang="zh-CN" altLang="en-US" sz="1800" b="1" i="0" u="none" strike="noStrike" dirty="0">
                        <a:solidFill>
                          <a:schemeClr val="tx1"/>
                        </a:solidFill>
                        <a:effectLst/>
                        <a:latin typeface="微软雅黑" panose="020B0503020204020204" pitchFamily="34" charset="-122"/>
                        <a:ea typeface="微软雅黑" panose="020B0503020204020204" pitchFamily="34" charset="-122"/>
                      </a:endParaRPr>
                    </a:p>
                  </a:txBody>
                  <a:tcPr marL="3640" marR="3640" marT="3640" marB="0" anchor="ctr"/>
                </a:tc>
                <a:extLst>
                  <a:ext uri="{0D108BD9-81ED-4DB2-BD59-A6C34878D82A}">
                    <a16:rowId xmlns:a16="http://schemas.microsoft.com/office/drawing/2014/main" val="10014"/>
                  </a:ext>
                </a:extLst>
              </a:tr>
              <a:tr h="222250">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vMerge="1">
                  <a:txBody>
                    <a:bodyPr/>
                    <a:lstStyle/>
                    <a:p>
                      <a:endParaRPr lang="zh-CN"/>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5024</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0.4</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0.2</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0.2</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3.9</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5.1</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0.05</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0.20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0.10</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0.40</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15"/>
                  </a:ext>
                </a:extLst>
              </a:tr>
              <a:tr h="221615">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vMerge="1">
                  <a:txBody>
                    <a:bodyPr/>
                    <a:lstStyle/>
                    <a:p>
                      <a:endParaRPr lang="zh-CN"/>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5028</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0.3</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0.3</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1.0</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3.2</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4.8</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　</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0.02</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0.40</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16"/>
                  </a:ext>
                </a:extLst>
              </a:tr>
              <a:tr h="221615">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vMerge="1">
                  <a:txBody>
                    <a:bodyPr/>
                    <a:lstStyle/>
                    <a:p>
                      <a:endParaRPr lang="zh-CN"/>
                    </a:p>
                  </a:txBody>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7042</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1.3</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1.9</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0.2</a:t>
                      </a:r>
                      <a:r>
                        <a:rPr lang="zh-CN" altLang="en-US" sz="1100" u="none" strike="noStrike">
                          <a:effectLst/>
                          <a:latin typeface="微软雅黑" panose="020B0503020204020204" pitchFamily="34" charset="-122"/>
                          <a:ea typeface="微软雅黑" panose="020B0503020204020204" pitchFamily="34" charset="-122"/>
                        </a:rPr>
                        <a:t>～</a:t>
                      </a:r>
                      <a:r>
                        <a:rPr lang="en-US" altLang="zh-CN" sz="1100" u="none" strike="noStrike">
                          <a:effectLst/>
                          <a:latin typeface="微软雅黑" panose="020B0503020204020204" pitchFamily="34" charset="-122"/>
                          <a:ea typeface="微软雅黑" panose="020B0503020204020204" pitchFamily="34" charset="-122"/>
                        </a:rPr>
                        <a:t>0.4</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2.0</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2.8</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0.11</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0.2</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0.18</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0.50</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vMerge="1">
                  <a:txBody>
                    <a:bodyPr/>
                    <a:lstStyle/>
                    <a:p>
                      <a:endParaRPr lang="zh-CN"/>
                    </a:p>
                  </a:txBody>
                  <a:tcPr marL="3640" marR="3640" marT="3640" marB="0" anchor="ctr"/>
                </a:tc>
                <a:tc vMerge="1">
                  <a:txBody>
                    <a:bodyPr/>
                    <a:lstStyle/>
                    <a:p>
                      <a:endParaRPr lang="zh-CN"/>
                    </a:p>
                  </a:txBody>
                  <a:tcPr/>
                </a:tc>
                <a:extLst>
                  <a:ext uri="{0D108BD9-81ED-4DB2-BD59-A6C34878D82A}">
                    <a16:rowId xmlns:a16="http://schemas.microsoft.com/office/drawing/2014/main" val="10017"/>
                  </a:ext>
                </a:extLst>
              </a:tr>
              <a:tr h="223520">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zh-CN" altLang="en-US" sz="1200" u="none" strike="noStrike" dirty="0">
                          <a:effectLst/>
                          <a:latin typeface="微软雅黑" panose="020B0503020204020204" pitchFamily="34" charset="-122"/>
                          <a:ea typeface="微软雅黑" panose="020B0503020204020204" pitchFamily="34" charset="-122"/>
                        </a:rPr>
                        <a:t>铝中间合金</a:t>
                      </a:r>
                      <a:endParaRPr lang="zh-CN" altLang="en-US" sz="12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sz="1400" u="none" strike="noStrike" dirty="0">
                          <a:effectLst/>
                          <a:latin typeface="微软雅黑" panose="020B0503020204020204" pitchFamily="34" charset="-122"/>
                          <a:ea typeface="微软雅黑" panose="020B0503020204020204" pitchFamily="34" charset="-122"/>
                        </a:rPr>
                        <a:t>H2025</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a:effectLst/>
                          <a:latin typeface="微软雅黑" panose="020B0503020204020204" pitchFamily="34" charset="-122"/>
                          <a:ea typeface="微软雅黑" panose="020B0503020204020204" pitchFamily="34" charset="-122"/>
                        </a:rPr>
                        <a:t>0.05</a:t>
                      </a:r>
                      <a:endParaRPr lang="en-US" altLang="zh-CN"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0.05</a:t>
                      </a:r>
                      <a:endParaRPr lang="en-US" altLang="zh-CN"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zh-CN" altLang="en-US" sz="1100" u="none" strike="noStrike">
                          <a:effectLst/>
                          <a:latin typeface="微软雅黑" panose="020B0503020204020204" pitchFamily="34" charset="-122"/>
                          <a:ea typeface="微软雅黑" panose="020B0503020204020204" pitchFamily="34" charset="-122"/>
                        </a:rPr>
                        <a:t>　</a:t>
                      </a:r>
                      <a:endParaRPr lang="zh-CN" altLang="en-US" sz="1100" b="0" i="0" u="none" strike="noStrike">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zh-CN" altLang="en-US" sz="1100" u="none" strike="noStrike" dirty="0">
                          <a:effectLst/>
                          <a:latin typeface="微软雅黑" panose="020B0503020204020204" pitchFamily="34" charset="-122"/>
                          <a:ea typeface="微软雅黑" panose="020B0503020204020204" pitchFamily="34" charset="-122"/>
                        </a:rPr>
                        <a:t>　</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a:txBody>
                    <a:bodyPr/>
                    <a:lstStyle/>
                    <a:p>
                      <a:pPr algn="ctr" fontAlgn="ctr"/>
                      <a:r>
                        <a:rPr lang="en-US" altLang="zh-CN" sz="1100" u="none" strike="noStrike" dirty="0">
                          <a:effectLst/>
                          <a:latin typeface="微软雅黑" panose="020B0503020204020204" pitchFamily="34" charset="-122"/>
                          <a:ea typeface="微软雅黑" panose="020B0503020204020204" pitchFamily="34" charset="-122"/>
                        </a:rPr>
                        <a:t>1.8</a:t>
                      </a:r>
                      <a:r>
                        <a:rPr lang="zh-CN" altLang="en-US" sz="1100" u="none" strike="noStrike" dirty="0">
                          <a:effectLst/>
                          <a:latin typeface="微软雅黑" panose="020B0503020204020204" pitchFamily="34" charset="-122"/>
                          <a:ea typeface="微软雅黑" panose="020B0503020204020204" pitchFamily="34" charset="-122"/>
                        </a:rPr>
                        <a:t>～</a:t>
                      </a:r>
                      <a:r>
                        <a:rPr lang="en-US" altLang="zh-CN" sz="1100" u="none" strike="noStrike" dirty="0">
                          <a:effectLst/>
                          <a:latin typeface="微软雅黑" panose="020B0503020204020204" pitchFamily="34" charset="-122"/>
                          <a:ea typeface="微软雅黑" panose="020B0503020204020204" pitchFamily="34" charset="-122"/>
                        </a:rPr>
                        <a:t>2.2</a:t>
                      </a:r>
                      <a:endParaRPr lang="zh-CN" altLang="en-US" sz="1100" b="0" i="0" u="none" strike="noStrike" dirty="0">
                        <a:solidFill>
                          <a:srgbClr val="000000"/>
                        </a:solidFill>
                        <a:effectLst/>
                        <a:latin typeface="微软雅黑" panose="020B0503020204020204" pitchFamily="34" charset="-122"/>
                        <a:ea typeface="微软雅黑" panose="020B0503020204020204" pitchFamily="34" charset="-122"/>
                      </a:endParaRPr>
                    </a:p>
                  </a:txBody>
                  <a:tcPr marL="3640" marR="3640" marT="3640" marB="0" anchor="ctr">
                    <a:solidFill>
                      <a:srgbClr val="00B0F0"/>
                    </a:solidFill>
                  </a:tcPr>
                </a:tc>
                <a:tc vMerge="1">
                  <a:txBody>
                    <a:bodyPr/>
                    <a:lstStyle/>
                    <a:p>
                      <a:endParaRPr lang="zh-CN"/>
                    </a:p>
                  </a:txBody>
                  <a:tcPr marL="3640" marR="3640" marT="3640" marB="0" anchor="ctr"/>
                </a:tc>
                <a:tc vMerge="1">
                  <a:txBody>
                    <a:bodyPr/>
                    <a:lstStyle/>
                    <a:p>
                      <a:endParaRPr lang="zh-CN"/>
                    </a:p>
                  </a:txBody>
                  <a:tcPr marL="3640" marR="3640" marT="3640" marB="0" anchor="ctr"/>
                </a:tc>
                <a:extLst>
                  <a:ext uri="{0D108BD9-81ED-4DB2-BD59-A6C34878D82A}">
                    <a16:rowId xmlns:a16="http://schemas.microsoft.com/office/drawing/2014/main" val="10018"/>
                  </a:ext>
                </a:extLst>
              </a:tr>
            </a:tbl>
          </a:graphicData>
        </a:graphic>
      </p:graphicFrame>
      <p:sp>
        <p:nvSpPr>
          <p:cNvPr id="17" name="文本框 16"/>
          <p:cNvSpPr txBox="1"/>
          <p:nvPr/>
        </p:nvSpPr>
        <p:spPr>
          <a:xfrm>
            <a:off x="5112965" y="5760085"/>
            <a:ext cx="6333495" cy="306705"/>
          </a:xfrm>
          <a:prstGeom prst="rect">
            <a:avLst/>
          </a:prstGeom>
          <a:noFill/>
        </p:spPr>
        <p:txBody>
          <a:bodyPr wrap="square">
            <a:spAutoFit/>
          </a:bodyPr>
          <a:lstStyle/>
          <a:p>
            <a:pPr algn="r"/>
            <a:r>
              <a:rPr lang="en-US"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a:t>
            </a:r>
            <a:r>
              <a:rPr lang="zh-CN" altLang="en-US" sz="1400" dirty="0">
                <a:solidFill>
                  <a:schemeClr val="bg2">
                    <a:lumMod val="50000"/>
                  </a:schemeClr>
                </a:solidFill>
                <a:latin typeface="Arial" panose="020B0604020202020204" pitchFamily="34" charset="0"/>
                <a:cs typeface="Arial" panose="020B0604020202020204" pitchFamily="34" charset="0"/>
              </a:rPr>
              <a:t>世界有色金属牌号手册》（2017年出版）及中国有色金属标准质量信息网</a:t>
            </a:r>
            <a:endParaRPr lang="en-US" altLang="zh-CN" sz="1400" dirty="0">
              <a:solidFill>
                <a:schemeClr val="bg2">
                  <a:lumMod val="50000"/>
                </a:schemeClr>
              </a:solidFill>
              <a:latin typeface="Arial" panose="020B0604020202020204" pitchFamily="34" charset="0"/>
              <a:cs typeface="Arial" panose="020B0604020202020204" pitchFamily="34" charset="0"/>
            </a:endParaRPr>
          </a:p>
        </p:txBody>
      </p:sp>
      <p:sp>
        <p:nvSpPr>
          <p:cNvPr id="2" name="文本框 1"/>
          <p:cNvSpPr txBox="1"/>
          <p:nvPr/>
        </p:nvSpPr>
        <p:spPr>
          <a:xfrm>
            <a:off x="936501" y="5182870"/>
            <a:ext cx="9139445" cy="398780"/>
          </a:xfrm>
          <a:prstGeom prst="rect">
            <a:avLst/>
          </a:prstGeom>
          <a:noFill/>
        </p:spPr>
        <p:txBody>
          <a:bodyPr wrap="square" rtlCol="0">
            <a:spAutoFit/>
          </a:bodyPr>
          <a:lstStyle/>
          <a:p>
            <a:pPr marL="342900" indent="-342900" algn="ctr">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根据上述已注册铝合金牌号，在铝合金中钪的添加量介于</a:t>
            </a:r>
            <a:r>
              <a:rPr lang="en-US" altLang="zh-CN" sz="2000" b="1" dirty="0">
                <a:solidFill>
                  <a:srgbClr val="FF0000"/>
                </a:solidFill>
                <a:latin typeface="微软雅黑" panose="020B0503020204020204" pitchFamily="34" charset="-122"/>
                <a:ea typeface="微软雅黑" panose="020B0503020204020204" pitchFamily="34" charset="-122"/>
              </a:rPr>
              <a:t>0.04%</a:t>
            </a:r>
            <a:r>
              <a:rPr lang="zh-CN" altLang="en-US" sz="2000" b="1" dirty="0">
                <a:solidFill>
                  <a:srgbClr val="FF0000"/>
                </a:solidFill>
                <a:latin typeface="微软雅黑" panose="020B0503020204020204" pitchFamily="34" charset="-122"/>
                <a:ea typeface="微软雅黑" panose="020B0503020204020204" pitchFamily="34" charset="-122"/>
              </a:rPr>
              <a:t>至</a:t>
            </a:r>
            <a:r>
              <a:rPr lang="en-US" altLang="zh-CN" sz="2000" b="1" dirty="0">
                <a:solidFill>
                  <a:srgbClr val="FF0000"/>
                </a:solidFill>
                <a:latin typeface="微软雅黑" panose="020B0503020204020204" pitchFamily="34" charset="-122"/>
                <a:ea typeface="微软雅黑" panose="020B0503020204020204" pitchFamily="34" charset="-122"/>
              </a:rPr>
              <a:t>0.6%</a:t>
            </a:r>
            <a:r>
              <a:rPr lang="zh-CN" altLang="en-US" sz="2000" b="1" dirty="0">
                <a:solidFill>
                  <a:srgbClr val="FF0000"/>
                </a:solidFill>
                <a:latin typeface="微软雅黑" panose="020B0503020204020204" pitchFamily="34" charset="-122"/>
                <a:ea typeface="微软雅黑" panose="020B0503020204020204" pitchFamily="34" charset="-122"/>
              </a:rPr>
              <a:t>之间</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20977" y="137070"/>
            <a:ext cx="5688633" cy="460375"/>
          </a:xfrm>
          <a:prstGeom prst="rect">
            <a:avLst/>
          </a:prstGeom>
          <a:noFill/>
        </p:spPr>
        <p:txBody>
          <a:bodyPr wrap="square" rtlCol="0">
            <a:spAutoFit/>
          </a:bodyPr>
          <a:lstStyle/>
          <a:p>
            <a:pPr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2.3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航空航天、国防军工</a:t>
            </a:r>
          </a:p>
        </p:txBody>
      </p:sp>
      <p:graphicFrame>
        <p:nvGraphicFramePr>
          <p:cNvPr id="11" name="表格 10"/>
          <p:cNvGraphicFramePr/>
          <p:nvPr>
            <p:custDataLst>
              <p:tags r:id="rId1"/>
            </p:custDataLst>
          </p:nvPr>
        </p:nvGraphicFramePr>
        <p:xfrm>
          <a:off x="131453" y="678190"/>
          <a:ext cx="7429784" cy="5010140"/>
        </p:xfrm>
        <a:graphic>
          <a:graphicData uri="http://schemas.openxmlformats.org/drawingml/2006/table">
            <a:tbl>
              <a:tblPr/>
              <a:tblGrid>
                <a:gridCol w="1635506">
                  <a:extLst>
                    <a:ext uri="{9D8B030D-6E8A-4147-A177-3AD203B41FA5}">
                      <a16:colId xmlns:a16="http://schemas.microsoft.com/office/drawing/2014/main" val="20000"/>
                    </a:ext>
                  </a:extLst>
                </a:gridCol>
                <a:gridCol w="1185120">
                  <a:extLst>
                    <a:ext uri="{9D8B030D-6E8A-4147-A177-3AD203B41FA5}">
                      <a16:colId xmlns:a16="http://schemas.microsoft.com/office/drawing/2014/main" val="20001"/>
                    </a:ext>
                  </a:extLst>
                </a:gridCol>
                <a:gridCol w="4609158">
                  <a:extLst>
                    <a:ext uri="{9D8B030D-6E8A-4147-A177-3AD203B41FA5}">
                      <a16:colId xmlns:a16="http://schemas.microsoft.com/office/drawing/2014/main" val="20002"/>
                    </a:ext>
                  </a:extLst>
                </a:gridCol>
              </a:tblGrid>
              <a:tr h="214503">
                <a:tc gridSpan="3">
                  <a:txBody>
                    <a:bodyPr/>
                    <a:lstStyle/>
                    <a:p>
                      <a:pPr indent="0" algn="ctr">
                        <a:buNone/>
                      </a:pPr>
                      <a:r>
                        <a:rPr lang="zh-CN" sz="1000" b="1" dirty="0">
                          <a:solidFill>
                            <a:srgbClr val="000000"/>
                          </a:solidFill>
                          <a:latin typeface="微软雅黑" panose="020B0503020204020204" pitchFamily="34" charset="-122"/>
                          <a:ea typeface="微软雅黑" panose="020B0503020204020204" pitchFamily="34" charset="-122"/>
                        </a:rPr>
                        <a:t>俄罗斯部分</a:t>
                      </a:r>
                      <a:r>
                        <a:rPr lang="en-US" sz="1000" b="1" dirty="0">
                          <a:solidFill>
                            <a:srgbClr val="000000"/>
                          </a:solidFill>
                          <a:latin typeface="微软雅黑" panose="020B0503020204020204" pitchFamily="34" charset="-122"/>
                          <a:ea typeface="微软雅黑" panose="020B0503020204020204" pitchFamily="34" charset="-122"/>
                        </a:rPr>
                        <a:t>Al-</a:t>
                      </a:r>
                      <a:r>
                        <a:rPr lang="en-US" sz="1000" b="1" dirty="0" err="1">
                          <a:solidFill>
                            <a:srgbClr val="000000"/>
                          </a:solidFill>
                          <a:latin typeface="微软雅黑" panose="020B0503020204020204" pitchFamily="34" charset="-122"/>
                          <a:ea typeface="微软雅黑" panose="020B0503020204020204" pitchFamily="34" charset="-122"/>
                        </a:rPr>
                        <a:t>Sc合金性能及应用领域</a:t>
                      </a:r>
                      <a:endParaRPr lang="en-US" altLang="en-US" sz="1000" b="1"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6350" cap="flat" cmpd="sng">
                      <a:solidFill>
                        <a:srgbClr val="000000"/>
                      </a:solidFill>
                      <a:prstDash val="solid"/>
                      <a:headEnd type="none" w="med" len="med"/>
                      <a:tailEnd type="none" w="med" len="med"/>
                    </a:lnB>
                  </a:tcPr>
                </a:tc>
                <a:tc hMerge="1">
                  <a:txBody>
                    <a:bodyPr/>
                    <a:lstStyle/>
                    <a:p>
                      <a:endParaRPr lang="zh-CN"/>
                    </a:p>
                  </a:txBody>
                  <a:tcPr>
                    <a:lnR cap="flat">
                      <a:noFill/>
                    </a:lnR>
                    <a:lnT cap="flat">
                      <a:noFill/>
                    </a:lnT>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00"/>
                  </a:ext>
                </a:extLst>
              </a:tr>
              <a:tr h="214503">
                <a:tc>
                  <a:txBody>
                    <a:bodyPr/>
                    <a:lstStyle/>
                    <a:p>
                      <a:pPr indent="0" algn="ctr">
                        <a:buNone/>
                      </a:pPr>
                      <a:r>
                        <a:rPr lang="zh-CN" sz="1000" b="1" dirty="0">
                          <a:solidFill>
                            <a:srgbClr val="000000"/>
                          </a:solidFill>
                          <a:latin typeface="微软雅黑" panose="020B0503020204020204" pitchFamily="34" charset="-122"/>
                          <a:ea typeface="微软雅黑" panose="020B0503020204020204" pitchFamily="34" charset="-122"/>
                        </a:rPr>
                        <a:t>合金系列</a:t>
                      </a:r>
                      <a:endParaRPr lang="en-US" altLang="en-US" sz="1000" b="1"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dirty="0">
                          <a:solidFill>
                            <a:srgbClr val="000000"/>
                          </a:solidFill>
                          <a:latin typeface="微软雅黑" panose="020B0503020204020204" pitchFamily="34" charset="-122"/>
                          <a:ea typeface="微软雅黑" panose="020B0503020204020204" pitchFamily="34" charset="-122"/>
                        </a:rPr>
                        <a:t>俄罗斯牌号</a:t>
                      </a:r>
                      <a:endParaRPr lang="en-US" altLang="en-US" sz="1000" b="1"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1" dirty="0">
                          <a:solidFill>
                            <a:srgbClr val="000000"/>
                          </a:solidFill>
                          <a:latin typeface="微软雅黑" panose="020B0503020204020204" pitchFamily="34" charset="-122"/>
                          <a:ea typeface="微软雅黑" panose="020B0503020204020204" pitchFamily="34" charset="-122"/>
                        </a:rPr>
                        <a:t>性能及应用领域</a:t>
                      </a:r>
                      <a:endParaRPr lang="en-US" altLang="en-US" sz="1000" b="1"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8965">
                <a:tc rowSpan="8">
                  <a:txBody>
                    <a:bodyPr/>
                    <a:lstStyle/>
                    <a:p>
                      <a:pPr indent="0" algn="ctr">
                        <a:buNone/>
                      </a:pPr>
                      <a:r>
                        <a:rPr lang="zh-CN" sz="1000" b="0">
                          <a:solidFill>
                            <a:srgbClr val="000000"/>
                          </a:solidFill>
                          <a:latin typeface="微软雅黑" panose="020B0503020204020204" pitchFamily="34" charset="-122"/>
                          <a:ea typeface="微软雅黑" panose="020B0503020204020204" pitchFamily="34" charset="-122"/>
                        </a:rPr>
                        <a:t>热处理非强化可焊</a:t>
                      </a:r>
                      <a:r>
                        <a:rPr lang="en-US" sz="1000" b="0">
                          <a:solidFill>
                            <a:srgbClr val="000000"/>
                          </a:solidFill>
                          <a:latin typeface="微软雅黑" panose="020B0503020204020204" pitchFamily="34" charset="-122"/>
                          <a:ea typeface="微软雅黑" panose="020B0503020204020204" pitchFamily="34" charset="-122"/>
                        </a:rPr>
                        <a:t>Al-Mg-Sc系</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dirty="0">
                          <a:solidFill>
                            <a:srgbClr val="000000"/>
                          </a:solidFill>
                          <a:latin typeface="微软雅黑" panose="020B0503020204020204" pitchFamily="34" charset="-122"/>
                          <a:ea typeface="微软雅黑" panose="020B0503020204020204" pitchFamily="34" charset="-122"/>
                        </a:rPr>
                        <a:t>1570</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微软雅黑" panose="020B0503020204020204" pitchFamily="34" charset="-122"/>
                          <a:ea typeface="微软雅黑" panose="020B0503020204020204" pitchFamily="34" charset="-122"/>
                        </a:rPr>
                        <a:t>形状简单的焊接构件，如太空飞船焊接机体、水翼船、气垫船身等。</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268256">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01570C</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焊接性能更好，制作焊接构件，用于大型客机的下机身、高级轿车及船舶等。</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4503">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1571</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微软雅黑" panose="020B0503020204020204" pitchFamily="34" charset="-122"/>
                          <a:ea typeface="微软雅黑" panose="020B0503020204020204" pitchFamily="34" charset="-122"/>
                        </a:rPr>
                        <a:t>强度比</a:t>
                      </a:r>
                      <a:r>
                        <a:rPr lang="en-US" sz="1000" b="0">
                          <a:solidFill>
                            <a:srgbClr val="000000"/>
                          </a:solidFill>
                          <a:latin typeface="微软雅黑" panose="020B0503020204020204" pitchFamily="34" charset="-122"/>
                          <a:ea typeface="微软雅黑" panose="020B0503020204020204" pitchFamily="34" charset="-122"/>
                        </a:rPr>
                        <a:t>01570稍低，但塑性更好。</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4503">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1545</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加工成型性比</a:t>
                      </a:r>
                      <a:r>
                        <a:rPr lang="en-US" sz="1000" b="0" dirty="0">
                          <a:solidFill>
                            <a:srgbClr val="000000"/>
                          </a:solidFill>
                          <a:latin typeface="微软雅黑" panose="020B0503020204020204" pitchFamily="34" charset="-122"/>
                          <a:ea typeface="微软雅黑" panose="020B0503020204020204" pitchFamily="34" charset="-122"/>
                        </a:rPr>
                        <a:t>01570好。</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56">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01545K</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微软雅黑" panose="020B0503020204020204" pitchFamily="34" charset="-122"/>
                          <a:ea typeface="微软雅黑" panose="020B0503020204020204" pitchFamily="34" charset="-122"/>
                        </a:rPr>
                        <a:t>可用于液氢</a:t>
                      </a:r>
                      <a:r>
                        <a:rPr lang="en-US" sz="1000" b="0">
                          <a:solidFill>
                            <a:srgbClr val="000000"/>
                          </a:solidFill>
                          <a:latin typeface="微软雅黑" panose="020B0503020204020204" pitchFamily="34" charset="-122"/>
                          <a:ea typeface="微软雅黑" panose="020B0503020204020204" pitchFamily="34" charset="-122"/>
                        </a:rPr>
                        <a:t>-液氧燃料航天器储箱及相应介质下焊接构件。</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896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1535</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可塑性好、耐腐蚀性增强，可制作低温下焊接构件，用于液化气罐等。</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996">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1523</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微软雅黑" panose="020B0503020204020204" pitchFamily="34" charset="-122"/>
                          <a:ea typeface="微软雅黑" panose="020B0503020204020204" pitchFamily="34" charset="-122"/>
                        </a:rPr>
                        <a:t>优异的抗蚀性、成型性、抗中子辐照性，用于高腐蚀介质中工作的焊接构件，如原油管道、中子辐射场合的焊接构件。</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68256">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1515</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a:solidFill>
                            <a:srgbClr val="000000"/>
                          </a:solidFill>
                          <a:latin typeface="微软雅黑" panose="020B0503020204020204" pitchFamily="34" charset="-122"/>
                          <a:ea typeface="微软雅黑" panose="020B0503020204020204" pitchFamily="34" charset="-122"/>
                        </a:rPr>
                        <a:t>热导率高，可用于生产焊接或者纤焊的散热器及各种导电、导热元件。</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9565">
                <a:tc rowSpan="3">
                  <a:txBody>
                    <a:bodyPr/>
                    <a:lstStyle/>
                    <a:p>
                      <a:pPr indent="0" algn="ctr">
                        <a:buNone/>
                      </a:pPr>
                      <a:r>
                        <a:rPr lang="zh-CN" sz="1000" b="0">
                          <a:solidFill>
                            <a:srgbClr val="000000"/>
                          </a:solidFill>
                          <a:latin typeface="微软雅黑" panose="020B0503020204020204" pitchFamily="34" charset="-122"/>
                          <a:ea typeface="微软雅黑" panose="020B0503020204020204" pitchFamily="34" charset="-122"/>
                        </a:rPr>
                        <a:t>热处理强化高强可焊</a:t>
                      </a:r>
                      <a:r>
                        <a:rPr lang="en-US" sz="1000" b="0">
                          <a:solidFill>
                            <a:srgbClr val="000000"/>
                          </a:solidFill>
                          <a:latin typeface="微软雅黑" panose="020B0503020204020204" pitchFamily="34" charset="-122"/>
                          <a:ea typeface="微软雅黑" panose="020B0503020204020204" pitchFamily="34" charset="-122"/>
                        </a:rPr>
                        <a:t>Al-Zn-Mg-Sc系</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1970</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天然的超塑性，可以用作航空工业的焊接结构，舰船、舟桥、地翼船的装甲板等。</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6956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1975</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Sc含量低，塑性比</a:t>
                      </a:r>
                      <a:r>
                        <a:rPr lang="en-US" sz="1000" b="0" dirty="0">
                          <a:solidFill>
                            <a:srgbClr val="000000"/>
                          </a:solidFill>
                          <a:latin typeface="微软雅黑" panose="020B0503020204020204" pitchFamily="34" charset="-122"/>
                          <a:ea typeface="微软雅黑" panose="020B0503020204020204" pitchFamily="34" charset="-122"/>
                        </a:rPr>
                        <a:t>01970低，可用于高速列车、地铁列车、桥梁等焊接负重结构。</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896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1981</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具有高强度、高弹性、低的各向异性、高的断裂抗力等特点。</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69565">
                <a:tc rowSpan="2">
                  <a:txBody>
                    <a:bodyPr/>
                    <a:lstStyle/>
                    <a:p>
                      <a:pPr indent="0" algn="ctr">
                        <a:buNone/>
                      </a:pPr>
                      <a:r>
                        <a:rPr lang="zh-CN" sz="1000" b="0">
                          <a:solidFill>
                            <a:srgbClr val="000000"/>
                          </a:solidFill>
                          <a:latin typeface="微软雅黑" panose="020B0503020204020204" pitchFamily="34" charset="-122"/>
                          <a:ea typeface="微软雅黑" panose="020B0503020204020204" pitchFamily="34" charset="-122"/>
                        </a:rPr>
                        <a:t>热处理强化高强可焊</a:t>
                      </a:r>
                      <a:r>
                        <a:rPr lang="en-US" sz="1000" b="0">
                          <a:solidFill>
                            <a:srgbClr val="000000"/>
                          </a:solidFill>
                          <a:latin typeface="微软雅黑" panose="020B0503020204020204" pitchFamily="34" charset="-122"/>
                          <a:ea typeface="微软雅黑" panose="020B0503020204020204" pitchFamily="34" charset="-122"/>
                        </a:rPr>
                        <a:t>Al-Cu-Li-Sc系</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1460</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高强可焊，低温强度和断裂韧性比常温高，已用于航天飞机和液氢、液氧低温储箱上。</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6896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1464</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高的热稳定性，可用于</a:t>
                      </a:r>
                      <a:r>
                        <a:rPr lang="en-US" sz="1000" b="0" dirty="0">
                          <a:solidFill>
                            <a:srgbClr val="000000"/>
                          </a:solidFill>
                          <a:latin typeface="微软雅黑" panose="020B0503020204020204" pitchFamily="34" charset="-122"/>
                          <a:ea typeface="微软雅黑" panose="020B0503020204020204" pitchFamily="34" charset="-122"/>
                        </a:rPr>
                        <a:t>120℃下长期工作的航天、航空构件。</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59803">
                <a:tc rowSpan="3">
                  <a:txBody>
                    <a:bodyPr/>
                    <a:lstStyle/>
                    <a:p>
                      <a:pPr indent="0" algn="ctr">
                        <a:buNone/>
                      </a:pPr>
                      <a:r>
                        <a:rPr lang="zh-CN" sz="1000" b="0">
                          <a:solidFill>
                            <a:srgbClr val="000000"/>
                          </a:solidFill>
                          <a:latin typeface="微软雅黑" panose="020B0503020204020204" pitchFamily="34" charset="-122"/>
                          <a:ea typeface="微软雅黑" panose="020B0503020204020204" pitchFamily="34" charset="-122"/>
                        </a:rPr>
                        <a:t>热处理强化中强高强可焊</a:t>
                      </a:r>
                      <a:r>
                        <a:rPr lang="en-US" sz="1000" b="0">
                          <a:solidFill>
                            <a:srgbClr val="000000"/>
                          </a:solidFill>
                          <a:latin typeface="微软雅黑" panose="020B0503020204020204" pitchFamily="34" charset="-122"/>
                          <a:ea typeface="微软雅黑" panose="020B0503020204020204" pitchFamily="34" charset="-122"/>
                        </a:rPr>
                        <a:t>Al-Mg-Li-Sc系</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1421</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超塑成型性和低周疲劳极限优异，可焊性优异，已用于米格</a:t>
                      </a:r>
                      <a:r>
                        <a:rPr lang="en-US" sz="1000" b="0" dirty="0">
                          <a:solidFill>
                            <a:srgbClr val="000000"/>
                          </a:solidFill>
                          <a:latin typeface="微软雅黑" panose="020B0503020204020204" pitchFamily="34" charset="-122"/>
                          <a:ea typeface="微软雅黑" panose="020B0503020204020204" pitchFamily="34" charset="-122"/>
                        </a:rPr>
                        <a:t>-26、米格-29、图-204客机、雅克-36直升机的结构材料，还以挤压异形材的形式用于安东诺夫运输机作机身纵梁。</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14503">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en-US" sz="1000" b="0" dirty="0">
                          <a:solidFill>
                            <a:srgbClr val="000000"/>
                          </a:solidFill>
                          <a:latin typeface="微软雅黑" panose="020B0503020204020204" pitchFamily="34" charset="-122"/>
                          <a:ea typeface="微软雅黑" panose="020B0503020204020204" pitchFamily="34" charset="-122"/>
                        </a:rPr>
                        <a:t>1423</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extLst>
                  <a:ext uri="{0D108BD9-81ED-4DB2-BD59-A6C34878D82A}">
                    <a16:rowId xmlns:a16="http://schemas.microsoft.com/office/drawing/2014/main" val="10016"/>
                  </a:ext>
                </a:extLst>
              </a:tr>
              <a:tr h="214503">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en-US" sz="1000" b="0">
                          <a:solidFill>
                            <a:srgbClr val="000000"/>
                          </a:solidFill>
                          <a:latin typeface="微软雅黑" panose="020B0503020204020204" pitchFamily="34" charset="-122"/>
                          <a:ea typeface="微软雅黑" panose="020B0503020204020204" pitchFamily="34" charset="-122"/>
                        </a:rPr>
                        <a:t>1424</a:t>
                      </a:r>
                      <a:endParaRPr lang="en-US" altLang="en-US" sz="10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1000" b="0" dirty="0">
                          <a:solidFill>
                            <a:srgbClr val="000000"/>
                          </a:solidFill>
                          <a:latin typeface="微软雅黑" panose="020B0503020204020204" pitchFamily="34" charset="-122"/>
                          <a:ea typeface="微软雅黑" panose="020B0503020204020204" pitchFamily="34" charset="-122"/>
                        </a:rPr>
                        <a:t>焊接性能好，可用作大型客机焊接机身的材料。</a:t>
                      </a:r>
                      <a:endParaRPr lang="en-US" altLang="en-US" sz="1000" b="0" dirty="0">
                        <a:solidFill>
                          <a:srgbClr val="000000"/>
                        </a:solidFill>
                        <a:latin typeface="微软雅黑" panose="020B0503020204020204" pitchFamily="34" charset="-122"/>
                        <a:ea typeface="微软雅黑" panose="020B0503020204020204" pitchFamily="34" charset="-122"/>
                      </a:endParaRPr>
                    </a:p>
                  </a:txBody>
                  <a:tcPr marL="12700" marR="12700" marT="1270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bl>
          </a:graphicData>
        </a:graphic>
      </p:graphicFrame>
      <p:sp>
        <p:nvSpPr>
          <p:cNvPr id="12" name="文本框 11"/>
          <p:cNvSpPr txBox="1"/>
          <p:nvPr/>
        </p:nvSpPr>
        <p:spPr>
          <a:xfrm>
            <a:off x="1949243" y="5711110"/>
            <a:ext cx="6398057" cy="369332"/>
          </a:xfrm>
          <a:prstGeom prst="rect">
            <a:avLst/>
          </a:prstGeom>
          <a:noFill/>
        </p:spPr>
        <p:txBody>
          <a:bodyPr wrap="square" rtlCol="0">
            <a:spAutoFit/>
          </a:bodyPr>
          <a:lstStyle/>
          <a:p>
            <a:pPr marL="285750" indent="-285750" algn="ctr">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rPr>
              <a:t>俄罗斯已将铝钪合金广泛应用于航空航天、国防军工领域</a:t>
            </a:r>
          </a:p>
        </p:txBody>
      </p:sp>
      <p:sp>
        <p:nvSpPr>
          <p:cNvPr id="14" name="文本框 13"/>
          <p:cNvSpPr txBox="1"/>
          <p:nvPr/>
        </p:nvSpPr>
        <p:spPr>
          <a:xfrm>
            <a:off x="8425333" y="5813702"/>
            <a:ext cx="2989320" cy="307777"/>
          </a:xfrm>
          <a:prstGeom prst="rect">
            <a:avLst/>
          </a:prstGeom>
          <a:noFill/>
        </p:spPr>
        <p:txBody>
          <a:bodyPr wrap="square" rtlCol="0" anchor="t">
            <a:spAutoFit/>
          </a:bodyPr>
          <a:lstStyle/>
          <a:p>
            <a:pPr algn="ctr"/>
            <a:r>
              <a:rPr lang="zh-CN" altLang="en-US" sz="1400" dirty="0">
                <a:solidFill>
                  <a:schemeClr val="bg2">
                    <a:lumMod val="50000"/>
                  </a:schemeClr>
                </a:solidFill>
                <a:latin typeface="Arial" panose="020B0604020202020204" pitchFamily="34" charset="0"/>
                <a:ea typeface="宋体" panose="02010600030101010101" pitchFamily="2" charset="-122"/>
                <a:cs typeface="Arial" panose="020B0604020202020204" pitchFamily="34" charset="0"/>
                <a:sym typeface="+mn-ea"/>
              </a:rPr>
              <a:t>根据公开资料整理</a:t>
            </a:r>
            <a:endParaRPr lang="en-US"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sym typeface="+mn-ea"/>
            </a:endParaRPr>
          </a:p>
        </p:txBody>
      </p:sp>
      <p:pic>
        <p:nvPicPr>
          <p:cNvPr id="16" name="图片 15"/>
          <p:cNvPicPr>
            <a:picLocks noChangeAspect="1"/>
          </p:cNvPicPr>
          <p:nvPr/>
        </p:nvPicPr>
        <p:blipFill>
          <a:blip r:embed="rId4"/>
          <a:stretch>
            <a:fillRect/>
          </a:stretch>
        </p:blipFill>
        <p:spPr>
          <a:xfrm>
            <a:off x="9398686" y="654087"/>
            <a:ext cx="2015967" cy="2586000"/>
          </a:xfrm>
          <a:prstGeom prst="rect">
            <a:avLst/>
          </a:prstGeom>
        </p:spPr>
      </p:pic>
      <p:pic>
        <p:nvPicPr>
          <p:cNvPr id="17" name="Picture 4" descr="C:\Users\DUSC\Pictures\C919.jpg"/>
          <p:cNvPicPr>
            <a:picLocks noChangeAspect="1" noChangeArrowheads="1"/>
          </p:cNvPicPr>
          <p:nvPr/>
        </p:nvPicPr>
        <p:blipFill>
          <a:blip r:embed="rId5" cstate="print"/>
          <a:srcRect/>
          <a:stretch>
            <a:fillRect/>
          </a:stretch>
        </p:blipFill>
        <p:spPr bwMode="auto">
          <a:xfrm>
            <a:off x="7644002" y="657431"/>
            <a:ext cx="1754684" cy="1520448"/>
          </a:xfrm>
          <a:prstGeom prst="rect">
            <a:avLst/>
          </a:prstGeom>
          <a:noFill/>
        </p:spPr>
      </p:pic>
      <p:pic>
        <p:nvPicPr>
          <p:cNvPr id="22" name="Picture 2" descr="C:\Users\DUSC\Pictures\舰船.jpg"/>
          <p:cNvPicPr>
            <a:picLocks noChangeAspect="1" noChangeArrowheads="1"/>
          </p:cNvPicPr>
          <p:nvPr/>
        </p:nvPicPr>
        <p:blipFill>
          <a:blip r:embed="rId6" cstate="print"/>
          <a:srcRect/>
          <a:stretch>
            <a:fillRect/>
          </a:stretch>
        </p:blipFill>
        <p:spPr bwMode="auto">
          <a:xfrm>
            <a:off x="7644002" y="1844033"/>
            <a:ext cx="1754684" cy="1403182"/>
          </a:xfrm>
          <a:prstGeom prst="rect">
            <a:avLst/>
          </a:prstGeom>
          <a:noFill/>
        </p:spPr>
      </p:pic>
      <p:pic>
        <p:nvPicPr>
          <p:cNvPr id="6" name="图片 5"/>
          <p:cNvPicPr>
            <a:picLocks noChangeAspect="1"/>
          </p:cNvPicPr>
          <p:nvPr/>
        </p:nvPicPr>
        <p:blipFill>
          <a:blip r:embed="rId7"/>
          <a:stretch>
            <a:fillRect/>
          </a:stretch>
        </p:blipFill>
        <p:spPr>
          <a:xfrm>
            <a:off x="7633245" y="3237150"/>
            <a:ext cx="3770651" cy="252321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20977" y="137070"/>
            <a:ext cx="5688633"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2.4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轻量化</a:t>
            </a:r>
          </a:p>
        </p:txBody>
      </p:sp>
      <p:sp>
        <p:nvSpPr>
          <p:cNvPr id="11" name="文本框 10"/>
          <p:cNvSpPr txBox="1"/>
          <p:nvPr/>
        </p:nvSpPr>
        <p:spPr>
          <a:xfrm>
            <a:off x="4464893" y="4871661"/>
            <a:ext cx="4067951" cy="707886"/>
          </a:xfrm>
          <a:prstGeom prst="rect">
            <a:avLst/>
          </a:prstGeom>
          <a:noFill/>
        </p:spPr>
        <p:txBody>
          <a:bodyPr wrap="square">
            <a:spAutoFit/>
          </a:bodyPr>
          <a:lstStyle/>
          <a:p>
            <a:pPr marL="342900" indent="-342900">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重卡全车减重</a:t>
            </a:r>
            <a:r>
              <a:rPr lang="en-US" altLang="zh-CN" sz="2000" b="1" dirty="0">
                <a:solidFill>
                  <a:srgbClr val="FF0000"/>
                </a:solidFill>
                <a:latin typeface="微软雅黑" panose="020B0503020204020204" pitchFamily="34" charset="-122"/>
                <a:ea typeface="微软雅黑" panose="020B0503020204020204" pitchFamily="34" charset="-122"/>
              </a:rPr>
              <a:t>3</a:t>
            </a:r>
            <a:r>
              <a:rPr lang="zh-CN" altLang="en-US" sz="2000" b="1" dirty="0">
                <a:solidFill>
                  <a:srgbClr val="FF0000"/>
                </a:solidFill>
                <a:latin typeface="微软雅黑" panose="020B0503020204020204" pitchFamily="34" charset="-122"/>
                <a:ea typeface="微软雅黑" panose="020B0503020204020204" pitchFamily="34" charset="-122"/>
              </a:rPr>
              <a:t>吨，运价越高，减重收益越明显</a:t>
            </a:r>
          </a:p>
        </p:txBody>
      </p:sp>
      <p:pic>
        <p:nvPicPr>
          <p:cNvPr id="12" name="图片 11"/>
          <p:cNvPicPr>
            <a:picLocks noChangeAspect="1"/>
          </p:cNvPicPr>
          <p:nvPr/>
        </p:nvPicPr>
        <p:blipFill>
          <a:blip r:embed="rId3"/>
          <a:stretch>
            <a:fillRect/>
          </a:stretch>
        </p:blipFill>
        <p:spPr>
          <a:xfrm>
            <a:off x="8458969" y="4202303"/>
            <a:ext cx="3050791" cy="1904998"/>
          </a:xfrm>
          <a:prstGeom prst="rect">
            <a:avLst/>
          </a:prstGeom>
        </p:spPr>
      </p:pic>
      <p:graphicFrame>
        <p:nvGraphicFramePr>
          <p:cNvPr id="14" name="表格 13"/>
          <p:cNvGraphicFramePr>
            <a:graphicFrameLocks noGrp="1"/>
          </p:cNvGraphicFramePr>
          <p:nvPr/>
        </p:nvGraphicFramePr>
        <p:xfrm>
          <a:off x="216421" y="853717"/>
          <a:ext cx="3816424" cy="5046980"/>
        </p:xfrm>
        <a:graphic>
          <a:graphicData uri="http://schemas.openxmlformats.org/drawingml/2006/table">
            <a:tbl>
              <a:tblPr>
                <a:tableStyleId>{5C22544A-7EE6-4342-B048-85BDC9FD1C3A}</a:tableStyleId>
              </a:tblPr>
              <a:tblGrid>
                <a:gridCol w="765504">
                  <a:extLst>
                    <a:ext uri="{9D8B030D-6E8A-4147-A177-3AD203B41FA5}">
                      <a16:colId xmlns:a16="http://schemas.microsoft.com/office/drawing/2014/main" val="20000"/>
                    </a:ext>
                  </a:extLst>
                </a:gridCol>
                <a:gridCol w="1142708">
                  <a:extLst>
                    <a:ext uri="{9D8B030D-6E8A-4147-A177-3AD203B41FA5}">
                      <a16:colId xmlns:a16="http://schemas.microsoft.com/office/drawing/2014/main" val="20001"/>
                    </a:ext>
                  </a:extLst>
                </a:gridCol>
                <a:gridCol w="1142708">
                  <a:extLst>
                    <a:ext uri="{9D8B030D-6E8A-4147-A177-3AD203B41FA5}">
                      <a16:colId xmlns:a16="http://schemas.microsoft.com/office/drawing/2014/main" val="20002"/>
                    </a:ext>
                  </a:extLst>
                </a:gridCol>
                <a:gridCol w="765504">
                  <a:extLst>
                    <a:ext uri="{9D8B030D-6E8A-4147-A177-3AD203B41FA5}">
                      <a16:colId xmlns:a16="http://schemas.microsoft.com/office/drawing/2014/main" val="20003"/>
                    </a:ext>
                  </a:extLst>
                </a:gridCol>
              </a:tblGrid>
              <a:tr h="210530">
                <a:tc gridSpan="4">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牵引车（</a:t>
                      </a:r>
                      <a:r>
                        <a:rPr lang="en-US" altLang="zh-CN" sz="1400" u="none" strike="noStrike" dirty="0">
                          <a:effectLst/>
                          <a:latin typeface="微软雅黑" panose="020B0503020204020204" pitchFamily="34" charset="-122"/>
                          <a:ea typeface="微软雅黑" panose="020B0503020204020204" pitchFamily="34" charset="-122"/>
                        </a:rPr>
                        <a:t>6×4</a:t>
                      </a:r>
                      <a:r>
                        <a:rPr lang="zh-CN" altLang="en-US" sz="1400" u="none" strike="noStrike" dirty="0">
                          <a:effectLst/>
                          <a:latin typeface="微软雅黑" panose="020B0503020204020204" pitchFamily="34" charset="-122"/>
                          <a:ea typeface="微软雅黑" panose="020B0503020204020204" pitchFamily="34" charset="-122"/>
                        </a:rPr>
                        <a:t>）</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系统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原型车（</a:t>
                      </a:r>
                      <a:r>
                        <a:rPr lang="en-US" sz="1400" u="none" strike="noStrike" dirty="0">
                          <a:effectLst/>
                          <a:latin typeface="微软雅黑" panose="020B0503020204020204" pitchFamily="34" charset="-122"/>
                          <a:ea typeface="微软雅黑" panose="020B0503020204020204" pitchFamily="34" charset="-122"/>
                        </a:rPr>
                        <a:t>kg）</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轻量化（</a:t>
                      </a:r>
                      <a:r>
                        <a:rPr lang="en-US" sz="1400" u="none" strike="noStrike">
                          <a:effectLst/>
                          <a:latin typeface="微软雅黑" panose="020B0503020204020204" pitchFamily="34" charset="-122"/>
                          <a:ea typeface="微软雅黑" panose="020B0503020204020204" pitchFamily="34" charset="-122"/>
                        </a:rPr>
                        <a:t>kg）</a:t>
                      </a:r>
                      <a:endParaRPr 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1"/>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驾驶室</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940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540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2"/>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车架总成</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2600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2150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3"/>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变速箱</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312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200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4"/>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前轴</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387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5"/>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驱动桥</a:t>
                      </a:r>
                      <a:r>
                        <a:rPr lang="en-US" altLang="zh-CN" sz="1400" u="none" strike="noStrike">
                          <a:effectLst/>
                          <a:latin typeface="微软雅黑" panose="020B0503020204020204" pitchFamily="34" charset="-122"/>
                          <a:ea typeface="微软雅黑" panose="020B0503020204020204" pitchFamily="34" charset="-122"/>
                        </a:rPr>
                        <a:t>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420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6"/>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驱动桥</a:t>
                      </a:r>
                      <a:r>
                        <a:rPr lang="en-US" altLang="zh-CN" sz="1400" u="none" strike="noStrike">
                          <a:effectLst/>
                          <a:latin typeface="微软雅黑" panose="020B0503020204020204" pitchFamily="34" charset="-122"/>
                          <a:ea typeface="微软雅黑" panose="020B0503020204020204" pitchFamily="34" charset="-122"/>
                        </a:rPr>
                        <a:t>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700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420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7"/>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前板簧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8"/>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后板簧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162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09"/>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轮辋</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330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165</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2+8</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0"/>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推力杆</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36</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1"/>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总质量</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6287</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4211</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solidFill>
                            <a:srgbClr val="FF0000"/>
                          </a:solidFill>
                          <a:effectLst/>
                          <a:latin typeface="微软雅黑" panose="020B0503020204020204" pitchFamily="34" charset="-122"/>
                          <a:ea typeface="微软雅黑" panose="020B0503020204020204" pitchFamily="34" charset="-122"/>
                        </a:rPr>
                        <a:t>2076</a:t>
                      </a:r>
                      <a:endParaRPr lang="en-US" altLang="zh-CN" sz="1400" b="0" i="0" u="none" strike="noStrike" dirty="0">
                        <a:solidFill>
                          <a:srgbClr val="FF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2"/>
                  </a:ext>
                </a:extLst>
              </a:tr>
              <a:tr h="210530">
                <a:tc gridSpan="4">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挂车（三轴）</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13"/>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系统</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原型车（</a:t>
                      </a:r>
                      <a:r>
                        <a:rPr lang="en-US" sz="1400" u="none" strike="noStrike">
                          <a:effectLst/>
                          <a:latin typeface="微软雅黑" panose="020B0503020204020204" pitchFamily="34" charset="-122"/>
                          <a:ea typeface="微软雅黑" panose="020B0503020204020204" pitchFamily="34" charset="-122"/>
                        </a:rPr>
                        <a:t>kg）</a:t>
                      </a:r>
                      <a:endParaRPr 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轻量化（</a:t>
                      </a:r>
                      <a:r>
                        <a:rPr lang="en-US" sz="1400" u="none" strike="noStrike" dirty="0">
                          <a:effectLst/>
                          <a:latin typeface="微软雅黑" panose="020B0503020204020204" pitchFamily="34" charset="-122"/>
                          <a:ea typeface="微软雅黑" panose="020B0503020204020204" pitchFamily="34" charset="-122"/>
                        </a:rPr>
                        <a:t>kg）</a:t>
                      </a:r>
                      <a:endParaRPr 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注</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4"/>
                  </a:ext>
                </a:extLst>
              </a:tr>
              <a:tr h="414976">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底板</a:t>
                      </a:r>
                      <a:r>
                        <a:rPr lang="en-US" altLang="zh-CN" sz="1400" u="none" strike="noStrike">
                          <a:effectLst/>
                          <a:latin typeface="微软雅黑" panose="020B0503020204020204" pitchFamily="34" charset="-122"/>
                          <a:ea typeface="微软雅黑" panose="020B0503020204020204" pitchFamily="34" charset="-122"/>
                        </a:rPr>
                        <a:t>+</a:t>
                      </a:r>
                      <a:r>
                        <a:rPr lang="zh-CN" altLang="en-US" sz="1400" u="none" strike="noStrike">
                          <a:effectLst/>
                          <a:latin typeface="微软雅黑" panose="020B0503020204020204" pitchFamily="34" charset="-122"/>
                          <a:ea typeface="微软雅黑" panose="020B0503020204020204" pitchFamily="34" charset="-122"/>
                        </a:rPr>
                        <a:t>车架</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3000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　</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5"/>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轴</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1065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a:t>
                      </a:r>
                      <a:r>
                        <a:rPr lang="zh-CN" altLang="en-US" sz="1400" u="none" strike="noStrike">
                          <a:effectLst/>
                          <a:latin typeface="微软雅黑" panose="020B0503020204020204" pitchFamily="34" charset="-122"/>
                          <a:ea typeface="微软雅黑" panose="020B0503020204020204" pitchFamily="34" charset="-122"/>
                        </a:rPr>
                        <a:t>根</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6"/>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板簧</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350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a:t>
                      </a:r>
                      <a:r>
                        <a:rPr lang="zh-CN" altLang="en-US" sz="1400" u="none" strike="noStrike" dirty="0">
                          <a:effectLst/>
                          <a:latin typeface="微软雅黑" panose="020B0503020204020204" pitchFamily="34" charset="-122"/>
                          <a:ea typeface="微软雅黑" panose="020B0503020204020204" pitchFamily="34" charset="-122"/>
                        </a:rPr>
                        <a:t>副</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7"/>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轮辋</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530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265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12</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8"/>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悬架</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325</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150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6</a:t>
                      </a:r>
                      <a:r>
                        <a:rPr lang="zh-CN" altLang="en-US" sz="1400" u="none" strike="noStrike" dirty="0">
                          <a:effectLst/>
                          <a:latin typeface="微软雅黑" panose="020B0503020204020204" pitchFamily="34" charset="-122"/>
                          <a:ea typeface="微软雅黑" panose="020B0503020204020204" pitchFamily="34" charset="-122"/>
                        </a:rPr>
                        <a:t>副</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19"/>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支腿</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100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40</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a:t>
                      </a:r>
                      <a:r>
                        <a:rPr lang="zh-CN" altLang="en-US" sz="1400" u="none" strike="noStrike" dirty="0">
                          <a:effectLst/>
                          <a:latin typeface="微软雅黑" panose="020B0503020204020204" pitchFamily="34" charset="-122"/>
                          <a:ea typeface="微软雅黑" panose="020B0503020204020204" pitchFamily="34" charset="-122"/>
                        </a:rPr>
                        <a:t>根</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20"/>
                  </a:ext>
                </a:extLst>
              </a:tr>
              <a:tr h="210530">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　</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5370</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effectLst/>
                          <a:latin typeface="微软雅黑" panose="020B0503020204020204" pitchFamily="34" charset="-122"/>
                          <a:ea typeface="微软雅黑" panose="020B0503020204020204" pitchFamily="34" charset="-122"/>
                        </a:rPr>
                        <a:t>2175</a:t>
                      </a:r>
                      <a:endParaRPr lang="en-US" altLang="zh-CN"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tc>
                  <a:txBody>
                    <a:bodyPr/>
                    <a:lstStyle/>
                    <a:p>
                      <a:pPr algn="ctr" fontAlgn="ctr"/>
                      <a:r>
                        <a:rPr lang="en-US" altLang="zh-CN" sz="1400" u="none" strike="noStrike" dirty="0">
                          <a:solidFill>
                            <a:srgbClr val="FF0000"/>
                          </a:solidFill>
                          <a:effectLst/>
                          <a:latin typeface="微软雅黑" panose="020B0503020204020204" pitchFamily="34" charset="-122"/>
                          <a:ea typeface="微软雅黑" panose="020B0503020204020204" pitchFamily="34" charset="-122"/>
                        </a:rPr>
                        <a:t>3195</a:t>
                      </a:r>
                      <a:endParaRPr lang="en-US" altLang="zh-CN" sz="1400" b="0" i="0" u="none" strike="noStrike" dirty="0">
                        <a:solidFill>
                          <a:srgbClr val="FF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lumMod val="40000"/>
                        <a:lumOff val="60000"/>
                      </a:schemeClr>
                    </a:solidFill>
                  </a:tcPr>
                </a:tc>
                <a:extLst>
                  <a:ext uri="{0D108BD9-81ED-4DB2-BD59-A6C34878D82A}">
                    <a16:rowId xmlns:a16="http://schemas.microsoft.com/office/drawing/2014/main" val="10021"/>
                  </a:ext>
                </a:extLst>
              </a:tr>
            </a:tbl>
          </a:graphicData>
        </a:graphic>
      </p:graphicFrame>
      <p:graphicFrame>
        <p:nvGraphicFramePr>
          <p:cNvPr id="17" name="表格 16"/>
          <p:cNvGraphicFramePr>
            <a:graphicFrameLocks noGrp="1"/>
          </p:cNvGraphicFramePr>
          <p:nvPr/>
        </p:nvGraphicFramePr>
        <p:xfrm>
          <a:off x="4104853" y="874365"/>
          <a:ext cx="7383895" cy="3481850"/>
        </p:xfrm>
        <a:graphic>
          <a:graphicData uri="http://schemas.openxmlformats.org/drawingml/2006/table">
            <a:tbl>
              <a:tblPr>
                <a:tableStyleId>{5C22544A-7EE6-4342-B048-85BDC9FD1C3A}</a:tableStyleId>
              </a:tblPr>
              <a:tblGrid>
                <a:gridCol w="779895">
                  <a:extLst>
                    <a:ext uri="{9D8B030D-6E8A-4147-A177-3AD203B41FA5}">
                      <a16:colId xmlns:a16="http://schemas.microsoft.com/office/drawing/2014/main" val="20000"/>
                    </a:ext>
                  </a:extLst>
                </a:gridCol>
                <a:gridCol w="660400">
                  <a:extLst>
                    <a:ext uri="{9D8B030D-6E8A-4147-A177-3AD203B41FA5}">
                      <a16:colId xmlns:a16="http://schemas.microsoft.com/office/drawing/2014/main" val="20001"/>
                    </a:ext>
                  </a:extLst>
                </a:gridCol>
                <a:gridCol w="660400">
                  <a:extLst>
                    <a:ext uri="{9D8B030D-6E8A-4147-A177-3AD203B41FA5}">
                      <a16:colId xmlns:a16="http://schemas.microsoft.com/office/drawing/2014/main" val="20002"/>
                    </a:ext>
                  </a:extLst>
                </a:gridCol>
                <a:gridCol w="660400">
                  <a:extLst>
                    <a:ext uri="{9D8B030D-6E8A-4147-A177-3AD203B41FA5}">
                      <a16:colId xmlns:a16="http://schemas.microsoft.com/office/drawing/2014/main" val="20003"/>
                    </a:ext>
                  </a:extLst>
                </a:gridCol>
                <a:gridCol w="660400">
                  <a:extLst>
                    <a:ext uri="{9D8B030D-6E8A-4147-A177-3AD203B41FA5}">
                      <a16:colId xmlns:a16="http://schemas.microsoft.com/office/drawing/2014/main" val="20004"/>
                    </a:ext>
                  </a:extLst>
                </a:gridCol>
                <a:gridCol w="660400">
                  <a:extLst>
                    <a:ext uri="{9D8B030D-6E8A-4147-A177-3AD203B41FA5}">
                      <a16:colId xmlns:a16="http://schemas.microsoft.com/office/drawing/2014/main" val="20005"/>
                    </a:ext>
                  </a:extLst>
                </a:gridCol>
                <a:gridCol w="660400">
                  <a:extLst>
                    <a:ext uri="{9D8B030D-6E8A-4147-A177-3AD203B41FA5}">
                      <a16:colId xmlns:a16="http://schemas.microsoft.com/office/drawing/2014/main" val="20006"/>
                    </a:ext>
                  </a:extLst>
                </a:gridCol>
                <a:gridCol w="660400">
                  <a:extLst>
                    <a:ext uri="{9D8B030D-6E8A-4147-A177-3AD203B41FA5}">
                      <a16:colId xmlns:a16="http://schemas.microsoft.com/office/drawing/2014/main" val="20007"/>
                    </a:ext>
                  </a:extLst>
                </a:gridCol>
                <a:gridCol w="660400">
                  <a:extLst>
                    <a:ext uri="{9D8B030D-6E8A-4147-A177-3AD203B41FA5}">
                      <a16:colId xmlns:a16="http://schemas.microsoft.com/office/drawing/2014/main" val="20008"/>
                    </a:ext>
                  </a:extLst>
                </a:gridCol>
                <a:gridCol w="660400">
                  <a:extLst>
                    <a:ext uri="{9D8B030D-6E8A-4147-A177-3AD203B41FA5}">
                      <a16:colId xmlns:a16="http://schemas.microsoft.com/office/drawing/2014/main" val="20009"/>
                    </a:ext>
                  </a:extLst>
                </a:gridCol>
                <a:gridCol w="660400">
                  <a:extLst>
                    <a:ext uri="{9D8B030D-6E8A-4147-A177-3AD203B41FA5}">
                      <a16:colId xmlns:a16="http://schemas.microsoft.com/office/drawing/2014/main" val="20010"/>
                    </a:ext>
                  </a:extLst>
                </a:gridCol>
              </a:tblGrid>
              <a:tr h="1867739">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货运种类</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运价（元</a:t>
                      </a:r>
                      <a:r>
                        <a:rPr lang="en-US" altLang="zh-CN" sz="1400" u="none" strike="noStrike" dirty="0">
                          <a:effectLst/>
                          <a:latin typeface="微软雅黑" panose="020B0503020204020204" pitchFamily="34" charset="-122"/>
                          <a:ea typeface="微软雅黑" panose="020B0503020204020204" pitchFamily="34" charset="-122"/>
                        </a:rPr>
                        <a:t>/</a:t>
                      </a:r>
                      <a:r>
                        <a:rPr lang="zh-CN" altLang="en-US" sz="1400" u="none" strike="noStrike" dirty="0">
                          <a:effectLst/>
                          <a:latin typeface="微软雅黑" panose="020B0503020204020204" pitchFamily="34" charset="-122"/>
                          <a:ea typeface="微软雅黑" panose="020B0503020204020204" pitchFamily="34" charset="-122"/>
                        </a:rPr>
                        <a:t>吨公里）</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减重收益（吨）</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年运营里程（</a:t>
                      </a:r>
                      <a:r>
                        <a:rPr lang="en-US" altLang="zh-CN" sz="1400" u="none" strike="noStrike" dirty="0">
                          <a:effectLst/>
                          <a:latin typeface="微软雅黑" panose="020B0503020204020204" pitchFamily="34" charset="-122"/>
                          <a:ea typeface="微软雅黑" panose="020B0503020204020204" pitchFamily="34" charset="-122"/>
                        </a:rPr>
                        <a:t>Km</a:t>
                      </a:r>
                      <a:r>
                        <a:rPr lang="zh-CN" altLang="en-US" sz="1400" u="none" strike="noStrike" dirty="0">
                          <a:effectLst/>
                          <a:latin typeface="微软雅黑" panose="020B0503020204020204" pitchFamily="34" charset="-122"/>
                          <a:ea typeface="微软雅黑" panose="020B0503020204020204" pitchFamily="34" charset="-122"/>
                        </a:rPr>
                        <a:t>）</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满载率</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空驶节油（</a:t>
                      </a:r>
                      <a:r>
                        <a:rPr lang="en-US" altLang="zh-CN" sz="1400" u="none" strike="noStrike" dirty="0">
                          <a:effectLst/>
                          <a:latin typeface="微软雅黑" panose="020B0503020204020204" pitchFamily="34" charset="-122"/>
                          <a:ea typeface="微软雅黑" panose="020B0503020204020204" pitchFamily="34" charset="-122"/>
                        </a:rPr>
                        <a:t>L/100Km</a:t>
                      </a:r>
                      <a:r>
                        <a:rPr lang="zh-CN" altLang="en-US" sz="1400" u="none" strike="noStrike" dirty="0">
                          <a:effectLst/>
                          <a:latin typeface="微软雅黑" panose="020B0503020204020204" pitchFamily="34" charset="-122"/>
                          <a:ea typeface="微软雅黑" panose="020B0503020204020204" pitchFamily="34" charset="-122"/>
                        </a:rPr>
                        <a:t>）</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每年油费节省（万元）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dirty="0">
                          <a:effectLst/>
                          <a:latin typeface="微软雅黑" panose="020B0503020204020204" pitchFamily="34" charset="-122"/>
                          <a:ea typeface="微软雅黑" panose="020B0503020204020204" pitchFamily="34" charset="-122"/>
                        </a:rPr>
                        <a:t>额外运费收益（万元）</a:t>
                      </a:r>
                      <a:endParaRPr lang="zh-CN" altLang="en-US" sz="1400" b="0"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购车成本增加（万元）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旧车回收残值（万元）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全生命周期</a:t>
                      </a:r>
                      <a:r>
                        <a:rPr lang="en-US" altLang="zh-CN" sz="1400" u="none" strike="noStrike">
                          <a:effectLst/>
                          <a:latin typeface="微软雅黑" panose="020B0503020204020204" pitchFamily="34" charset="-122"/>
                          <a:ea typeface="微软雅黑" panose="020B0503020204020204" pitchFamily="34" charset="-122"/>
                        </a:rPr>
                        <a:t>5</a:t>
                      </a:r>
                      <a:r>
                        <a:rPr lang="zh-CN" altLang="en-US" sz="1400" u="none" strike="noStrike">
                          <a:effectLst/>
                          <a:latin typeface="微软雅黑" panose="020B0503020204020204" pitchFamily="34" charset="-122"/>
                          <a:ea typeface="微软雅黑" panose="020B0503020204020204" pitchFamily="34" charset="-122"/>
                        </a:rPr>
                        <a:t>年总收益（万元）</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extLst>
                  <a:ext uri="{0D108BD9-81ED-4DB2-BD59-A6C34878D82A}">
                    <a16:rowId xmlns:a16="http://schemas.microsoft.com/office/drawing/2014/main" val="10000"/>
                  </a:ext>
                </a:extLst>
              </a:tr>
              <a:tr h="53803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大宗商品</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0.4</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3</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200000</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60%</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3</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0.4</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14</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25</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a:solidFill>
                            <a:schemeClr val="tx1"/>
                          </a:solidFill>
                          <a:effectLst/>
                          <a:latin typeface="微软雅黑" panose="020B0503020204020204" pitchFamily="34" charset="-122"/>
                          <a:ea typeface="微软雅黑" panose="020B0503020204020204" pitchFamily="34" charset="-122"/>
                        </a:rPr>
                        <a:t>12</a:t>
                      </a:r>
                      <a:endParaRPr lang="en-US" altLang="zh-CN" sz="1400" b="0" i="0" u="none" strike="noStrike">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61</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extLst>
                  <a:ext uri="{0D108BD9-81ED-4DB2-BD59-A6C34878D82A}">
                    <a16:rowId xmlns:a16="http://schemas.microsoft.com/office/drawing/2014/main" val="10001"/>
                  </a:ext>
                </a:extLst>
              </a:tr>
              <a:tr h="53803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绿通</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0.7</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3</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a:solidFill>
                            <a:schemeClr val="tx1"/>
                          </a:solidFill>
                          <a:effectLst/>
                          <a:latin typeface="微软雅黑" panose="020B0503020204020204" pitchFamily="34" charset="-122"/>
                          <a:ea typeface="微软雅黑" panose="020B0503020204020204" pitchFamily="34" charset="-122"/>
                        </a:rPr>
                        <a:t>200000</a:t>
                      </a:r>
                      <a:endParaRPr lang="en-US" altLang="zh-CN" sz="1400" b="0" i="0" u="none" strike="noStrike">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a:solidFill>
                            <a:schemeClr val="tx1"/>
                          </a:solidFill>
                          <a:effectLst/>
                          <a:latin typeface="微软雅黑" panose="020B0503020204020204" pitchFamily="34" charset="-122"/>
                          <a:ea typeface="微软雅黑" panose="020B0503020204020204" pitchFamily="34" charset="-122"/>
                        </a:rPr>
                        <a:t>60%</a:t>
                      </a:r>
                      <a:endParaRPr lang="en-US" altLang="zh-CN" sz="1400" b="0" i="0" u="none" strike="noStrike">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3</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0.7</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25</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25</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12</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117</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extLst>
                  <a:ext uri="{0D108BD9-81ED-4DB2-BD59-A6C34878D82A}">
                    <a16:rowId xmlns:a16="http://schemas.microsoft.com/office/drawing/2014/main" val="10002"/>
                  </a:ext>
                </a:extLst>
              </a:tr>
              <a:tr h="538037">
                <a:tc>
                  <a:txBody>
                    <a:bodyPr/>
                    <a:lstStyle/>
                    <a:p>
                      <a:pPr algn="ctr" fontAlgn="ctr"/>
                      <a:r>
                        <a:rPr lang="zh-CN" altLang="en-US" sz="1400" u="none" strike="noStrike">
                          <a:effectLst/>
                          <a:latin typeface="微软雅黑" panose="020B0503020204020204" pitchFamily="34" charset="-122"/>
                          <a:ea typeface="微软雅黑" panose="020B0503020204020204" pitchFamily="34" charset="-122"/>
                        </a:rPr>
                        <a:t>冷链</a:t>
                      </a:r>
                      <a:endParaRPr lang="zh-CN" altLang="en-US"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a:effectLst/>
                          <a:latin typeface="微软雅黑" panose="020B0503020204020204" pitchFamily="34" charset="-122"/>
                          <a:ea typeface="微软雅黑" panose="020B0503020204020204" pitchFamily="34" charset="-122"/>
                        </a:rPr>
                        <a:t>1.1</a:t>
                      </a:r>
                      <a:endParaRPr lang="en-US" altLang="zh-CN" sz="1400" b="0"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3</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a:solidFill>
                            <a:schemeClr val="tx1"/>
                          </a:solidFill>
                          <a:effectLst/>
                          <a:latin typeface="微软雅黑" panose="020B0503020204020204" pitchFamily="34" charset="-122"/>
                          <a:ea typeface="微软雅黑" panose="020B0503020204020204" pitchFamily="34" charset="-122"/>
                        </a:rPr>
                        <a:t>200000</a:t>
                      </a:r>
                      <a:endParaRPr lang="en-US" altLang="zh-CN" sz="1400" b="0" i="0" u="none" strike="noStrike">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a:solidFill>
                            <a:schemeClr val="tx1"/>
                          </a:solidFill>
                          <a:effectLst/>
                          <a:latin typeface="微软雅黑" panose="020B0503020204020204" pitchFamily="34" charset="-122"/>
                          <a:ea typeface="微软雅黑" panose="020B0503020204020204" pitchFamily="34" charset="-122"/>
                        </a:rPr>
                        <a:t>60%</a:t>
                      </a:r>
                      <a:endParaRPr lang="en-US" altLang="zh-CN" sz="1400" b="0" i="0" u="none" strike="noStrike">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3</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1.1</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40</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25</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12</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tc>
                  <a:txBody>
                    <a:bodyPr/>
                    <a:lstStyle/>
                    <a:p>
                      <a:pPr algn="ctr" fontAlgn="ctr"/>
                      <a:r>
                        <a:rPr lang="en-US" altLang="zh-CN" sz="1400" u="none" strike="noStrike" dirty="0">
                          <a:solidFill>
                            <a:schemeClr val="tx1"/>
                          </a:solidFill>
                          <a:effectLst/>
                          <a:latin typeface="微软雅黑" panose="020B0503020204020204" pitchFamily="34" charset="-122"/>
                          <a:ea typeface="微软雅黑" panose="020B0503020204020204" pitchFamily="34" charset="-122"/>
                        </a:rPr>
                        <a:t>191</a:t>
                      </a:r>
                      <a:endParaRPr lang="en-US" altLang="zh-CN" sz="1400" b="0" i="0" u="none" strike="noStrike" dirty="0">
                        <a:solidFill>
                          <a:schemeClr val="tx1"/>
                        </a:solidFill>
                        <a:effectLst/>
                        <a:latin typeface="微软雅黑" panose="020B0503020204020204" pitchFamily="34" charset="-122"/>
                        <a:ea typeface="微软雅黑" panose="020B0503020204020204" pitchFamily="34" charset="-122"/>
                      </a:endParaRPr>
                    </a:p>
                  </a:txBody>
                  <a:tcPr marL="6350" marR="6350" marT="6350" marB="0" anchor="ctr">
                    <a:solidFill>
                      <a:srgbClr val="00B0F0"/>
                    </a:solidFill>
                  </a:tcPr>
                </a:tc>
                <a:extLst>
                  <a:ext uri="{0D108BD9-81ED-4DB2-BD59-A6C34878D82A}">
                    <a16:rowId xmlns:a16="http://schemas.microsoft.com/office/drawing/2014/main" val="10003"/>
                  </a:ext>
                </a:extLst>
              </a:tr>
            </a:tbl>
          </a:graphicData>
        </a:graphic>
      </p:graphicFrame>
      <p:sp>
        <p:nvSpPr>
          <p:cNvPr id="20" name="文本框 19"/>
          <p:cNvSpPr txBox="1"/>
          <p:nvPr/>
        </p:nvSpPr>
        <p:spPr>
          <a:xfrm>
            <a:off x="684473" y="590749"/>
            <a:ext cx="2880320" cy="307777"/>
          </a:xfrm>
          <a:prstGeom prst="rect">
            <a:avLst/>
          </a:prstGeom>
          <a:noFill/>
        </p:spPr>
        <p:txBody>
          <a:bodyPr wrap="square">
            <a:spAutoFit/>
          </a:bodyPr>
          <a:lstStyle/>
          <a:p>
            <a:pPr indent="0" algn="ctr">
              <a:buNone/>
            </a:pPr>
            <a:r>
              <a:rPr lang="zh-CN" altLang="en-US" sz="1400" b="1" dirty="0">
                <a:solidFill>
                  <a:srgbClr val="000000"/>
                </a:solidFill>
                <a:latin typeface="微软雅黑" panose="020B0503020204020204" pitchFamily="34" charset="-122"/>
                <a:ea typeface="微软雅黑" panose="020B0503020204020204" pitchFamily="34" charset="-122"/>
              </a:rPr>
              <a:t>总体减重一览表</a:t>
            </a:r>
            <a:endParaRPr lang="en-US" altLang="en-US" sz="1400" b="1" dirty="0">
              <a:solidFill>
                <a:srgbClr val="000000"/>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7018809" y="610816"/>
            <a:ext cx="2880320" cy="307777"/>
          </a:xfrm>
          <a:prstGeom prst="rect">
            <a:avLst/>
          </a:prstGeom>
          <a:noFill/>
        </p:spPr>
        <p:txBody>
          <a:bodyPr wrap="square">
            <a:spAutoFit/>
          </a:bodyPr>
          <a:lstStyle/>
          <a:p>
            <a:pPr indent="0" algn="ctr">
              <a:buNone/>
            </a:pPr>
            <a:r>
              <a:rPr lang="zh-CN" altLang="en-US" sz="1400" b="1" dirty="0">
                <a:solidFill>
                  <a:srgbClr val="000000"/>
                </a:solidFill>
                <a:latin typeface="微软雅黑" panose="020B0503020204020204" pitchFamily="34" charset="-122"/>
                <a:ea typeface="微软雅黑" panose="020B0503020204020204" pitchFamily="34" charset="-122"/>
              </a:rPr>
              <a:t>受益计算表</a:t>
            </a:r>
            <a:endParaRPr lang="en-US" altLang="en-US" sz="14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2.5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轨道交通</a:t>
            </a:r>
          </a:p>
        </p:txBody>
      </p:sp>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l="2083" r="972" b="5412"/>
          <a:stretch>
            <a:fillRect/>
          </a:stretch>
        </p:blipFill>
        <p:spPr>
          <a:xfrm>
            <a:off x="87646" y="987341"/>
            <a:ext cx="6177447" cy="3623493"/>
          </a:xfrm>
          <a:prstGeom prst="rect">
            <a:avLst/>
          </a:prstGeom>
        </p:spPr>
      </p:pic>
      <p:sp>
        <p:nvSpPr>
          <p:cNvPr id="27" name="Rectangle 1"/>
          <p:cNvSpPr/>
          <p:nvPr/>
        </p:nvSpPr>
        <p:spPr>
          <a:xfrm>
            <a:off x="3015155" y="5794886"/>
            <a:ext cx="8523838" cy="307777"/>
          </a:xfrm>
          <a:prstGeom prst="rect">
            <a:avLst/>
          </a:prstGeom>
        </p:spPr>
        <p:txBody>
          <a:bodyPr wrap="square">
            <a:spAutoFit/>
          </a:bodyPr>
          <a:lstStyle/>
          <a:p>
            <a:pPr algn="r"/>
            <a:r>
              <a:rPr lang="en-AU"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 K. </a:t>
            </a:r>
            <a:r>
              <a:rPr lang="en-AU" altLang="zh-CN" sz="1400"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Venkateswarlu</a:t>
            </a:r>
            <a:r>
              <a:rPr lang="en-AU"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 et al, High Strength </a:t>
            </a:r>
            <a:r>
              <a:rPr lang="en-AU" altLang="zh-CN" sz="1400"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Aluminum</a:t>
            </a:r>
            <a:r>
              <a:rPr lang="en-AU"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 Alloys with Emphasis on Scandium Addition, 2008</a:t>
            </a:r>
          </a:p>
        </p:txBody>
      </p:sp>
      <p:sp>
        <p:nvSpPr>
          <p:cNvPr id="5" name="文本框 4"/>
          <p:cNvSpPr txBox="1"/>
          <p:nvPr/>
        </p:nvSpPr>
        <p:spPr>
          <a:xfrm>
            <a:off x="465699" y="4975548"/>
            <a:ext cx="10590675" cy="707886"/>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经验证，添加微量</a:t>
            </a:r>
            <a:r>
              <a:rPr lang="en-US" altLang="zh-CN" sz="2000" b="1" dirty="0">
                <a:solidFill>
                  <a:srgbClr val="FF0000"/>
                </a:solidFill>
                <a:latin typeface="微软雅黑" panose="020B0503020204020204" pitchFamily="34" charset="-122"/>
                <a:ea typeface="微软雅黑" panose="020B0503020204020204" pitchFamily="34" charset="-122"/>
              </a:rPr>
              <a:t>Sc</a:t>
            </a:r>
            <a:r>
              <a:rPr lang="zh-CN" altLang="en-US" sz="2000" b="1" dirty="0">
                <a:solidFill>
                  <a:srgbClr val="FF0000"/>
                </a:solidFill>
                <a:latin typeface="微软雅黑" panose="020B0503020204020204" pitchFamily="34" charset="-122"/>
                <a:ea typeface="微软雅黑" panose="020B0503020204020204" pitchFamily="34" charset="-122"/>
              </a:rPr>
              <a:t>到</a:t>
            </a:r>
            <a:r>
              <a:rPr lang="en-US" altLang="zh-CN" sz="2000" b="1" dirty="0">
                <a:solidFill>
                  <a:srgbClr val="FF0000"/>
                </a:solidFill>
                <a:latin typeface="微软雅黑" panose="020B0503020204020204" pitchFamily="34" charset="-122"/>
                <a:ea typeface="微软雅黑" panose="020B0503020204020204" pitchFamily="34" charset="-122"/>
              </a:rPr>
              <a:t>6005A</a:t>
            </a:r>
            <a:r>
              <a:rPr lang="zh-CN" altLang="en-US" sz="2000" b="1" dirty="0">
                <a:solidFill>
                  <a:srgbClr val="FF0000"/>
                </a:solidFill>
                <a:latin typeface="微软雅黑" panose="020B0503020204020204" pitchFamily="34" charset="-122"/>
                <a:ea typeface="微软雅黑" panose="020B0503020204020204" pitchFamily="34" charset="-122"/>
              </a:rPr>
              <a:t>铝合金，可使合金的抗拉强度和屈服强度分别提高</a:t>
            </a:r>
            <a:r>
              <a:rPr lang="en-US" altLang="zh-CN" sz="2000" b="1" dirty="0">
                <a:solidFill>
                  <a:srgbClr val="FF0000"/>
                </a:solidFill>
                <a:latin typeface="微软雅黑" panose="020B0503020204020204" pitchFamily="34" charset="-122"/>
                <a:ea typeface="微软雅黑" panose="020B0503020204020204" pitchFamily="34" charset="-122"/>
              </a:rPr>
              <a:t>14.8%</a:t>
            </a:r>
            <a:r>
              <a:rPr lang="zh-CN" altLang="en-US" sz="2000" b="1" dirty="0">
                <a:solidFill>
                  <a:srgbClr val="FF0000"/>
                </a:solidFill>
                <a:latin typeface="微软雅黑" panose="020B0503020204020204" pitchFamily="34" charset="-122"/>
                <a:ea typeface="微软雅黑" panose="020B0503020204020204" pitchFamily="34" charset="-122"/>
              </a:rPr>
              <a:t>和</a:t>
            </a:r>
            <a:r>
              <a:rPr lang="en-US" altLang="zh-CN" sz="2000" b="1" dirty="0">
                <a:solidFill>
                  <a:srgbClr val="FF0000"/>
                </a:solidFill>
                <a:latin typeface="微软雅黑" panose="020B0503020204020204" pitchFamily="34" charset="-122"/>
                <a:ea typeface="微软雅黑" panose="020B0503020204020204" pitchFamily="34" charset="-122"/>
              </a:rPr>
              <a:t>19.8%</a:t>
            </a:r>
            <a:r>
              <a:rPr lang="zh-CN" altLang="en-US" sz="2000" b="1" dirty="0">
                <a:solidFill>
                  <a:srgbClr val="FF0000"/>
                </a:solidFill>
                <a:latin typeface="微软雅黑" panose="020B0503020204020204" pitchFamily="34" charset="-122"/>
                <a:ea typeface="微软雅黑" panose="020B0503020204020204" pitchFamily="34" charset="-122"/>
              </a:rPr>
              <a:t>，是时速</a:t>
            </a:r>
            <a:r>
              <a:rPr lang="en-US" altLang="zh-CN" sz="2000" b="1" dirty="0">
                <a:solidFill>
                  <a:srgbClr val="FF0000"/>
                </a:solidFill>
                <a:latin typeface="微软雅黑" panose="020B0503020204020204" pitchFamily="34" charset="-122"/>
                <a:ea typeface="微软雅黑" panose="020B0503020204020204" pitchFamily="34" charset="-122"/>
              </a:rPr>
              <a:t>400</a:t>
            </a:r>
            <a:r>
              <a:rPr lang="zh-CN" altLang="en-US" sz="2000" b="1" dirty="0">
                <a:solidFill>
                  <a:srgbClr val="FF0000"/>
                </a:solidFill>
                <a:latin typeface="微软雅黑" panose="020B0503020204020204" pitchFamily="34" charset="-122"/>
                <a:ea typeface="微软雅黑" panose="020B0503020204020204" pitchFamily="34" charset="-122"/>
              </a:rPr>
              <a:t>公里动车组用高强铝镁硅钪合金的理想用材</a:t>
            </a:r>
          </a:p>
        </p:txBody>
      </p:sp>
      <p:grpSp>
        <p:nvGrpSpPr>
          <p:cNvPr id="8" name="组合 7"/>
          <p:cNvGrpSpPr/>
          <p:nvPr/>
        </p:nvGrpSpPr>
        <p:grpSpPr>
          <a:xfrm>
            <a:off x="8610933" y="1671055"/>
            <a:ext cx="2686132" cy="2454072"/>
            <a:chOff x="5730612" y="3342533"/>
            <a:chExt cx="2983497" cy="1925202"/>
          </a:xfrm>
        </p:grpSpPr>
        <p:pic>
          <p:nvPicPr>
            <p:cNvPr id="9" name="Picture 3" descr="C:\Users\DUSC\Pictures\新能源汽车.jpg"/>
            <p:cNvPicPr>
              <a:picLocks noChangeAspect="1" noChangeArrowheads="1"/>
            </p:cNvPicPr>
            <p:nvPr/>
          </p:nvPicPr>
          <p:blipFill>
            <a:blip r:embed="rId4" cstate="print"/>
            <a:srcRect/>
            <a:stretch>
              <a:fillRect/>
            </a:stretch>
          </p:blipFill>
          <p:spPr bwMode="auto">
            <a:xfrm>
              <a:off x="5730612" y="3342533"/>
              <a:ext cx="2529834" cy="1925202"/>
            </a:xfrm>
            <a:prstGeom prst="rect">
              <a:avLst/>
            </a:prstGeom>
            <a:noFill/>
          </p:spPr>
        </p:pic>
        <p:sp>
          <p:nvSpPr>
            <p:cNvPr id="10" name="矩形 9"/>
            <p:cNvSpPr/>
            <p:nvPr/>
          </p:nvSpPr>
          <p:spPr>
            <a:xfrm>
              <a:off x="7386200" y="3344026"/>
              <a:ext cx="1327909" cy="386318"/>
            </a:xfrm>
            <a:prstGeom prst="rect">
              <a:avLst/>
            </a:prstGeom>
          </p:spPr>
          <p:txBody>
            <a:bodyPr wrap="square">
              <a:spAutoFit/>
            </a:bodyPr>
            <a:lstStyle/>
            <a:p>
              <a:r>
                <a:rPr lang="zh-CN" altLang="en-US" sz="2600" b="1" dirty="0"/>
                <a:t>汽车</a:t>
              </a:r>
            </a:p>
          </p:txBody>
        </p:sp>
      </p:grpSp>
      <p:grpSp>
        <p:nvGrpSpPr>
          <p:cNvPr id="11" name="组合 10"/>
          <p:cNvGrpSpPr/>
          <p:nvPr/>
        </p:nvGrpSpPr>
        <p:grpSpPr>
          <a:xfrm>
            <a:off x="6244470" y="1714113"/>
            <a:ext cx="2429764" cy="2095059"/>
            <a:chOff x="827584" y="4878000"/>
            <a:chExt cx="3126478" cy="1980000"/>
          </a:xfrm>
        </p:grpSpPr>
        <p:pic>
          <p:nvPicPr>
            <p:cNvPr id="12" name="Picture 1"/>
            <p:cNvPicPr>
              <a:picLocks noChangeAspect="1" noChangeArrowheads="1"/>
            </p:cNvPicPr>
            <p:nvPr/>
          </p:nvPicPr>
          <p:blipFill>
            <a:blip r:embed="rId5" cstate="print"/>
            <a:srcRect/>
            <a:stretch>
              <a:fillRect/>
            </a:stretch>
          </p:blipFill>
          <p:spPr bwMode="auto">
            <a:xfrm>
              <a:off x="827584" y="4878000"/>
              <a:ext cx="2880320" cy="1980000"/>
            </a:xfrm>
            <a:prstGeom prst="rect">
              <a:avLst/>
            </a:prstGeom>
            <a:noFill/>
            <a:ln w="9525">
              <a:noFill/>
              <a:miter lim="800000"/>
              <a:headEnd/>
              <a:tailEnd/>
            </a:ln>
          </p:spPr>
        </p:pic>
        <p:sp>
          <p:nvSpPr>
            <p:cNvPr id="13" name="矩形 12"/>
            <p:cNvSpPr/>
            <p:nvPr/>
          </p:nvSpPr>
          <p:spPr>
            <a:xfrm>
              <a:off x="1474836" y="4926367"/>
              <a:ext cx="2479226" cy="747273"/>
            </a:xfrm>
            <a:prstGeom prst="rect">
              <a:avLst/>
            </a:prstGeom>
          </p:spPr>
          <p:txBody>
            <a:bodyPr wrap="square">
              <a:spAutoFit/>
            </a:bodyPr>
            <a:lstStyle/>
            <a:p>
              <a:r>
                <a:rPr lang="zh-CN" altLang="en-US" sz="2600" b="1" dirty="0">
                  <a:solidFill>
                    <a:schemeClr val="bg1"/>
                  </a:solidFill>
                </a:rPr>
                <a:t>轨道交通</a:t>
              </a: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7" y="137070"/>
            <a:ext cx="5544115" cy="460375"/>
          </a:xfrm>
          <a:prstGeom prst="rect">
            <a:avLst/>
          </a:prstGeom>
          <a:noFill/>
        </p:spPr>
        <p:txBody>
          <a:bodyPr wrap="square" rtlCol="0">
            <a:spAutoFit/>
          </a:bodyPr>
          <a:lstStyle/>
          <a:p>
            <a:pPr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2.6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固体氧化物燃料电池</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SOFC</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a:t>
            </a:r>
            <a:r>
              <a:rPr lang="zh-CN"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rPr>
              <a:t> </a:t>
            </a:r>
            <a:endPar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3"/>
          <a:stretch>
            <a:fillRect/>
          </a:stretch>
        </p:blipFill>
        <p:spPr>
          <a:xfrm>
            <a:off x="2354599" y="2114346"/>
            <a:ext cx="2808312" cy="2297403"/>
          </a:xfrm>
          <a:prstGeom prst="rect">
            <a:avLst/>
          </a:prstGeom>
        </p:spPr>
      </p:pic>
      <p:pic>
        <p:nvPicPr>
          <p:cNvPr id="5" name="图片 4"/>
          <p:cNvPicPr>
            <a:picLocks noChangeAspect="1"/>
          </p:cNvPicPr>
          <p:nvPr/>
        </p:nvPicPr>
        <p:blipFill>
          <a:blip r:embed="rId4"/>
          <a:stretch>
            <a:fillRect/>
          </a:stretch>
        </p:blipFill>
        <p:spPr>
          <a:xfrm>
            <a:off x="144413" y="4392215"/>
            <a:ext cx="6852704" cy="1518071"/>
          </a:xfrm>
          <a:prstGeom prst="rect">
            <a:avLst/>
          </a:prstGeom>
        </p:spPr>
      </p:pic>
      <p:sp>
        <p:nvSpPr>
          <p:cNvPr id="8" name="矩形 7"/>
          <p:cNvSpPr/>
          <p:nvPr/>
        </p:nvSpPr>
        <p:spPr>
          <a:xfrm>
            <a:off x="7345213" y="4411749"/>
            <a:ext cx="3879219" cy="1077218"/>
          </a:xfrm>
          <a:prstGeom prst="rect">
            <a:avLst/>
          </a:prstGeom>
          <a:ln>
            <a:solidFill>
              <a:srgbClr val="0070C0"/>
            </a:solidFill>
            <a:prstDash val="dash"/>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00000"/>
              </a:lnSpc>
              <a:spcBef>
                <a:spcPct val="50000"/>
              </a:spcBef>
              <a:buClr>
                <a:schemeClr val="tx1"/>
              </a:buClr>
              <a:buSzPct val="120000"/>
            </a:pP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70</a:t>
            </a:r>
            <a:r>
              <a:rPr lang="zh-CN" altLang="en-US"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万吨钪矿可供</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SOFC</a:t>
            </a:r>
            <a:r>
              <a:rPr lang="zh-CN" altLang="en-US"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发电容量</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~10</a:t>
            </a:r>
            <a:r>
              <a:rPr lang="en-US" altLang="zh-CN" sz="1600" baseline="30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8</a:t>
            </a:r>
            <a:r>
              <a:rPr lang="en-US" altLang="zh-CN" sz="16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MW</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00000"/>
              </a:lnSpc>
              <a:spcBef>
                <a:spcPct val="50000"/>
              </a:spcBef>
              <a:buClr>
                <a:schemeClr val="tx1"/>
              </a:buClr>
              <a:buSzPct val="120000"/>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我国现有火力发电功率容量</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5.9×10</a:t>
            </a:r>
            <a:r>
              <a:rPr lang="en-US" altLang="zh-CN" sz="1600" baseline="30000" dirty="0">
                <a:latin typeface="微软雅黑" panose="020B0503020204020204" pitchFamily="34" charset="-122"/>
                <a:ea typeface="微软雅黑" panose="020B0503020204020204" pitchFamily="34" charset="-122"/>
                <a:cs typeface="Times New Roman" panose="02020603050405020304" pitchFamily="18" charset="0"/>
              </a:rPr>
              <a:t>5</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MW</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a:p>
            <a:pPr algn="just">
              <a:spcBef>
                <a:spcPct val="50000"/>
              </a:spcBef>
              <a:buClr>
                <a:schemeClr val="tx1"/>
              </a:buClr>
              <a:buSzPct val="120000"/>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全球</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2020</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年发电功率容量</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2.6×10</a:t>
            </a:r>
            <a:r>
              <a:rPr lang="en-US" altLang="zh-CN" sz="1600" baseline="30000" dirty="0">
                <a:latin typeface="微软雅黑" panose="020B0503020204020204" pitchFamily="34" charset="-122"/>
                <a:ea typeface="微软雅黑" panose="020B0503020204020204" pitchFamily="34" charset="-122"/>
                <a:cs typeface="Times New Roman" panose="02020603050405020304" pitchFamily="18" charset="0"/>
              </a:rPr>
              <a:t>6</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MW</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195732" y="791815"/>
            <a:ext cx="4874784" cy="1289905"/>
          </a:xfrm>
          <a:prstGeom prst="rect">
            <a:avLst/>
          </a:prstGeom>
          <a:noFill/>
        </p:spPr>
        <p:txBody>
          <a:bodyPr wrap="square">
            <a:spAutoFit/>
          </a:bodyPr>
          <a:lstStyle/>
          <a:p>
            <a:pPr algn="just" defTabSz="1206500">
              <a:lnSpc>
                <a:spcPct val="150000"/>
              </a:lnSpc>
            </a:pPr>
            <a:r>
              <a:rPr lang="zh-CN" altLang="zh-CN" sz="1800" dirty="0">
                <a:latin typeface="微软雅黑" panose="020B0503020204020204" pitchFamily="34" charset="-122"/>
                <a:ea typeface="微软雅黑" panose="020B0503020204020204" pitchFamily="34" charset="-122"/>
                <a:cs typeface="Times New Roman" panose="02020603050405020304" pitchFamily="18" charset="0"/>
              </a:rPr>
              <a:t>其能源转化效率高达</a:t>
            </a:r>
            <a:r>
              <a:rPr lang="en-US" altLang="zh-CN"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80%</a:t>
            </a:r>
            <a:r>
              <a:rPr lang="zh-CN" altLang="zh-CN" sz="18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800" dirty="0">
                <a:latin typeface="微软雅黑" panose="020B0503020204020204" pitchFamily="34" charset="-122"/>
                <a:ea typeface="微软雅黑" panose="020B0503020204020204" pitchFamily="34" charset="-122"/>
                <a:cs typeface="Times New Roman" panose="02020603050405020304" pitchFamily="18" charset="0"/>
              </a:rPr>
              <a:t>氧化钪稳定氧化锆作为固体电解质的燃料电池在</a:t>
            </a:r>
            <a:r>
              <a:rPr lang="zh-CN" altLang="zh-CN" sz="1800" dirty="0">
                <a:latin typeface="微软雅黑" panose="020B0503020204020204" pitchFamily="34" charset="-122"/>
                <a:ea typeface="微软雅黑" panose="020B0503020204020204" pitchFamily="34" charset="-122"/>
                <a:cs typeface="Times New Roman" panose="02020603050405020304" pitchFamily="18" charset="0"/>
              </a:rPr>
              <a:t>美国</a:t>
            </a:r>
            <a:r>
              <a:rPr lang="zh-CN" altLang="en-US" sz="1800" dirty="0">
                <a:latin typeface="微软雅黑" panose="020B0503020204020204" pitchFamily="34" charset="-122"/>
                <a:ea typeface="微软雅黑" panose="020B0503020204020204" pitchFamily="34" charset="-122"/>
                <a:cs typeface="Times New Roman" panose="02020603050405020304" pitchFamily="18" charset="0"/>
              </a:rPr>
              <a:t>、日本、韩国</a:t>
            </a:r>
            <a:r>
              <a:rPr lang="zh-CN" altLang="zh-CN" dirty="0">
                <a:latin typeface="微软雅黑" panose="020B0503020204020204" pitchFamily="34" charset="-122"/>
                <a:ea typeface="微软雅黑" panose="020B0503020204020204" pitchFamily="34" charset="-122"/>
                <a:cs typeface="Times New Roman" panose="02020603050405020304" pitchFamily="18" charset="0"/>
              </a:rPr>
              <a:t>已经实现了</a:t>
            </a:r>
            <a:r>
              <a:rPr lang="zh-CN" altLang="zh-CN"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商业应用</a:t>
            </a:r>
            <a:endParaRPr lang="zh-CN" altLang="en-US" sz="18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5"/>
          <a:stretch>
            <a:fillRect/>
          </a:stretch>
        </p:blipFill>
        <p:spPr>
          <a:xfrm>
            <a:off x="5761037" y="836917"/>
            <a:ext cx="5348901" cy="3158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867409" y="1799927"/>
            <a:ext cx="9787255" cy="3456384"/>
          </a:xfrm>
        </p:spPr>
        <p:txBody>
          <a:bodyPr>
            <a:normAutofit lnSpcReduction="10000"/>
          </a:bodyPr>
          <a:lstStyle/>
          <a:p>
            <a:pPr>
              <a:buClr>
                <a:srgbClr val="FF0000"/>
              </a:buClr>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一、钪资源分布</a:t>
            </a:r>
          </a:p>
          <a:p>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buNone/>
            </a:pPr>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buClr>
                <a:srgbClr val="FF0000"/>
              </a:buClr>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二、钪的应用场景</a:t>
            </a:r>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buClr>
                <a:srgbClr val="FF0000"/>
              </a:buClr>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三、全球最大钪生产商</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中冶新能源</a:t>
            </a:r>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buClr>
                <a:srgbClr val="FF0000"/>
              </a:buClr>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四、未来展望</a:t>
            </a:r>
            <a:endPar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zh-CN"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C:/Users/49894/OneDrive/桌面/中冶新能源LOGO简版.jpg中冶新能源LOGO简版"/>
          <p:cNvPicPr>
            <a:picLocks noChangeAspect="1"/>
          </p:cNvPicPr>
          <p:nvPr/>
        </p:nvPicPr>
        <p:blipFill>
          <a:blip r:embed="rId2"/>
          <a:srcRect t="7996" r="33505" b="7996"/>
          <a:stretch>
            <a:fillRect/>
          </a:stretch>
        </p:blipFill>
        <p:spPr>
          <a:xfrm>
            <a:off x="9073515" y="71755"/>
            <a:ext cx="2447762" cy="68707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725" y="137160"/>
            <a:ext cx="633645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2.6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固体氧化物燃料电池</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(SOFC)</a:t>
            </a:r>
            <a:r>
              <a:rPr lang="zh-CN"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 </a:t>
            </a:r>
            <a:endPar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 name="图片 7"/>
          <p:cNvPicPr>
            <a:picLocks noChangeAspect="1"/>
          </p:cNvPicPr>
          <p:nvPr/>
        </p:nvPicPr>
        <p:blipFill>
          <a:blip r:embed="rId3"/>
          <a:stretch>
            <a:fillRect/>
          </a:stretch>
        </p:blipFill>
        <p:spPr>
          <a:xfrm>
            <a:off x="6409109" y="721578"/>
            <a:ext cx="4514579" cy="4369532"/>
          </a:xfrm>
          <a:prstGeom prst="rect">
            <a:avLst/>
          </a:prstGeom>
        </p:spPr>
      </p:pic>
      <p:pic>
        <p:nvPicPr>
          <p:cNvPr id="5" name="图片 4"/>
          <p:cNvPicPr>
            <a:picLocks noChangeAspect="1"/>
          </p:cNvPicPr>
          <p:nvPr/>
        </p:nvPicPr>
        <p:blipFill rotWithShape="1">
          <a:blip r:embed="rId4"/>
          <a:srcRect l="45393" t="9627" r="-1"/>
          <a:stretch/>
        </p:blipFill>
        <p:spPr>
          <a:xfrm>
            <a:off x="3470064" y="635156"/>
            <a:ext cx="2954424" cy="3348966"/>
          </a:xfrm>
          <a:prstGeom prst="rect">
            <a:avLst/>
          </a:prstGeom>
        </p:spPr>
      </p:pic>
      <p:sp>
        <p:nvSpPr>
          <p:cNvPr id="10" name="文本框 9"/>
          <p:cNvSpPr txBox="1"/>
          <p:nvPr/>
        </p:nvSpPr>
        <p:spPr>
          <a:xfrm>
            <a:off x="216421" y="728635"/>
            <a:ext cx="3240360" cy="458908"/>
          </a:xfrm>
          <a:prstGeom prst="rect">
            <a:avLst/>
          </a:prstGeom>
          <a:noFill/>
        </p:spPr>
        <p:txBody>
          <a:bodyPr wrap="square">
            <a:spAutoFit/>
          </a:bodyPr>
          <a:lstStyle/>
          <a:p>
            <a:pPr algn="just" defTabSz="120650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国际进展</a:t>
            </a:r>
            <a:endParaRPr lang="en-US" altLang="zh-CN" sz="18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nvSpPr>
        <p:spPr>
          <a:xfrm>
            <a:off x="6841157" y="5757608"/>
            <a:ext cx="4623250" cy="307777"/>
          </a:xfrm>
          <a:prstGeom prst="rect">
            <a:avLst/>
          </a:prstGeom>
        </p:spPr>
        <p:txBody>
          <a:bodyPr wrap="square">
            <a:spAutoFit/>
          </a:bodyPr>
          <a:lstStyle>
            <a:defPPr>
              <a:defRPr lang="zh-CN"/>
            </a:defPPr>
            <a:lvl1pPr>
              <a:defRPr sz="140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defRPr>
            </a:lvl1pPr>
          </a:lstStyle>
          <a:p>
            <a:r>
              <a:rPr lang="en-US" altLang="zh-CN" dirty="0"/>
              <a:t>Notice and Proxy Statement for 2023 Annual Meeting </a:t>
            </a:r>
            <a:endParaRPr lang="zh-CN" altLang="en-US" dirty="0"/>
          </a:p>
        </p:txBody>
      </p:sp>
      <p:pic>
        <p:nvPicPr>
          <p:cNvPr id="14" name="图片 13"/>
          <p:cNvPicPr>
            <a:picLocks noChangeAspect="1"/>
          </p:cNvPicPr>
          <p:nvPr/>
        </p:nvPicPr>
        <p:blipFill>
          <a:blip r:embed="rId5"/>
          <a:stretch>
            <a:fillRect/>
          </a:stretch>
        </p:blipFill>
        <p:spPr>
          <a:xfrm>
            <a:off x="3967187" y="3857993"/>
            <a:ext cx="2361564" cy="1814584"/>
          </a:xfrm>
          <a:prstGeom prst="rect">
            <a:avLst/>
          </a:prstGeom>
        </p:spPr>
      </p:pic>
      <p:sp>
        <p:nvSpPr>
          <p:cNvPr id="3" name="文本框 2"/>
          <p:cNvSpPr txBox="1"/>
          <p:nvPr/>
        </p:nvSpPr>
        <p:spPr>
          <a:xfrm>
            <a:off x="502285" y="4085590"/>
            <a:ext cx="4742180" cy="1666240"/>
          </a:xfrm>
          <a:prstGeom prst="rect">
            <a:avLst/>
          </a:prstGeom>
          <a:noFill/>
        </p:spPr>
        <p:txBody>
          <a:bodyPr wrap="square">
            <a:noAutofit/>
          </a:bodyPr>
          <a:lstStyle/>
          <a:p>
            <a:pPr indent="0" algn="just">
              <a:lnSpc>
                <a:spcPts val="3500"/>
              </a:lnSpc>
              <a:buFont typeface="Wingdings" panose="05000000000000000000" pitchFamily="2" charset="2"/>
              <a:buNone/>
            </a:pP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2022</a:t>
            </a:r>
            <a:r>
              <a:rPr lang="zh-CN" altLang="en-US" sz="1800" kern="100" dirty="0">
                <a:effectLst/>
                <a:latin typeface="微软雅黑" panose="020B0503020204020204" pitchFamily="34" charset="-122"/>
                <a:ea typeface="微软雅黑" panose="020B0503020204020204" pitchFamily="34" charset="-122"/>
                <a:cs typeface="Times New Roman" panose="02020603050405020304" pitchFamily="18" charset="0"/>
              </a:rPr>
              <a:t>年度：</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ts val="3500"/>
              </a:lnSpc>
              <a:buFont typeface="Wingdings" panose="05000000000000000000" pitchFamily="2" charset="2"/>
              <a:buChar char="l"/>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销售收入</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11.99</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亿美元，提高</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了</a:t>
            </a:r>
            <a:r>
              <a:rPr lang="en-US" altLang="zh-CN" sz="24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23.3</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ts val="3500"/>
              </a:lnSpc>
              <a:buFont typeface="Wingdings" panose="05000000000000000000" pitchFamily="2" charset="2"/>
              <a:buChar char="l"/>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在手</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订单</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100</a:t>
            </a: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亿美元，提高了</a:t>
            </a:r>
            <a:r>
              <a:rPr lang="en-US" altLang="zh-CN" sz="24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17</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lgn="just">
              <a:lnSpc>
                <a:spcPts val="3500"/>
              </a:lnSpc>
              <a:buFont typeface="Wingdings" panose="05000000000000000000" pitchFamily="2" charset="2"/>
              <a:buChar char="l"/>
            </a:pPr>
            <a:r>
              <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生产能力提高了</a:t>
            </a:r>
            <a:r>
              <a:rPr lang="en-US" altLang="zh-CN" sz="24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100</a:t>
            </a:r>
            <a:r>
              <a:rPr lang="en-US"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18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文本框 11"/>
          <p:cNvSpPr txBox="1"/>
          <p:nvPr/>
        </p:nvSpPr>
        <p:spPr>
          <a:xfrm>
            <a:off x="231318" y="3519439"/>
            <a:ext cx="5789488" cy="677108"/>
          </a:xfrm>
          <a:prstGeom prst="rect">
            <a:avLst/>
          </a:prstGeom>
          <a:noFill/>
        </p:spPr>
        <p:txBody>
          <a:bodyPr wrap="square">
            <a:spAutoFit/>
          </a:bodyPr>
          <a:lstStyle/>
          <a:p>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b="1" i="1" kern="100" dirty="0">
                <a:latin typeface="Times New Roman" panose="02020603050405020304" pitchFamily="18" charset="0"/>
                <a:ea typeface="微软雅黑" panose="020B0503020204020204" pitchFamily="34" charset="-122"/>
                <a:cs typeface="Times New Roman" panose="02020603050405020304" pitchFamily="18" charset="0"/>
              </a:rPr>
              <a:t>KR Sridhar</a:t>
            </a:r>
          </a:p>
          <a:p>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美国</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Bloom Energy</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公司</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创始人、董事长、</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CEO</a:t>
            </a:r>
            <a:endParaRPr lang="zh-CN" altLang="en-US"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6533486" y="5083630"/>
            <a:ext cx="4893695" cy="645160"/>
          </a:xfrm>
          <a:prstGeom prst="rect">
            <a:avLst/>
          </a:prstGeom>
          <a:noFill/>
        </p:spPr>
        <p:txBody>
          <a:bodyPr wrap="square" rtlCol="0">
            <a:spAutoFit/>
          </a:bodyPr>
          <a:lstStyle/>
          <a:p>
            <a:pPr marL="285750" indent="-285750">
              <a:buFont typeface="Wingdings" panose="05000000000000000000" pitchFamily="2" charset="2"/>
              <a:buChar char="Ø"/>
            </a:pPr>
            <a:r>
              <a:rPr lang="zh-CN" altLang="en-US" b="1" dirty="0">
                <a:solidFill>
                  <a:srgbClr val="FF0000"/>
                </a:solidFill>
                <a:latin typeface="微软雅黑" panose="020B0503020204020204" pitchFamily="34" charset="-122"/>
                <a:ea typeface="微软雅黑" panose="020B0503020204020204" pitchFamily="34" charset="-122"/>
              </a:rPr>
              <a:t>适合于制造企业、数据中心、医院、零售商，特别是电力短缺的地方</a:t>
            </a:r>
          </a:p>
        </p:txBody>
      </p:sp>
      <p:pic>
        <p:nvPicPr>
          <p:cNvPr id="15" name="图片 14">
            <a:extLst>
              <a:ext uri="{FF2B5EF4-FFF2-40B4-BE49-F238E27FC236}">
                <a16:creationId xmlns:a16="http://schemas.microsoft.com/office/drawing/2014/main" id="{09BE1081-53B2-B63B-89E6-F34045CE7DBA}"/>
              </a:ext>
            </a:extLst>
          </p:cNvPr>
          <p:cNvPicPr>
            <a:picLocks noChangeAspect="1"/>
          </p:cNvPicPr>
          <p:nvPr/>
        </p:nvPicPr>
        <p:blipFill>
          <a:blip r:embed="rId6"/>
          <a:stretch>
            <a:fillRect/>
          </a:stretch>
        </p:blipFill>
        <p:spPr>
          <a:xfrm>
            <a:off x="245083" y="1716318"/>
            <a:ext cx="3240359" cy="8241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725" y="137160"/>
            <a:ext cx="5760392"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2.6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固体氧化物燃料电池</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(SOEC)</a:t>
            </a:r>
            <a:r>
              <a:rPr lang="zh-CN"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 </a:t>
            </a:r>
            <a:endPar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p:cNvSpPr txBox="1"/>
          <p:nvPr/>
        </p:nvSpPr>
        <p:spPr>
          <a:xfrm>
            <a:off x="216421" y="728635"/>
            <a:ext cx="3240360" cy="458908"/>
          </a:xfrm>
          <a:prstGeom prst="rect">
            <a:avLst/>
          </a:prstGeom>
          <a:noFill/>
        </p:spPr>
        <p:txBody>
          <a:bodyPr wrap="square">
            <a:spAutoFit/>
          </a:bodyPr>
          <a:lstStyle/>
          <a:p>
            <a:pPr algn="just" defTabSz="120650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国际进展</a:t>
            </a:r>
            <a:endParaRPr lang="en-US" altLang="zh-CN" sz="18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 name="文本框 10"/>
          <p:cNvSpPr txBox="1"/>
          <p:nvPr/>
        </p:nvSpPr>
        <p:spPr>
          <a:xfrm>
            <a:off x="4648513" y="5572867"/>
            <a:ext cx="6873562" cy="525169"/>
          </a:xfrm>
          <a:prstGeom prst="rect">
            <a:avLst/>
          </a:prstGeom>
        </p:spPr>
        <p:txBody>
          <a:bodyPr wrap="square">
            <a:noAutofit/>
          </a:bodyPr>
          <a:lstStyle>
            <a:defPPr>
              <a:defRPr lang="zh-CN"/>
            </a:defPPr>
            <a:lvl1pPr>
              <a:defRPr sz="140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defRPr>
            </a:lvl1pPr>
          </a:lstStyle>
          <a:p>
            <a:r>
              <a:rPr lang="en-US" altLang="zh-CN" dirty="0"/>
              <a:t>Bloom Energy Announces Fourth Quarter 2021 and Full Year 2021 Financial Results and Updates Long-term Growth Prospects </a:t>
            </a:r>
            <a:endParaRPr lang="zh-CN" altLang="en-US" dirty="0"/>
          </a:p>
        </p:txBody>
      </p:sp>
      <p:sp>
        <p:nvSpPr>
          <p:cNvPr id="2" name="文本框 1"/>
          <p:cNvSpPr txBox="1"/>
          <p:nvPr/>
        </p:nvSpPr>
        <p:spPr>
          <a:xfrm>
            <a:off x="972505" y="1223863"/>
            <a:ext cx="9577064" cy="3322955"/>
          </a:xfrm>
          <a:prstGeom prst="rect">
            <a:avLst/>
          </a:prstGeom>
          <a:noFill/>
        </p:spPr>
        <p:txBody>
          <a:bodyPr wrap="square" rtlCol="0">
            <a:spAutoFit/>
          </a:bodyPr>
          <a:lstStyle/>
          <a:p>
            <a:pPr>
              <a:lnSpc>
                <a:spcPct val="200000"/>
              </a:lnSpc>
            </a:pP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继固体氧化物燃料电池后，BE公司大力发展固体氧化物电解制氢技术，利用核电等电解水制氢，与韩国SK等公司合作，三年内将装机450MW的固体氧化物电解池。</a:t>
            </a:r>
          </a:p>
          <a:p>
            <a:pPr>
              <a:lnSpc>
                <a:spcPct val="150000"/>
              </a:lnSpc>
            </a:pPr>
            <a:r>
              <a:rPr lang="zh-CN" altLang="en-US" dirty="0"/>
              <a:t>（In the fourth quarter of 2021, announced an expansion of the strategic partnership with SK ecoplant Co., Ltd. to accelerate hydrogen commercialization resulting in 450 MW of equipment backlog to be recognized over the next three years.）</a:t>
            </a:r>
            <a:endParaRPr lang="en-US" altLang="zh-CN" dirty="0"/>
          </a:p>
          <a:p>
            <a:pPr>
              <a:lnSpc>
                <a:spcPct val="150000"/>
              </a:lnSpc>
            </a:pPr>
            <a:endParaRPr lang="zh-CN" altLang="en-US" dirty="0"/>
          </a:p>
          <a:p>
            <a:pPr marL="342900" indent="-342900" algn="ctr">
              <a:lnSpc>
                <a:spcPct val="150000"/>
              </a:lnSpc>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根据测算，</a:t>
            </a:r>
            <a:r>
              <a:rPr lang="en-US" altLang="zh-CN" sz="2000" b="1" dirty="0">
                <a:solidFill>
                  <a:srgbClr val="FF0000"/>
                </a:solidFill>
                <a:latin typeface="微软雅黑" panose="020B0503020204020204" pitchFamily="34" charset="-122"/>
                <a:ea typeface="微软雅黑" panose="020B0503020204020204" pitchFamily="34" charset="-122"/>
              </a:rPr>
              <a:t>450MW</a:t>
            </a:r>
            <a:r>
              <a:rPr lang="zh-CN" altLang="en-US" sz="2000" b="1" dirty="0">
                <a:solidFill>
                  <a:srgbClr val="FF0000"/>
                </a:solidFill>
                <a:latin typeface="微软雅黑" panose="020B0503020204020204" pitchFamily="34" charset="-122"/>
                <a:ea typeface="微软雅黑" panose="020B0503020204020204" pitchFamily="34" charset="-122"/>
              </a:rPr>
              <a:t>固体氧化物电解池约需消耗氧化钪</a:t>
            </a:r>
            <a:r>
              <a:rPr lang="en-US" altLang="zh-CN" sz="2000" b="1" dirty="0">
                <a:solidFill>
                  <a:srgbClr val="FF0000"/>
                </a:solidFill>
                <a:latin typeface="微软雅黑" panose="020B0503020204020204" pitchFamily="34" charset="-122"/>
                <a:ea typeface="微软雅黑" panose="020B0503020204020204" pitchFamily="34" charset="-122"/>
              </a:rPr>
              <a:t>45</a:t>
            </a:r>
            <a:r>
              <a:rPr lang="zh-CN" altLang="en-US" sz="2000" b="1" dirty="0">
                <a:solidFill>
                  <a:srgbClr val="FF0000"/>
                </a:solidFill>
                <a:latin typeface="微软雅黑" panose="020B0503020204020204" pitchFamily="34" charset="-122"/>
                <a:ea typeface="微软雅黑" panose="020B0503020204020204" pitchFamily="34" charset="-122"/>
              </a:rPr>
              <a:t>吨</a:t>
            </a:r>
          </a:p>
        </p:txBody>
      </p:sp>
      <p:pic>
        <p:nvPicPr>
          <p:cNvPr id="3" name="图片 2">
            <a:extLst>
              <a:ext uri="{FF2B5EF4-FFF2-40B4-BE49-F238E27FC236}">
                <a16:creationId xmlns:a16="http://schemas.microsoft.com/office/drawing/2014/main" id="{08894620-8DEC-8E3E-5DD2-71E0CD383649}"/>
              </a:ext>
            </a:extLst>
          </p:cNvPr>
          <p:cNvPicPr>
            <a:picLocks noChangeAspect="1"/>
          </p:cNvPicPr>
          <p:nvPr/>
        </p:nvPicPr>
        <p:blipFill>
          <a:blip r:embed="rId2"/>
          <a:stretch>
            <a:fillRect/>
          </a:stretch>
        </p:blipFill>
        <p:spPr>
          <a:xfrm>
            <a:off x="360562" y="4661063"/>
            <a:ext cx="3240359" cy="8241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725" y="137160"/>
            <a:ext cx="5847715"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2.6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固体氧化物燃料电池</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sym typeface="+mn-ea"/>
              </a:rPr>
              <a:t>(SOFC)</a:t>
            </a:r>
            <a:endPar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7256089" y="647800"/>
            <a:ext cx="3753332" cy="1440158"/>
          </a:xfrm>
          <a:prstGeom prst="rect">
            <a:avLst/>
          </a:prstGeom>
        </p:spPr>
      </p:pic>
      <p:sp>
        <p:nvSpPr>
          <p:cNvPr id="8" name="文本框 7"/>
          <p:cNvSpPr txBox="1"/>
          <p:nvPr/>
        </p:nvSpPr>
        <p:spPr>
          <a:xfrm>
            <a:off x="6859121" y="4824263"/>
            <a:ext cx="4518539" cy="369332"/>
          </a:xfrm>
          <a:prstGeom prst="rect">
            <a:avLst/>
          </a:prstGeom>
          <a:noFill/>
        </p:spPr>
        <p:txBody>
          <a:bodyPr wrap="square">
            <a:spAutoFit/>
          </a:bodyPr>
          <a:lstStyle/>
          <a:p>
            <a:r>
              <a:rPr lang="en-US" altLang="zh-CN" b="0" i="0" dirty="0">
                <a:solidFill>
                  <a:srgbClr val="3E3E3E"/>
                </a:solidFill>
                <a:effectLst/>
                <a:highlight>
                  <a:srgbClr val="FFFFFF"/>
                </a:highlight>
                <a:latin typeface="微软雅黑" panose="020B0503020204020204" pitchFamily="34" charset="-122"/>
                <a:ea typeface="微软雅黑" panose="020B0503020204020204" pitchFamily="34" charset="-122"/>
              </a:rPr>
              <a:t>2024</a:t>
            </a:r>
            <a:r>
              <a:rPr lang="zh-CN" altLang="en-US" b="0" i="0" dirty="0">
                <a:solidFill>
                  <a:srgbClr val="3E3E3E"/>
                </a:solidFill>
                <a:effectLst/>
                <a:highlight>
                  <a:srgbClr val="FFFFFF"/>
                </a:highlight>
                <a:latin typeface="微软雅黑" panose="020B0503020204020204" pitchFamily="34" charset="-122"/>
                <a:ea typeface="微软雅黑" panose="020B0503020204020204" pitchFamily="34" charset="-122"/>
              </a:rPr>
              <a:t>年</a:t>
            </a:r>
            <a:r>
              <a:rPr lang="en-US" altLang="zh-CN" b="0" i="0" dirty="0">
                <a:solidFill>
                  <a:srgbClr val="3E3E3E"/>
                </a:solidFill>
                <a:effectLst/>
                <a:highlight>
                  <a:srgbClr val="FFFFFF"/>
                </a:highlight>
                <a:latin typeface="微软雅黑" panose="020B0503020204020204" pitchFamily="34" charset="-122"/>
                <a:ea typeface="微软雅黑" panose="020B0503020204020204" pitchFamily="34" charset="-122"/>
              </a:rPr>
              <a:t>3</a:t>
            </a:r>
            <a:r>
              <a:rPr lang="zh-CN" altLang="en-US" b="0" i="0" dirty="0">
                <a:solidFill>
                  <a:srgbClr val="3E3E3E"/>
                </a:solidFill>
                <a:effectLst/>
                <a:highlight>
                  <a:srgbClr val="FFFFFF"/>
                </a:highlight>
                <a:latin typeface="微软雅黑" panose="020B0503020204020204" pitchFamily="34" charset="-122"/>
                <a:ea typeface="微软雅黑" panose="020B0503020204020204" pitchFamily="34" charset="-122"/>
              </a:rPr>
              <a:t>月</a:t>
            </a:r>
            <a:r>
              <a:rPr lang="en-US" altLang="zh-CN" b="0" i="0" dirty="0">
                <a:solidFill>
                  <a:srgbClr val="3E3E3E"/>
                </a:solidFill>
                <a:effectLst/>
                <a:highlight>
                  <a:srgbClr val="FFFFFF"/>
                </a:highlight>
                <a:latin typeface="微软雅黑" panose="020B0503020204020204" pitchFamily="34" charset="-122"/>
                <a:ea typeface="微软雅黑" panose="020B0503020204020204" pitchFamily="34" charset="-122"/>
              </a:rPr>
              <a:t>22</a:t>
            </a:r>
            <a:r>
              <a:rPr lang="zh-CN" altLang="en-US" b="0" i="0" dirty="0">
                <a:solidFill>
                  <a:srgbClr val="3E3E3E"/>
                </a:solidFill>
                <a:effectLst/>
                <a:highlight>
                  <a:srgbClr val="FFFFFF"/>
                </a:highlight>
                <a:latin typeface="微软雅黑" panose="020B0503020204020204" pitchFamily="34" charset="-122"/>
                <a:ea typeface="微软雅黑" panose="020B0503020204020204" pitchFamily="34" charset="-122"/>
              </a:rPr>
              <a:t>日</a:t>
            </a:r>
            <a:r>
              <a:rPr lang="zh-CN" altLang="en-US" b="1" dirty="0">
                <a:effectLst/>
                <a:latin typeface="微软雅黑" panose="020B0503020204020204" pitchFamily="34" charset="-122"/>
                <a:ea typeface="微软雅黑" panose="020B0503020204020204" pitchFamily="34" charset="-122"/>
              </a:rPr>
              <a:t>浙江氢邦科技</a:t>
            </a:r>
            <a:r>
              <a:rPr lang="zh-CN" altLang="en-US" dirty="0">
                <a:effectLst/>
                <a:latin typeface="微软雅黑" panose="020B0503020204020204" pitchFamily="34" charset="-122"/>
                <a:ea typeface="微软雅黑" panose="020B0503020204020204" pitchFamily="34" charset="-122"/>
              </a:rPr>
              <a:t>春季发布会 </a:t>
            </a:r>
            <a:endParaRPr lang="zh-CN" altLang="en-US"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a:stretch>
            <a:fillRect/>
          </a:stretch>
        </p:blipFill>
        <p:spPr>
          <a:xfrm>
            <a:off x="6913165" y="1866855"/>
            <a:ext cx="3993606" cy="2745120"/>
          </a:xfrm>
          <a:prstGeom prst="rect">
            <a:avLst/>
          </a:prstGeom>
        </p:spPr>
      </p:pic>
      <p:pic>
        <p:nvPicPr>
          <p:cNvPr id="12" name="图片 11"/>
          <p:cNvPicPr>
            <a:picLocks noChangeAspect="1"/>
          </p:cNvPicPr>
          <p:nvPr/>
        </p:nvPicPr>
        <p:blipFill>
          <a:blip r:embed="rId5"/>
          <a:stretch>
            <a:fillRect/>
          </a:stretch>
        </p:blipFill>
        <p:spPr>
          <a:xfrm>
            <a:off x="512654" y="1367879"/>
            <a:ext cx="5598315" cy="2903440"/>
          </a:xfrm>
          <a:prstGeom prst="rect">
            <a:avLst/>
          </a:prstGeom>
        </p:spPr>
      </p:pic>
      <p:sp>
        <p:nvSpPr>
          <p:cNvPr id="14" name="文本框 13"/>
          <p:cNvSpPr txBox="1"/>
          <p:nvPr/>
        </p:nvSpPr>
        <p:spPr>
          <a:xfrm>
            <a:off x="414481" y="4515034"/>
            <a:ext cx="5794662" cy="646331"/>
          </a:xfrm>
          <a:prstGeom prst="rect">
            <a:avLst/>
          </a:prstGeom>
          <a:noFill/>
        </p:spPr>
        <p:txBody>
          <a:bodyPr wrap="square">
            <a:spAutoFit/>
          </a:bodyPr>
          <a:lstStyle/>
          <a:p>
            <a:r>
              <a:rPr lang="en-US" altLang="zh-CN" b="0" i="0" dirty="0">
                <a:effectLst/>
                <a:highlight>
                  <a:srgbClr val="FFFFFF"/>
                </a:highlight>
                <a:latin typeface="微软雅黑" panose="020B0503020204020204" pitchFamily="34" charset="-122"/>
                <a:ea typeface="微软雅黑" panose="020B0503020204020204" pitchFamily="34" charset="-122"/>
              </a:rPr>
              <a:t>2022</a:t>
            </a:r>
            <a:r>
              <a:rPr lang="zh-CN" altLang="en-US" b="0" i="0" dirty="0">
                <a:effectLst/>
                <a:highlight>
                  <a:srgbClr val="FFFFFF"/>
                </a:highlight>
                <a:latin typeface="微软雅黑" panose="020B0503020204020204" pitchFamily="34" charset="-122"/>
                <a:ea typeface="微软雅黑" panose="020B0503020204020204" pitchFamily="34" charset="-122"/>
              </a:rPr>
              <a:t>年</a:t>
            </a:r>
            <a:r>
              <a:rPr lang="en-US" altLang="zh-CN" b="0" i="0" dirty="0">
                <a:effectLst/>
                <a:highlight>
                  <a:srgbClr val="FFFFFF"/>
                </a:highlight>
                <a:latin typeface="微软雅黑" panose="020B0503020204020204" pitchFamily="34" charset="-122"/>
                <a:ea typeface="微软雅黑" panose="020B0503020204020204" pitchFamily="34" charset="-122"/>
              </a:rPr>
              <a:t>5</a:t>
            </a:r>
            <a:r>
              <a:rPr lang="zh-CN" altLang="en-US" b="0" i="0" dirty="0">
                <a:effectLst/>
                <a:highlight>
                  <a:srgbClr val="FFFFFF"/>
                </a:highlight>
                <a:latin typeface="微软雅黑" panose="020B0503020204020204" pitchFamily="34" charset="-122"/>
                <a:ea typeface="微软雅黑" panose="020B0503020204020204" pitchFamily="34" charset="-122"/>
              </a:rPr>
              <a:t>月</a:t>
            </a:r>
            <a:r>
              <a:rPr lang="en-US" altLang="zh-CN" b="0" i="0" dirty="0">
                <a:effectLst/>
                <a:highlight>
                  <a:srgbClr val="FFFFFF"/>
                </a:highlight>
                <a:latin typeface="微软雅黑" panose="020B0503020204020204" pitchFamily="34" charset="-122"/>
                <a:ea typeface="微软雅黑" panose="020B0503020204020204" pitchFamily="34" charset="-122"/>
              </a:rPr>
              <a:t>20</a:t>
            </a:r>
            <a:r>
              <a:rPr lang="zh-CN" altLang="en-US" b="0" i="0" dirty="0">
                <a:effectLst/>
                <a:highlight>
                  <a:srgbClr val="FFFFFF"/>
                </a:highlight>
                <a:latin typeface="微软雅黑" panose="020B0503020204020204" pitchFamily="34" charset="-122"/>
                <a:ea typeface="微软雅黑" panose="020B0503020204020204" pitchFamily="34" charset="-122"/>
              </a:rPr>
              <a:t>日 </a:t>
            </a:r>
            <a:r>
              <a:rPr lang="zh-CN" altLang="en-US" b="1" i="0" dirty="0">
                <a:effectLst/>
                <a:highlight>
                  <a:srgbClr val="FFFFFF"/>
                </a:highlight>
                <a:latin typeface="微软雅黑" panose="020B0503020204020204" pitchFamily="34" charset="-122"/>
                <a:ea typeface="微软雅黑" panose="020B0503020204020204" pitchFamily="34" charset="-122"/>
              </a:rPr>
              <a:t>“管式固体氧化物燃料电池发电单元及电堆关键技术”</a:t>
            </a:r>
            <a:r>
              <a:rPr lang="zh-CN" altLang="en-US" i="0" dirty="0">
                <a:effectLst/>
                <a:highlight>
                  <a:srgbClr val="FFFFFF"/>
                </a:highlight>
                <a:latin typeface="微软雅黑" panose="020B0503020204020204" pitchFamily="34" charset="-122"/>
                <a:ea typeface="微软雅黑" panose="020B0503020204020204" pitchFamily="34" charset="-122"/>
              </a:rPr>
              <a:t>项目启</a:t>
            </a:r>
            <a:r>
              <a:rPr lang="zh-CN" altLang="en-US" b="0" i="0" dirty="0">
                <a:effectLst/>
                <a:highlight>
                  <a:srgbClr val="FFFFFF"/>
                </a:highlight>
                <a:latin typeface="微软雅黑" panose="020B0503020204020204" pitchFamily="34" charset="-122"/>
                <a:ea typeface="微软雅黑" panose="020B0503020204020204" pitchFamily="34" charset="-122"/>
              </a:rPr>
              <a:t>动暨实施方案论证会</a:t>
            </a:r>
            <a:endParaRPr lang="zh-CN" altLang="en-US"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216421" y="728635"/>
            <a:ext cx="3240360" cy="458908"/>
          </a:xfrm>
          <a:prstGeom prst="rect">
            <a:avLst/>
          </a:prstGeom>
          <a:noFill/>
        </p:spPr>
        <p:txBody>
          <a:bodyPr wrap="square">
            <a:spAutoFit/>
          </a:bodyPr>
          <a:lstStyle/>
          <a:p>
            <a:pPr algn="just" defTabSz="1206500">
              <a:lnSpc>
                <a:spcPct val="150000"/>
              </a:lnSpc>
            </a:pPr>
            <a:r>
              <a:rPr lang="zh-CN" altLang="en-US"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国内进展</a:t>
            </a:r>
            <a:endParaRPr lang="en-US" altLang="zh-CN" sz="18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3187111" y="5415449"/>
            <a:ext cx="5847715" cy="400110"/>
          </a:xfrm>
          <a:prstGeom prst="rect">
            <a:avLst/>
          </a:prstGeom>
          <a:noFill/>
        </p:spPr>
        <p:txBody>
          <a:bodyPr wrap="square" rtlCol="0">
            <a:spAutoFit/>
          </a:bodyPr>
          <a:lstStyle/>
          <a:p>
            <a:pPr marL="342900" indent="-342900" algn="ctr">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国内</a:t>
            </a:r>
            <a:r>
              <a:rPr lang="en-US" altLang="zh-CN" sz="2000" b="1" dirty="0">
                <a:solidFill>
                  <a:srgbClr val="FF0000"/>
                </a:solidFill>
                <a:latin typeface="微软雅黑" panose="020B0503020204020204" pitchFamily="34" charset="-122"/>
                <a:ea typeface="微软雅黑" panose="020B0503020204020204" pitchFamily="34" charset="-122"/>
              </a:rPr>
              <a:t>SOFC</a:t>
            </a:r>
            <a:r>
              <a:rPr lang="zh-CN" altLang="en-US" sz="2000" b="1" dirty="0">
                <a:solidFill>
                  <a:srgbClr val="FF0000"/>
                </a:solidFill>
                <a:latin typeface="微软雅黑" panose="020B0503020204020204" pitchFamily="34" charset="-122"/>
                <a:ea typeface="微软雅黑" panose="020B0503020204020204" pitchFamily="34" charset="-122"/>
              </a:rPr>
              <a:t>即将迎来产业化应用的新突破</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7" y="137070"/>
            <a:ext cx="5184075"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2.7 5G</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滤波器</a:t>
            </a:r>
          </a:p>
        </p:txBody>
      </p:sp>
      <p:sp>
        <p:nvSpPr>
          <p:cNvPr id="8" name="文本框 7"/>
          <p:cNvSpPr txBox="1"/>
          <p:nvPr/>
        </p:nvSpPr>
        <p:spPr>
          <a:xfrm>
            <a:off x="373443" y="4198957"/>
            <a:ext cx="5387594" cy="1015663"/>
          </a:xfrm>
          <a:prstGeom prst="rect">
            <a:avLst/>
          </a:prstGeom>
          <a:noFill/>
        </p:spPr>
        <p:txBody>
          <a:bodyPr wrap="square">
            <a:spAutoFit/>
          </a:bodyPr>
          <a:lstStyle/>
          <a:p>
            <a:pPr marL="342900" indent="-342900" algn="just">
              <a:buClr>
                <a:srgbClr val="FF0000"/>
              </a:buClr>
              <a:buFont typeface="Wingdings" panose="05000000000000000000" pitchFamily="2" charset="2"/>
              <a:buChar char="Ø"/>
            </a:pP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高质量蓝宝石基</a:t>
            </a:r>
            <a:r>
              <a:rPr lang="zh-CN" altLang="en-US" sz="20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铝钪氮薄膜材料是</a:t>
            </a:r>
            <a:r>
              <a:rPr lang="en-US" altLang="zh-CN" sz="20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5G</a:t>
            </a:r>
            <a:r>
              <a:rPr lang="zh-CN" altLang="en-US" sz="20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射频滤波器</a:t>
            </a:r>
            <a:r>
              <a:rPr lang="zh-CN" altLang="en-US" sz="2000"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kern="100" dirty="0">
                <a:effectLst/>
                <a:latin typeface="微软雅黑" panose="020B0503020204020204" pitchFamily="34" charset="-122"/>
                <a:ea typeface="微软雅黑" panose="020B0503020204020204" pitchFamily="34" charset="-122"/>
                <a:cs typeface="Times New Roman" panose="02020603050405020304" pitchFamily="18" charset="0"/>
              </a:rPr>
              <a:t>MEMS</a:t>
            </a:r>
            <a:r>
              <a:rPr lang="zh-CN" altLang="en-US" sz="2000" kern="100" dirty="0">
                <a:effectLst/>
                <a:latin typeface="微软雅黑" panose="020B0503020204020204" pitchFamily="34" charset="-122"/>
                <a:ea typeface="微软雅黑" panose="020B0503020204020204" pitchFamily="34" charset="-122"/>
                <a:cs typeface="Times New Roman" panose="02020603050405020304" pitchFamily="18" charset="0"/>
              </a:rPr>
              <a:t>压电传感器等电子材料的</a:t>
            </a:r>
            <a:r>
              <a:rPr lang="zh-CN" altLang="en-US" sz="20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理想衬底材料</a:t>
            </a:r>
            <a:endParaRPr lang="zh-CN" altLang="zh-CN" sz="20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3" name="组合 12"/>
          <p:cNvGrpSpPr/>
          <p:nvPr/>
        </p:nvGrpSpPr>
        <p:grpSpPr>
          <a:xfrm>
            <a:off x="5803306" y="603616"/>
            <a:ext cx="5328593" cy="5368582"/>
            <a:chOff x="5803306" y="603616"/>
            <a:chExt cx="5328593" cy="5368582"/>
          </a:xfrm>
        </p:grpSpPr>
        <p:pic>
          <p:nvPicPr>
            <p:cNvPr id="10" name="图片 9"/>
            <p:cNvPicPr>
              <a:picLocks noChangeAspect="1"/>
            </p:cNvPicPr>
            <p:nvPr/>
          </p:nvPicPr>
          <p:blipFill>
            <a:blip r:embed="rId3"/>
            <a:stretch>
              <a:fillRect/>
            </a:stretch>
          </p:blipFill>
          <p:spPr>
            <a:xfrm>
              <a:off x="5803306" y="603616"/>
              <a:ext cx="5328593" cy="5368582"/>
            </a:xfrm>
            <a:prstGeom prst="rect">
              <a:avLst/>
            </a:prstGeom>
          </p:spPr>
        </p:pic>
        <p:sp>
          <p:nvSpPr>
            <p:cNvPr id="12" name="矩形 11"/>
            <p:cNvSpPr/>
            <p:nvPr/>
          </p:nvSpPr>
          <p:spPr>
            <a:xfrm>
              <a:off x="7489229" y="1799927"/>
              <a:ext cx="2160240" cy="28803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256708" y="1519096"/>
            <a:ext cx="5652353" cy="1936479"/>
            <a:chOff x="861239" y="1228377"/>
            <a:chExt cx="4108228" cy="891868"/>
          </a:xfrm>
        </p:grpSpPr>
        <p:sp>
          <p:nvSpPr>
            <p:cNvPr id="3" name="文本框 2"/>
            <p:cNvSpPr txBox="1"/>
            <p:nvPr/>
          </p:nvSpPr>
          <p:spPr>
            <a:xfrm>
              <a:off x="3926864" y="1943943"/>
              <a:ext cx="997788" cy="170100"/>
            </a:xfrm>
            <a:prstGeom prst="rect">
              <a:avLst/>
            </a:prstGeom>
            <a:noFill/>
          </p:spPr>
          <p:txBody>
            <a:bodyPr wrap="square" rtlCol="0">
              <a:spAutoFit/>
            </a:bodyPr>
            <a:lstStyle/>
            <a:p>
              <a:r>
                <a:rPr lang="zh-CN" altLang="en-US" b="0" i="0" dirty="0">
                  <a:solidFill>
                    <a:srgbClr val="333333"/>
                  </a:solidFill>
                  <a:effectLst/>
                  <a:latin typeface="mp-quote"/>
                </a:rPr>
                <a:t>射频</a:t>
              </a:r>
              <a:r>
                <a:rPr lang="zh-CN" altLang="en-US" dirty="0"/>
                <a:t>滤波器</a:t>
              </a:r>
            </a:p>
          </p:txBody>
        </p:sp>
        <p:grpSp>
          <p:nvGrpSpPr>
            <p:cNvPr id="19" name="组合 18"/>
            <p:cNvGrpSpPr/>
            <p:nvPr/>
          </p:nvGrpSpPr>
          <p:grpSpPr>
            <a:xfrm>
              <a:off x="861239" y="1228377"/>
              <a:ext cx="4108228" cy="891868"/>
              <a:chOff x="861239" y="1228377"/>
              <a:chExt cx="4108228" cy="891868"/>
            </a:xfrm>
          </p:grpSpPr>
          <p:pic>
            <p:nvPicPr>
              <p:cNvPr id="2" name="Picture 2" descr="https://cdn.weka-fachmedien.de/thumbs/media_uploads/images/1548066670-241-wor8xeg95.jpg.950x5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11" y="1228377"/>
                <a:ext cx="997788" cy="658779"/>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descr="银色的金属&#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239" y="1239015"/>
                <a:ext cx="995264" cy="658861"/>
              </a:xfrm>
              <a:prstGeom prst="rect">
                <a:avLst/>
              </a:prstGeom>
            </p:spPr>
          </p:pic>
          <p:sp>
            <p:nvSpPr>
              <p:cNvPr id="11" name="箭头: 右 10"/>
              <p:cNvSpPr/>
              <p:nvPr/>
            </p:nvSpPr>
            <p:spPr>
              <a:xfrm>
                <a:off x="2009131" y="1445833"/>
                <a:ext cx="337611" cy="245957"/>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99"/>
                  </a:solidFill>
                </a:endParaRPr>
              </a:p>
            </p:txBody>
          </p:sp>
          <p:pic>
            <p:nvPicPr>
              <p:cNvPr id="15" name="图片 14"/>
              <p:cNvPicPr>
                <a:picLocks noChangeAspect="1"/>
              </p:cNvPicPr>
              <p:nvPr/>
            </p:nvPicPr>
            <p:blipFill rotWithShape="1">
              <a:blip r:embed="rId6"/>
              <a:srcRect l="8634" t="55235" r="57840" b="4978"/>
              <a:stretch>
                <a:fillRect/>
              </a:stretch>
            </p:blipFill>
            <p:spPr>
              <a:xfrm>
                <a:off x="3971679" y="1228377"/>
                <a:ext cx="997788" cy="658779"/>
              </a:xfrm>
              <a:prstGeom prst="rect">
                <a:avLst/>
              </a:prstGeom>
            </p:spPr>
          </p:pic>
          <p:sp>
            <p:nvSpPr>
              <p:cNvPr id="16" name="文本框 15"/>
              <p:cNvSpPr txBox="1"/>
              <p:nvPr/>
            </p:nvSpPr>
            <p:spPr>
              <a:xfrm>
                <a:off x="946396" y="1943775"/>
                <a:ext cx="934968" cy="170100"/>
              </a:xfrm>
              <a:prstGeom prst="rect">
                <a:avLst/>
              </a:prstGeom>
              <a:noFill/>
            </p:spPr>
            <p:txBody>
              <a:bodyPr wrap="square" rtlCol="0">
                <a:spAutoFit/>
              </a:bodyPr>
              <a:lstStyle/>
              <a:p>
                <a:r>
                  <a:rPr lang="zh-CN" altLang="en-US" dirty="0"/>
                  <a:t>含钪靶材</a:t>
                </a:r>
              </a:p>
            </p:txBody>
          </p:sp>
          <p:sp>
            <p:nvSpPr>
              <p:cNvPr id="17" name="文本框 16"/>
              <p:cNvSpPr txBox="1"/>
              <p:nvPr/>
            </p:nvSpPr>
            <p:spPr>
              <a:xfrm>
                <a:off x="2563197" y="1950145"/>
                <a:ext cx="934968" cy="170100"/>
              </a:xfrm>
              <a:prstGeom prst="rect">
                <a:avLst/>
              </a:prstGeom>
              <a:noFill/>
            </p:spPr>
            <p:txBody>
              <a:bodyPr wrap="square" rtlCol="0">
                <a:spAutoFit/>
              </a:bodyPr>
              <a:lstStyle/>
              <a:p>
                <a:r>
                  <a:rPr lang="en-US" altLang="zh-CN" dirty="0" err="1">
                    <a:latin typeface="Arial" panose="020B0604020202020204" pitchFamily="34" charset="0"/>
                    <a:cs typeface="Arial" panose="020B0604020202020204" pitchFamily="34" charset="0"/>
                  </a:rPr>
                  <a:t>AlScN</a:t>
                </a:r>
                <a:r>
                  <a:rPr lang="zh-CN" altLang="en-US" dirty="0">
                    <a:latin typeface="Arial" panose="020B0604020202020204" pitchFamily="34" charset="0"/>
                    <a:cs typeface="Arial" panose="020B0604020202020204" pitchFamily="34" charset="0"/>
                  </a:rPr>
                  <a:t>薄膜</a:t>
                </a:r>
              </a:p>
            </p:txBody>
          </p:sp>
          <p:sp>
            <p:nvSpPr>
              <p:cNvPr id="18" name="箭头: 右 17"/>
              <p:cNvSpPr/>
              <p:nvPr/>
            </p:nvSpPr>
            <p:spPr>
              <a:xfrm>
                <a:off x="3582210" y="1445467"/>
                <a:ext cx="337611" cy="245957"/>
              </a:xfrm>
              <a:prstGeom prst="rightArrow">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99"/>
                  </a:solidFill>
                </a:endParaRPr>
              </a:p>
            </p:txBody>
          </p:sp>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2.7 5G</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滤波器</a:t>
            </a:r>
          </a:p>
        </p:txBody>
      </p:sp>
      <p:pic>
        <p:nvPicPr>
          <p:cNvPr id="9" name="图片 8"/>
          <p:cNvPicPr>
            <a:picLocks noChangeAspect="1"/>
          </p:cNvPicPr>
          <p:nvPr/>
        </p:nvPicPr>
        <p:blipFill rotWithShape="1">
          <a:blip r:embed="rId3"/>
          <a:srcRect l="2037" r="2707"/>
          <a:stretch>
            <a:fillRect/>
          </a:stretch>
        </p:blipFill>
        <p:spPr>
          <a:xfrm>
            <a:off x="792485" y="2453755"/>
            <a:ext cx="3909264" cy="3290907"/>
          </a:xfrm>
          <a:prstGeom prst="rect">
            <a:avLst/>
          </a:prstGeom>
        </p:spPr>
      </p:pic>
      <p:pic>
        <p:nvPicPr>
          <p:cNvPr id="10" name="图片 9"/>
          <p:cNvPicPr>
            <a:picLocks noChangeAspect="1"/>
          </p:cNvPicPr>
          <p:nvPr/>
        </p:nvPicPr>
        <p:blipFill>
          <a:blip r:embed="rId4"/>
          <a:stretch>
            <a:fillRect/>
          </a:stretch>
        </p:blipFill>
        <p:spPr>
          <a:xfrm>
            <a:off x="4701749" y="1673676"/>
            <a:ext cx="6704461" cy="3630879"/>
          </a:xfrm>
          <a:prstGeom prst="rect">
            <a:avLst/>
          </a:prstGeom>
        </p:spPr>
      </p:pic>
      <p:sp>
        <p:nvSpPr>
          <p:cNvPr id="2" name="矩形 21"/>
          <p:cNvSpPr>
            <a:spLocks noChangeArrowheads="1"/>
          </p:cNvSpPr>
          <p:nvPr/>
        </p:nvSpPr>
        <p:spPr bwMode="auto">
          <a:xfrm>
            <a:off x="965474" y="5701176"/>
            <a:ext cx="361546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panose="020B0300000000000000" pitchFamily="34" charset="-122"/>
              </a:defRPr>
            </a:lvl1pPr>
            <a:lvl2pPr marL="742950" indent="-285750">
              <a:defRPr>
                <a:solidFill>
                  <a:schemeClr val="tx1"/>
                </a:solidFill>
                <a:latin typeface="Open Sans" panose="020B0606030504020204" pitchFamily="34" charset="0"/>
                <a:ea typeface="冬青黑体简体中文 W3" panose="020B0300000000000000" pitchFamily="34" charset="-122"/>
              </a:defRPr>
            </a:lvl2pPr>
            <a:lvl3pPr marL="1143000" indent="-228600">
              <a:defRPr>
                <a:solidFill>
                  <a:schemeClr val="tx1"/>
                </a:solidFill>
                <a:latin typeface="Open Sans" panose="020B0606030504020204" pitchFamily="34" charset="0"/>
                <a:ea typeface="冬青黑体简体中文 W3" panose="020B0300000000000000" pitchFamily="34" charset="-122"/>
              </a:defRPr>
            </a:lvl3pPr>
            <a:lvl4pPr marL="1600200" indent="-228600">
              <a:defRPr>
                <a:solidFill>
                  <a:schemeClr val="tx1"/>
                </a:solidFill>
                <a:latin typeface="Open Sans" panose="020B0606030504020204" pitchFamily="34" charset="0"/>
                <a:ea typeface="冬青黑体简体中文 W3" panose="020B0300000000000000" pitchFamily="34" charset="-122"/>
              </a:defRPr>
            </a:lvl4pPr>
            <a:lvl5pPr marL="2057400" indent="-228600">
              <a:defRPr>
                <a:solidFill>
                  <a:schemeClr val="tx1"/>
                </a:solidFill>
                <a:latin typeface="Open Sans" panose="020B0606030504020204" pitchFamily="34" charset="0"/>
                <a:ea typeface="冬青黑体简体中文 W3" panose="020B0300000000000000" pitchFamily="34"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panose="020B0300000000000000" pitchFamily="34"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panose="020B0300000000000000" pitchFamily="34"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panose="020B0300000000000000" pitchFamily="34"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panose="020B0300000000000000" pitchFamily="34" charset="-122"/>
              </a:defRPr>
            </a:lvl9pPr>
          </a:lstStyle>
          <a:p>
            <a:pPr>
              <a:lnSpc>
                <a:spcPts val="1800"/>
              </a:lnSpc>
            </a:pP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sym typeface="+mn-ea"/>
              </a:rPr>
              <a:t>手机中的射频器件需求不断增加</a:t>
            </a:r>
            <a:endParaRPr lang="en-US" altLang="zh-CN" dirty="0">
              <a:solidFill>
                <a:schemeClr val="tx1">
                  <a:lumMod val="95000"/>
                  <a:lumOff val="5000"/>
                </a:schemeClr>
              </a:solidFill>
              <a:latin typeface="微软雅黑" panose="020B0503020204020204" pitchFamily="34" charset="-122"/>
              <a:ea typeface="微软雅黑" panose="020B0503020204020204" pitchFamily="34" charset="-122"/>
              <a:sym typeface="+mn-ea"/>
            </a:endParaRPr>
          </a:p>
        </p:txBody>
      </p:sp>
      <p:sp>
        <p:nvSpPr>
          <p:cNvPr id="3" name="矩形 21"/>
          <p:cNvSpPr>
            <a:spLocks noChangeArrowheads="1"/>
          </p:cNvSpPr>
          <p:nvPr/>
        </p:nvSpPr>
        <p:spPr bwMode="auto">
          <a:xfrm>
            <a:off x="216671" y="1279460"/>
            <a:ext cx="3888803"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panose="020B0300000000000000" pitchFamily="34" charset="-122"/>
              </a:defRPr>
            </a:lvl1pPr>
            <a:lvl2pPr marL="742950" indent="-285750">
              <a:defRPr>
                <a:solidFill>
                  <a:schemeClr val="tx1"/>
                </a:solidFill>
                <a:latin typeface="Open Sans" panose="020B0606030504020204" pitchFamily="34" charset="0"/>
                <a:ea typeface="冬青黑体简体中文 W3" panose="020B0300000000000000" pitchFamily="34" charset="-122"/>
              </a:defRPr>
            </a:lvl2pPr>
            <a:lvl3pPr marL="1143000" indent="-228600">
              <a:defRPr>
                <a:solidFill>
                  <a:schemeClr val="tx1"/>
                </a:solidFill>
                <a:latin typeface="Open Sans" panose="020B0606030504020204" pitchFamily="34" charset="0"/>
                <a:ea typeface="冬青黑体简体中文 W3" panose="020B0300000000000000" pitchFamily="34" charset="-122"/>
              </a:defRPr>
            </a:lvl3pPr>
            <a:lvl4pPr marL="1600200" indent="-228600">
              <a:defRPr>
                <a:solidFill>
                  <a:schemeClr val="tx1"/>
                </a:solidFill>
                <a:latin typeface="Open Sans" panose="020B0606030504020204" pitchFamily="34" charset="0"/>
                <a:ea typeface="冬青黑体简体中文 W3" panose="020B0300000000000000" pitchFamily="34" charset="-122"/>
              </a:defRPr>
            </a:lvl4pPr>
            <a:lvl5pPr marL="2057400" indent="-228600">
              <a:defRPr>
                <a:solidFill>
                  <a:schemeClr val="tx1"/>
                </a:solidFill>
                <a:latin typeface="Open Sans" panose="020B0606030504020204" pitchFamily="34" charset="0"/>
                <a:ea typeface="冬青黑体简体中文 W3" panose="020B0300000000000000" pitchFamily="34"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panose="020B0300000000000000" pitchFamily="34"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panose="020B0300000000000000" pitchFamily="34"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panose="020B0300000000000000" pitchFamily="34"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panose="020B0300000000000000" pitchFamily="34" charset="-122"/>
              </a:defRPr>
            </a:lvl9pPr>
          </a:lstStyle>
          <a:p>
            <a:pPr marL="285750" indent="-285750">
              <a:lnSpc>
                <a:spcPct val="150000"/>
              </a:lnSpc>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敏感的压电效应</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rPr>
              <a:t>更高的压电系数</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l"/>
            </a:pPr>
            <a:r>
              <a:rPr lang="zh-CN" altLang="en-US" dirty="0">
                <a:latin typeface="微软雅黑" panose="020B0503020204020204" pitchFamily="34" charset="-122"/>
                <a:ea typeface="微软雅黑" panose="020B0503020204020204" pitchFamily="34" charset="-122"/>
                <a:sym typeface="+mn-ea"/>
              </a:rPr>
              <a:t>低功函数</a:t>
            </a:r>
            <a:endParaRPr lang="zh-CN" altLang="en-US" sz="1200"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216671" y="935831"/>
            <a:ext cx="9217024" cy="400110"/>
          </a:xfrm>
          <a:prstGeom prst="rect">
            <a:avLst/>
          </a:prstGeom>
          <a:noFill/>
        </p:spPr>
        <p:txBody>
          <a:bodyPr wrap="square">
            <a:spAutoFit/>
          </a:bodyPr>
          <a:lstStyle/>
          <a:p>
            <a:pPr marL="342900" indent="-342900" algn="just">
              <a:lnSpc>
                <a:spcPct val="100000"/>
              </a:lnSpc>
              <a:spcBef>
                <a:spcPct val="50000"/>
              </a:spcBef>
              <a:buClr>
                <a:srgbClr val="FF0000"/>
              </a:buClr>
              <a:buSzPct val="120000"/>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铝钪靶材是</a:t>
            </a: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5G</a:t>
            </a:r>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通信、第三代半导体集成电路等领域用</a:t>
            </a:r>
            <a:r>
              <a:rPr lang="zh-CN" altLang="en-US" sz="2000" b="1" dirty="0">
                <a:solidFill>
                  <a:srgbClr val="FF0000"/>
                </a:solidFill>
                <a:latin typeface="微软雅黑" panose="020B0503020204020204" pitchFamily="34" charset="-122"/>
                <a:ea typeface="微软雅黑" panose="020B0503020204020204" pitchFamily="34" charset="-122"/>
              </a:rPr>
              <a:t>芯片</a:t>
            </a:r>
            <a:r>
              <a:rPr lang="zh-CN" altLang="en-US"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的关键材料</a:t>
            </a:r>
            <a:endParaRPr lang="zh-CN"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3183" y="3257892"/>
            <a:ext cx="7592060" cy="614045"/>
          </a:xfrm>
          <a:prstGeom prst="rect">
            <a:avLst/>
          </a:prstGeom>
          <a:noFill/>
        </p:spPr>
        <p:txBody>
          <a:bodyPr wrap="none" rtlCol="0">
            <a:spAutoFit/>
          </a:bodyPr>
          <a:lstStyle/>
          <a:p>
            <a:pPr algn="ctr"/>
            <a:r>
              <a:rPr lang="zh-CN" altLang="en-US" sz="3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三、</a:t>
            </a:r>
            <a:r>
              <a:rPr lang="zh-CN" altLang="en-US" sz="3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全球最大钪生产商</a:t>
            </a:r>
            <a:r>
              <a:rPr lang="en-US" altLang="zh-CN" sz="3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中冶新能源</a:t>
            </a:r>
            <a:endParaRPr lang="zh-CN" altLang="en-US" sz="3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48469" y="115416"/>
            <a:ext cx="5688131"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3.1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中冶新能源简介</a:t>
            </a:r>
          </a:p>
        </p:txBody>
      </p:sp>
      <p:sp>
        <p:nvSpPr>
          <p:cNvPr id="9" name="文本框 8"/>
          <p:cNvSpPr txBox="1"/>
          <p:nvPr/>
        </p:nvSpPr>
        <p:spPr>
          <a:xfrm>
            <a:off x="288429" y="709301"/>
            <a:ext cx="11089232" cy="961289"/>
          </a:xfrm>
          <a:prstGeom prst="rect">
            <a:avLst/>
          </a:prstGeom>
          <a:noFill/>
        </p:spPr>
        <p:txBody>
          <a:bodyPr wrap="square">
            <a:spAutoFit/>
          </a:bodyPr>
          <a:lstStyle/>
          <a:p>
            <a:pPr marL="12700" marR="5080" algn="just">
              <a:lnSpc>
                <a:spcPct val="150000"/>
              </a:lnSpc>
              <a:spcBef>
                <a:spcPts val="100"/>
              </a:spcBef>
              <a:buClr>
                <a:srgbClr val="C00000"/>
              </a:buClr>
              <a:tabLst>
                <a:tab pos="289560" algn="l"/>
              </a:tabLst>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中冶瑞木新能源科技有限公司（简称“中冶新能源”）：</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位于河北省曹妃甸，注册成立于</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2017</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000" dirty="0" err="1">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实收资本</a:t>
            </a:r>
            <a:r>
              <a:rPr lang="en-US" altLang="zh-CN"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 13.68亿元，由中冶集团绝对控股，合肥国轩高科、比亚迪、曹发展参股</a:t>
            </a:r>
            <a:r>
              <a:rPr lang="zh-CN" alt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288429" y="1511895"/>
            <a:ext cx="10729192" cy="2448272"/>
          </a:xfrm>
          <a:prstGeom prst="rect">
            <a:avLst/>
          </a:prstGeom>
          <a:noFill/>
        </p:spPr>
        <p:txBody>
          <a:bodyPr wrap="square" rtlCol="0" anchor="t">
            <a:noAutofit/>
          </a:bodyPr>
          <a:lstStyle/>
          <a:p>
            <a:pPr marL="342900" indent="-342900">
              <a:lnSpc>
                <a:spcPct val="150000"/>
              </a:lnSpc>
              <a:buFont typeface="Wingdings" panose="05000000000000000000" pitchFamily="2" charset="2"/>
              <a:buChar char="l"/>
            </a:pPr>
            <a:r>
              <a:rPr lang="en-US" sz="2000" dirty="0" err="1">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主产品三元前驱体</a:t>
            </a:r>
            <a:r>
              <a:rPr lang="zh-CN" alt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出货</a:t>
            </a:r>
            <a:r>
              <a:rPr 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量位居国内</a:t>
            </a:r>
            <a:r>
              <a:rPr 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第6位</a:t>
            </a:r>
            <a:r>
              <a:rPr 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，当前主流产品中镍高电压前驱体出货量位居国内前茅；电池级硫酸镍出货量位居国内</a:t>
            </a:r>
            <a:r>
              <a:rPr lang="en-US" sz="2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第2位</a:t>
            </a:r>
            <a:r>
              <a:rPr 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，副产高纯氧化钪</a:t>
            </a:r>
            <a:r>
              <a:rPr lang="zh-CN" alt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342900" indent="-342900">
              <a:lnSpc>
                <a:spcPct val="150000"/>
              </a:lnSpc>
              <a:buFont typeface="Wingdings" panose="05000000000000000000" pitchFamily="2" charset="2"/>
              <a:buChar char="l"/>
            </a:pPr>
            <a:r>
              <a:rPr lang="en-US" altLang="zh-CN"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2022</a:t>
            </a:r>
            <a:r>
              <a:rPr lang="zh-CN" alt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年上海钢联中国锂电正极材料优质企业、中国镍盐优质企业、中国新能源优质采标单位授牌。</a:t>
            </a:r>
            <a:endParaRPr lang="en-US" altLang="zh-CN"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50000"/>
              </a:lnSpc>
              <a:buFont typeface="Wingdings" panose="05000000000000000000" pitchFamily="2" charset="2"/>
              <a:buChar char="l"/>
            </a:pPr>
            <a:r>
              <a:rPr lang="en-US" altLang="zh-CN"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2023</a:t>
            </a:r>
            <a:r>
              <a:rPr lang="zh-CN" alt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年获得上海有色网</a:t>
            </a:r>
            <a:r>
              <a:rPr lang="en-US" altLang="zh-CN"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SMM</a:t>
            </a:r>
            <a:r>
              <a:rPr lang="zh-CN" alt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镍采标单位、</a:t>
            </a:r>
            <a:r>
              <a:rPr lang="en-US" altLang="zh-CN"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SMM</a:t>
            </a:r>
            <a:r>
              <a:rPr lang="zh-CN" alt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锰采标单位授牌。</a:t>
            </a:r>
          </a:p>
          <a:p>
            <a:pPr indent="0">
              <a:buFont typeface="Wingdings" panose="05000000000000000000" charset="0"/>
              <a:buNone/>
            </a:pPr>
            <a:endParaRPr lang="zh-CN" alt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3"/>
          <a:stretch>
            <a:fillRect/>
          </a:stretch>
        </p:blipFill>
        <p:spPr>
          <a:xfrm>
            <a:off x="461748" y="4146185"/>
            <a:ext cx="2470061" cy="1666240"/>
          </a:xfrm>
          <a:prstGeom prst="rect">
            <a:avLst/>
          </a:prstGeom>
        </p:spPr>
      </p:pic>
      <p:pic>
        <p:nvPicPr>
          <p:cNvPr id="5" name="图片 4"/>
          <p:cNvPicPr>
            <a:picLocks noChangeAspect="1"/>
          </p:cNvPicPr>
          <p:nvPr/>
        </p:nvPicPr>
        <p:blipFill>
          <a:blip r:embed="rId4"/>
          <a:stretch>
            <a:fillRect/>
          </a:stretch>
        </p:blipFill>
        <p:spPr>
          <a:xfrm>
            <a:off x="3168749" y="4104183"/>
            <a:ext cx="2628265" cy="1722120"/>
          </a:xfrm>
          <a:prstGeom prst="rect">
            <a:avLst/>
          </a:prstGeom>
        </p:spPr>
      </p:pic>
      <p:pic>
        <p:nvPicPr>
          <p:cNvPr id="8" name="图片 7"/>
          <p:cNvPicPr>
            <a:picLocks noChangeAspect="1"/>
          </p:cNvPicPr>
          <p:nvPr/>
        </p:nvPicPr>
        <p:blipFill>
          <a:blip r:embed="rId5"/>
          <a:stretch>
            <a:fillRect/>
          </a:stretch>
        </p:blipFill>
        <p:spPr>
          <a:xfrm>
            <a:off x="8699132" y="4081415"/>
            <a:ext cx="2489382" cy="1779050"/>
          </a:xfrm>
          <a:prstGeom prst="rect">
            <a:avLst/>
          </a:prstGeom>
        </p:spPr>
      </p:pic>
      <p:pic>
        <p:nvPicPr>
          <p:cNvPr id="11" name="图片 10"/>
          <p:cNvPicPr>
            <a:picLocks noChangeAspect="1"/>
          </p:cNvPicPr>
          <p:nvPr/>
        </p:nvPicPr>
        <p:blipFill>
          <a:blip r:embed="rId6"/>
          <a:stretch>
            <a:fillRect/>
          </a:stretch>
        </p:blipFill>
        <p:spPr>
          <a:xfrm>
            <a:off x="6033953" y="4107865"/>
            <a:ext cx="2428240" cy="1752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48469" y="115416"/>
            <a:ext cx="5688131"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3.2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国际影响力</a:t>
            </a:r>
          </a:p>
        </p:txBody>
      </p:sp>
      <p:sp>
        <p:nvSpPr>
          <p:cNvPr id="2" name="文本框 1"/>
          <p:cNvSpPr txBox="1"/>
          <p:nvPr/>
        </p:nvSpPr>
        <p:spPr>
          <a:xfrm>
            <a:off x="504453" y="719807"/>
            <a:ext cx="10729192" cy="4222591"/>
          </a:xfrm>
          <a:prstGeom prst="rect">
            <a:avLst/>
          </a:prstGeom>
          <a:noFill/>
        </p:spPr>
        <p:txBody>
          <a:bodyPr wrap="square" rtlCol="0" anchor="t">
            <a:noAutofit/>
          </a:bodyPr>
          <a:lstStyle/>
          <a:p>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p>
          <a:p>
            <a:r>
              <a:rPr lang="en-US" sz="2000"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根据 《美国地质调查，矿物概要》—钪 （2024年）  </a:t>
            </a:r>
          </a:p>
          <a:p>
            <a:r>
              <a:rPr lang="en-US"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p>
          <a:p>
            <a:r>
              <a:rPr lang="en-US"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p>
          <a:p>
            <a:pPr marL="285750" indent="-285750">
              <a:lnSpc>
                <a:spcPct val="150000"/>
              </a:lnSpc>
              <a:buFont typeface="Wingdings" panose="05000000000000000000" pitchFamily="2" charset="2"/>
              <a:buChar char="l"/>
            </a:pPr>
            <a:r>
              <a:rPr lang="en-US"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据估计，全球氧化钪的供应和消费估计约为每年30至40吨，全球产能估计为每年80吨。从钴、镍、钛和锆中回收钪，中国是主要的生产国。美国氧化钪的价格在5年内普遍下降。由于其在铝钪合金和</a:t>
            </a:r>
            <a:r>
              <a:rPr lang="en-US" altLang="zh-CN"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SOFC</a:t>
            </a:r>
            <a:r>
              <a:rPr lang="en-US" dirty="0">
                <a:solidFill>
                  <a:srgbClr val="44546A">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中的使用，全球消费大幅增长。</a:t>
            </a:r>
          </a:p>
          <a:p>
            <a:endPar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Wingdings" panose="05000000000000000000" charset="0"/>
              <a:buChar char="Ø"/>
            </a:pPr>
            <a:endPar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spcBef>
                <a:spcPts val="1200"/>
              </a:spcBef>
              <a:spcAft>
                <a:spcPts val="1200"/>
              </a:spcAft>
              <a:buFont typeface="Wingdings" panose="05000000000000000000" charset="0"/>
              <a:buChar char="Ø"/>
            </a:pPr>
            <a:r>
              <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在中国河北省的唐山，一个新的生产工厂正在建设中，预计每年将生产来自巴布亚新几内亚原料的20吨高纯度氧化</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钪</a:t>
            </a:r>
            <a:r>
              <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。试点工厂于2023年11月开始生产。</a:t>
            </a:r>
          </a:p>
          <a:p>
            <a:pPr>
              <a:spcBef>
                <a:spcPts val="1200"/>
              </a:spcBef>
              <a:spcAft>
                <a:spcPts val="1200"/>
              </a:spcAft>
            </a:pP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（In Tangshan, Hebei Province, China, a new production plant was being built and expected to produce 20 tons per </a:t>
            </a:r>
            <a:r>
              <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year of high-purity scandium oxide from feedstock from Papua New Guinea. The pilot plant production started November 2023.</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buFont typeface="Wingdings" panose="05000000000000000000" charset="0"/>
              <a:buChar char="Ø"/>
            </a:pPr>
            <a:endPar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nvSpPr>
        <p:spPr>
          <a:xfrm>
            <a:off x="5400997" y="5736463"/>
            <a:ext cx="5976664" cy="307777"/>
          </a:xfrm>
          <a:prstGeom prst="rect">
            <a:avLst/>
          </a:prstGeom>
        </p:spPr>
        <p:txBody>
          <a:bodyPr wrap="square">
            <a:spAutoFit/>
          </a:bodyPr>
          <a:lstStyle>
            <a:defPPr>
              <a:defRPr lang="zh-CN"/>
            </a:defPPr>
            <a:lvl1pPr>
              <a:defRPr sz="140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defRPr>
            </a:lvl1pPr>
          </a:lstStyle>
          <a:p>
            <a:r>
              <a:rPr lang="en-US" altLang="zh-CN" dirty="0"/>
              <a:t>-U.S. Geological Survey, Mineral Commodity Summaries, January 2024 </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48469" y="115416"/>
            <a:ext cx="5472107"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3.3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资源优势</a:t>
            </a:r>
          </a:p>
        </p:txBody>
      </p:sp>
      <p:sp>
        <p:nvSpPr>
          <p:cNvPr id="2" name="文本框 1"/>
          <p:cNvSpPr txBox="1"/>
          <p:nvPr/>
        </p:nvSpPr>
        <p:spPr>
          <a:xfrm>
            <a:off x="216421" y="863823"/>
            <a:ext cx="4899517" cy="961289"/>
          </a:xfrm>
          <a:prstGeom prst="rect">
            <a:avLst/>
          </a:prstGeom>
          <a:noFill/>
        </p:spPr>
        <p:txBody>
          <a:bodyPr wrap="square" rtlCol="0" anchor="t">
            <a:spAutoFit/>
          </a:bodyPr>
          <a:lstStyle/>
          <a:p>
            <a:pPr marL="285750" indent="-285750" algn="just" defTabSz="1151890" eaLnBrk="0" fontAlgn="base" hangingPunct="0">
              <a:lnSpc>
                <a:spcPct val="150000"/>
              </a:lnSpc>
              <a:spcBef>
                <a:spcPct val="0"/>
              </a:spcBef>
              <a:spcAft>
                <a:spcPct val="0"/>
              </a:spcAft>
              <a:buFont typeface="Wingdings" panose="05000000000000000000" pitchFamily="2" charset="2"/>
              <a:buChar char="Ø"/>
              <a:defRPr/>
            </a:pPr>
            <a:r>
              <a:rPr lang="zh-CN" altLang="en-US" sz="2000" b="1" dirty="0">
                <a:solidFill>
                  <a:srgbClr val="FF0000"/>
                </a:solidFill>
                <a:latin typeface="微软雅黑" panose="020B0503020204020204" pitchFamily="34" charset="-122"/>
                <a:ea typeface="微软雅黑" panose="020B0503020204020204" pitchFamily="34" charset="-122"/>
                <a:sym typeface="+mn-ea"/>
              </a:rPr>
              <a:t>巴新</a:t>
            </a:r>
            <a:r>
              <a:rPr lang="en-US" altLang="zh-CN" sz="2000" b="1" dirty="0" err="1">
                <a:solidFill>
                  <a:srgbClr val="FF0000"/>
                </a:solidFill>
                <a:latin typeface="微软雅黑" panose="020B0503020204020204" pitchFamily="34" charset="-122"/>
                <a:ea typeface="微软雅黑" panose="020B0503020204020204" pitchFamily="34" charset="-122"/>
                <a:sym typeface="+mn-ea"/>
              </a:rPr>
              <a:t>瑞木矿</a:t>
            </a:r>
            <a:r>
              <a:rPr lang="zh-CN" altLang="en-US" sz="2000" b="1" dirty="0">
                <a:solidFill>
                  <a:srgbClr val="FF0000"/>
                </a:solidFill>
                <a:latin typeface="微软雅黑" panose="020B0503020204020204" pitchFamily="34" charset="-122"/>
                <a:ea typeface="微软雅黑" panose="020B0503020204020204" pitchFamily="34" charset="-122"/>
                <a:sym typeface="+mn-ea"/>
              </a:rPr>
              <a:t>成为全球已探明的最大的</a:t>
            </a:r>
            <a:endParaRPr lang="en-US" altLang="zh-CN" sz="2000" b="1" dirty="0">
              <a:solidFill>
                <a:srgbClr val="FF0000"/>
              </a:solidFill>
              <a:latin typeface="微软雅黑" panose="020B0503020204020204" pitchFamily="34" charset="-122"/>
              <a:ea typeface="微软雅黑" panose="020B0503020204020204" pitchFamily="34" charset="-122"/>
              <a:sym typeface="+mn-ea"/>
            </a:endParaRPr>
          </a:p>
          <a:p>
            <a:pPr algn="just" defTabSz="1151890" eaLnBrk="0" fontAlgn="base" hangingPunct="0">
              <a:lnSpc>
                <a:spcPct val="150000"/>
              </a:lnSpc>
              <a:spcBef>
                <a:spcPct val="0"/>
              </a:spcBef>
              <a:spcAft>
                <a:spcPct val="0"/>
              </a:spcAft>
              <a:defRPr/>
            </a:pPr>
            <a:r>
              <a:rPr lang="en-US" altLang="zh-CN" sz="2000" b="1" dirty="0">
                <a:solidFill>
                  <a:srgbClr val="FF0000"/>
                </a:solidFill>
                <a:latin typeface="微软雅黑" panose="020B0503020204020204" pitchFamily="34" charset="-122"/>
                <a:ea typeface="微软雅黑" panose="020B0503020204020204" pitchFamily="34" charset="-122"/>
                <a:sym typeface="+mn-ea"/>
              </a:rPr>
              <a:t>    </a:t>
            </a:r>
            <a:r>
              <a:rPr lang="zh-CN" altLang="en-US" sz="2000" b="1" dirty="0">
                <a:solidFill>
                  <a:srgbClr val="FF0000"/>
                </a:solidFill>
                <a:latin typeface="微软雅黑" panose="020B0503020204020204" pitchFamily="34" charset="-122"/>
                <a:ea typeface="微软雅黑" panose="020B0503020204020204" pitchFamily="34" charset="-122"/>
                <a:sym typeface="+mn-ea"/>
              </a:rPr>
              <a:t>含钪红土镍矿</a:t>
            </a:r>
          </a:p>
        </p:txBody>
      </p:sp>
      <p:pic>
        <p:nvPicPr>
          <p:cNvPr id="3" name="图片 2"/>
          <p:cNvPicPr>
            <a:picLocks noChangeAspect="1"/>
          </p:cNvPicPr>
          <p:nvPr/>
        </p:nvPicPr>
        <p:blipFill>
          <a:blip r:embed="rId3"/>
          <a:stretch>
            <a:fillRect/>
          </a:stretch>
        </p:blipFill>
        <p:spPr>
          <a:xfrm>
            <a:off x="5187946" y="669392"/>
            <a:ext cx="6261212" cy="5207167"/>
          </a:xfrm>
          <a:prstGeom prst="rect">
            <a:avLst/>
          </a:prstGeom>
        </p:spPr>
      </p:pic>
      <p:grpSp>
        <p:nvGrpSpPr>
          <p:cNvPr id="43" name="组合 42"/>
          <p:cNvGrpSpPr/>
          <p:nvPr/>
        </p:nvGrpSpPr>
        <p:grpSpPr>
          <a:xfrm>
            <a:off x="333244" y="1825112"/>
            <a:ext cx="4780091" cy="3791023"/>
            <a:chOff x="2477830" y="1360488"/>
            <a:chExt cx="7242778" cy="4653440"/>
          </a:xfrm>
        </p:grpSpPr>
        <p:sp>
          <p:nvSpPr>
            <p:cNvPr id="5" name="Freeform 5"/>
            <p:cNvSpPr/>
            <p:nvPr/>
          </p:nvSpPr>
          <p:spPr bwMode="auto">
            <a:xfrm>
              <a:off x="6170366" y="2297869"/>
              <a:ext cx="244210" cy="427633"/>
            </a:xfrm>
            <a:custGeom>
              <a:avLst/>
              <a:gdLst>
                <a:gd name="T0" fmla="*/ 49 w 87"/>
                <a:gd name="T1" fmla="*/ 0 h 153"/>
                <a:gd name="T2" fmla="*/ 55 w 87"/>
                <a:gd name="T3" fmla="*/ 7 h 153"/>
                <a:gd name="T4" fmla="*/ 56 w 87"/>
                <a:gd name="T5" fmla="*/ 8 h 153"/>
                <a:gd name="T6" fmla="*/ 79 w 87"/>
                <a:gd name="T7" fmla="*/ 38 h 153"/>
                <a:gd name="T8" fmla="*/ 85 w 87"/>
                <a:gd name="T9" fmla="*/ 66 h 153"/>
                <a:gd name="T10" fmla="*/ 68 w 87"/>
                <a:gd name="T11" fmla="*/ 149 h 153"/>
                <a:gd name="T12" fmla="*/ 64 w 87"/>
                <a:gd name="T13" fmla="*/ 153 h 153"/>
                <a:gd name="T14" fmla="*/ 56 w 87"/>
                <a:gd name="T15" fmla="*/ 153 h 153"/>
                <a:gd name="T16" fmla="*/ 52 w 87"/>
                <a:gd name="T17" fmla="*/ 149 h 153"/>
                <a:gd name="T18" fmla="*/ 43 w 87"/>
                <a:gd name="T19" fmla="*/ 102 h 153"/>
                <a:gd name="T20" fmla="*/ 42 w 87"/>
                <a:gd name="T21" fmla="*/ 101 h 153"/>
                <a:gd name="T22" fmla="*/ 39 w 87"/>
                <a:gd name="T23" fmla="*/ 94 h 153"/>
                <a:gd name="T24" fmla="*/ 34 w 87"/>
                <a:gd name="T25" fmla="*/ 89 h 153"/>
                <a:gd name="T26" fmla="*/ 0 w 87"/>
                <a:gd name="T27" fmla="*/ 75 h 153"/>
                <a:gd name="T28" fmla="*/ 49 w 87"/>
                <a:gd name="T29"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53">
                  <a:moveTo>
                    <a:pt x="49" y="0"/>
                  </a:moveTo>
                  <a:cubicBezTo>
                    <a:pt x="55" y="7"/>
                    <a:pt x="55" y="7"/>
                    <a:pt x="55" y="7"/>
                  </a:cubicBezTo>
                  <a:cubicBezTo>
                    <a:pt x="56" y="8"/>
                    <a:pt x="56" y="8"/>
                    <a:pt x="56" y="8"/>
                  </a:cubicBezTo>
                  <a:cubicBezTo>
                    <a:pt x="79" y="38"/>
                    <a:pt x="79" y="38"/>
                    <a:pt x="79" y="38"/>
                  </a:cubicBezTo>
                  <a:cubicBezTo>
                    <a:pt x="85" y="45"/>
                    <a:pt x="87" y="56"/>
                    <a:pt x="85" y="66"/>
                  </a:cubicBezTo>
                  <a:cubicBezTo>
                    <a:pt x="68" y="149"/>
                    <a:pt x="68" y="149"/>
                    <a:pt x="68" y="149"/>
                  </a:cubicBezTo>
                  <a:cubicBezTo>
                    <a:pt x="67" y="152"/>
                    <a:pt x="66" y="153"/>
                    <a:pt x="64" y="153"/>
                  </a:cubicBezTo>
                  <a:cubicBezTo>
                    <a:pt x="56" y="153"/>
                    <a:pt x="56" y="153"/>
                    <a:pt x="56" y="153"/>
                  </a:cubicBezTo>
                  <a:cubicBezTo>
                    <a:pt x="54" y="153"/>
                    <a:pt x="52" y="152"/>
                    <a:pt x="52" y="149"/>
                  </a:cubicBezTo>
                  <a:cubicBezTo>
                    <a:pt x="43" y="102"/>
                    <a:pt x="43" y="102"/>
                    <a:pt x="43" y="102"/>
                  </a:cubicBezTo>
                  <a:cubicBezTo>
                    <a:pt x="43" y="102"/>
                    <a:pt x="43" y="101"/>
                    <a:pt x="42" y="101"/>
                  </a:cubicBezTo>
                  <a:cubicBezTo>
                    <a:pt x="42" y="98"/>
                    <a:pt x="41" y="96"/>
                    <a:pt x="39" y="94"/>
                  </a:cubicBezTo>
                  <a:cubicBezTo>
                    <a:pt x="38" y="92"/>
                    <a:pt x="36" y="90"/>
                    <a:pt x="34" y="89"/>
                  </a:cubicBezTo>
                  <a:cubicBezTo>
                    <a:pt x="0" y="75"/>
                    <a:pt x="0" y="75"/>
                    <a:pt x="0" y="75"/>
                  </a:cubicBezTo>
                  <a:lnTo>
                    <a:pt x="49" y="0"/>
                  </a:ln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8" name="Freeform 6"/>
            <p:cNvSpPr/>
            <p:nvPr/>
          </p:nvSpPr>
          <p:spPr bwMode="auto">
            <a:xfrm>
              <a:off x="5725670" y="2300002"/>
              <a:ext cx="243143" cy="430833"/>
            </a:xfrm>
            <a:custGeom>
              <a:avLst/>
              <a:gdLst>
                <a:gd name="T0" fmla="*/ 37 w 87"/>
                <a:gd name="T1" fmla="*/ 0 h 154"/>
                <a:gd name="T2" fmla="*/ 42 w 87"/>
                <a:gd name="T3" fmla="*/ 7 h 154"/>
                <a:gd name="T4" fmla="*/ 87 w 87"/>
                <a:gd name="T5" fmla="*/ 75 h 154"/>
                <a:gd name="T6" fmla="*/ 57 w 87"/>
                <a:gd name="T7" fmla="*/ 88 h 154"/>
                <a:gd name="T8" fmla="*/ 53 w 87"/>
                <a:gd name="T9" fmla="*/ 90 h 154"/>
                <a:gd name="T10" fmla="*/ 45 w 87"/>
                <a:gd name="T11" fmla="*/ 102 h 154"/>
                <a:gd name="T12" fmla="*/ 44 w 87"/>
                <a:gd name="T13" fmla="*/ 105 h 154"/>
                <a:gd name="T14" fmla="*/ 43 w 87"/>
                <a:gd name="T15" fmla="*/ 111 h 154"/>
                <a:gd name="T16" fmla="*/ 36 w 87"/>
                <a:gd name="T17" fmla="*/ 150 h 154"/>
                <a:gd name="T18" fmla="*/ 32 w 87"/>
                <a:gd name="T19" fmla="*/ 154 h 154"/>
                <a:gd name="T20" fmla="*/ 24 w 87"/>
                <a:gd name="T21" fmla="*/ 154 h 154"/>
                <a:gd name="T22" fmla="*/ 20 w 87"/>
                <a:gd name="T23" fmla="*/ 150 h 154"/>
                <a:gd name="T24" fmla="*/ 2 w 87"/>
                <a:gd name="T25" fmla="*/ 67 h 154"/>
                <a:gd name="T26" fmla="*/ 8 w 87"/>
                <a:gd name="T27" fmla="*/ 39 h 154"/>
                <a:gd name="T28" fmla="*/ 27 w 87"/>
                <a:gd name="T29" fmla="*/ 14 h 154"/>
                <a:gd name="T30" fmla="*/ 27 w 87"/>
                <a:gd name="T31" fmla="*/ 13 h 154"/>
                <a:gd name="T32" fmla="*/ 37 w 87"/>
                <a:gd name="T3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154">
                  <a:moveTo>
                    <a:pt x="37" y="0"/>
                  </a:moveTo>
                  <a:cubicBezTo>
                    <a:pt x="42" y="7"/>
                    <a:pt x="42" y="7"/>
                    <a:pt x="42" y="7"/>
                  </a:cubicBezTo>
                  <a:cubicBezTo>
                    <a:pt x="87" y="75"/>
                    <a:pt x="87" y="75"/>
                    <a:pt x="87" y="75"/>
                  </a:cubicBezTo>
                  <a:cubicBezTo>
                    <a:pt x="57" y="88"/>
                    <a:pt x="57" y="88"/>
                    <a:pt x="57" y="88"/>
                  </a:cubicBezTo>
                  <a:cubicBezTo>
                    <a:pt x="53" y="90"/>
                    <a:pt x="53" y="90"/>
                    <a:pt x="53" y="90"/>
                  </a:cubicBezTo>
                  <a:cubicBezTo>
                    <a:pt x="49" y="92"/>
                    <a:pt x="46" y="96"/>
                    <a:pt x="45" y="102"/>
                  </a:cubicBezTo>
                  <a:cubicBezTo>
                    <a:pt x="44" y="105"/>
                    <a:pt x="44" y="105"/>
                    <a:pt x="44" y="105"/>
                  </a:cubicBezTo>
                  <a:cubicBezTo>
                    <a:pt x="43" y="111"/>
                    <a:pt x="43" y="111"/>
                    <a:pt x="43" y="111"/>
                  </a:cubicBezTo>
                  <a:cubicBezTo>
                    <a:pt x="36" y="150"/>
                    <a:pt x="36" y="150"/>
                    <a:pt x="36" y="150"/>
                  </a:cubicBezTo>
                  <a:cubicBezTo>
                    <a:pt x="35" y="152"/>
                    <a:pt x="34" y="154"/>
                    <a:pt x="32" y="154"/>
                  </a:cubicBezTo>
                  <a:cubicBezTo>
                    <a:pt x="24" y="154"/>
                    <a:pt x="24" y="154"/>
                    <a:pt x="24" y="154"/>
                  </a:cubicBezTo>
                  <a:cubicBezTo>
                    <a:pt x="22" y="154"/>
                    <a:pt x="21" y="152"/>
                    <a:pt x="20" y="150"/>
                  </a:cubicBezTo>
                  <a:cubicBezTo>
                    <a:pt x="2" y="67"/>
                    <a:pt x="2" y="67"/>
                    <a:pt x="2" y="67"/>
                  </a:cubicBezTo>
                  <a:cubicBezTo>
                    <a:pt x="0" y="57"/>
                    <a:pt x="2" y="46"/>
                    <a:pt x="8" y="39"/>
                  </a:cubicBezTo>
                  <a:cubicBezTo>
                    <a:pt x="27" y="14"/>
                    <a:pt x="27" y="14"/>
                    <a:pt x="27" y="14"/>
                  </a:cubicBezTo>
                  <a:cubicBezTo>
                    <a:pt x="27" y="13"/>
                    <a:pt x="27" y="13"/>
                    <a:pt x="27" y="13"/>
                  </a:cubicBezTo>
                  <a:lnTo>
                    <a:pt x="37" y="0"/>
                  </a:ln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9" name="Freeform 7"/>
            <p:cNvSpPr/>
            <p:nvPr/>
          </p:nvSpPr>
          <p:spPr bwMode="auto">
            <a:xfrm>
              <a:off x="5868570" y="2501555"/>
              <a:ext cx="392442" cy="165295"/>
            </a:xfrm>
            <a:custGeom>
              <a:avLst/>
              <a:gdLst>
                <a:gd name="T0" fmla="*/ 125 w 140"/>
                <a:gd name="T1" fmla="*/ 58 h 59"/>
                <a:gd name="T2" fmla="*/ 16 w 140"/>
                <a:gd name="T3" fmla="*/ 59 h 59"/>
                <a:gd name="T4" fmla="*/ 12 w 140"/>
                <a:gd name="T5" fmla="*/ 54 h 59"/>
                <a:gd name="T6" fmla="*/ 0 w 140"/>
                <a:gd name="T7" fmla="*/ 1 h 59"/>
                <a:gd name="T8" fmla="*/ 140 w 140"/>
                <a:gd name="T9" fmla="*/ 0 h 59"/>
                <a:gd name="T10" fmla="*/ 129 w 140"/>
                <a:gd name="T11" fmla="*/ 53 h 59"/>
                <a:gd name="T12" fmla="*/ 125 w 140"/>
                <a:gd name="T13" fmla="*/ 58 h 59"/>
              </a:gdLst>
              <a:ahLst/>
              <a:cxnLst>
                <a:cxn ang="0">
                  <a:pos x="T0" y="T1"/>
                </a:cxn>
                <a:cxn ang="0">
                  <a:pos x="T2" y="T3"/>
                </a:cxn>
                <a:cxn ang="0">
                  <a:pos x="T4" y="T5"/>
                </a:cxn>
                <a:cxn ang="0">
                  <a:pos x="T6" y="T7"/>
                </a:cxn>
                <a:cxn ang="0">
                  <a:pos x="T8" y="T9"/>
                </a:cxn>
                <a:cxn ang="0">
                  <a:pos x="T10" y="T11"/>
                </a:cxn>
                <a:cxn ang="0">
                  <a:pos x="T12" y="T13"/>
                </a:cxn>
              </a:cxnLst>
              <a:rect l="0" t="0" r="r" b="b"/>
              <a:pathLst>
                <a:path w="140" h="59">
                  <a:moveTo>
                    <a:pt x="125" y="58"/>
                  </a:moveTo>
                  <a:cubicBezTo>
                    <a:pt x="16" y="59"/>
                    <a:pt x="16" y="59"/>
                    <a:pt x="16" y="59"/>
                  </a:cubicBezTo>
                  <a:cubicBezTo>
                    <a:pt x="14" y="59"/>
                    <a:pt x="12" y="57"/>
                    <a:pt x="12" y="54"/>
                  </a:cubicBezTo>
                  <a:cubicBezTo>
                    <a:pt x="0" y="1"/>
                    <a:pt x="0" y="1"/>
                    <a:pt x="0" y="1"/>
                  </a:cubicBezTo>
                  <a:cubicBezTo>
                    <a:pt x="140" y="0"/>
                    <a:pt x="140" y="0"/>
                    <a:pt x="140" y="0"/>
                  </a:cubicBezTo>
                  <a:cubicBezTo>
                    <a:pt x="129" y="53"/>
                    <a:pt x="129" y="53"/>
                    <a:pt x="129" y="53"/>
                  </a:cubicBezTo>
                  <a:cubicBezTo>
                    <a:pt x="128" y="56"/>
                    <a:pt x="127" y="58"/>
                    <a:pt x="125" y="58"/>
                  </a:cubicBez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0" name="Freeform 8"/>
            <p:cNvSpPr/>
            <p:nvPr/>
          </p:nvSpPr>
          <p:spPr bwMode="auto">
            <a:xfrm>
              <a:off x="5837644" y="2334127"/>
              <a:ext cx="125837" cy="226081"/>
            </a:xfrm>
            <a:custGeom>
              <a:avLst/>
              <a:gdLst>
                <a:gd name="T0" fmla="*/ 0 w 45"/>
                <a:gd name="T1" fmla="*/ 0 h 81"/>
                <a:gd name="T2" fmla="*/ 45 w 45"/>
                <a:gd name="T3" fmla="*/ 67 h 81"/>
                <a:gd name="T4" fmla="*/ 15 w 45"/>
                <a:gd name="T5" fmla="*/ 81 h 81"/>
                <a:gd name="T6" fmla="*/ 0 w 45"/>
                <a:gd name="T7" fmla="*/ 0 h 81"/>
              </a:gdLst>
              <a:ahLst/>
              <a:cxnLst>
                <a:cxn ang="0">
                  <a:pos x="T0" y="T1"/>
                </a:cxn>
                <a:cxn ang="0">
                  <a:pos x="T2" y="T3"/>
                </a:cxn>
                <a:cxn ang="0">
                  <a:pos x="T4" y="T5"/>
                </a:cxn>
                <a:cxn ang="0">
                  <a:pos x="T6" y="T7"/>
                </a:cxn>
              </a:cxnLst>
              <a:rect l="0" t="0" r="r" b="b"/>
              <a:pathLst>
                <a:path w="45" h="81">
                  <a:moveTo>
                    <a:pt x="0" y="0"/>
                  </a:moveTo>
                  <a:cubicBezTo>
                    <a:pt x="45" y="67"/>
                    <a:pt x="45" y="67"/>
                    <a:pt x="45" y="67"/>
                  </a:cubicBezTo>
                  <a:cubicBezTo>
                    <a:pt x="15" y="81"/>
                    <a:pt x="15" y="81"/>
                    <a:pt x="15" y="81"/>
                  </a:cubicBezTo>
                  <a:cubicBezTo>
                    <a:pt x="10" y="64"/>
                    <a:pt x="4" y="36"/>
                    <a:pt x="0" y="0"/>
                  </a:cubicBezTo>
                  <a:close/>
                </a:path>
              </a:pathLst>
            </a:custGeom>
            <a:solidFill>
              <a:srgbClr val="FCB7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9"/>
            <p:cNvSpPr/>
            <p:nvPr/>
          </p:nvSpPr>
          <p:spPr bwMode="auto">
            <a:xfrm>
              <a:off x="5801386" y="2300002"/>
              <a:ext cx="167428" cy="310328"/>
            </a:xfrm>
            <a:custGeom>
              <a:avLst/>
              <a:gdLst>
                <a:gd name="T0" fmla="*/ 0 w 60"/>
                <a:gd name="T1" fmla="*/ 13 h 111"/>
                <a:gd name="T2" fmla="*/ 10 w 60"/>
                <a:gd name="T3" fmla="*/ 0 h 111"/>
                <a:gd name="T4" fmla="*/ 15 w 60"/>
                <a:gd name="T5" fmla="*/ 7 h 111"/>
                <a:gd name="T6" fmla="*/ 60 w 60"/>
                <a:gd name="T7" fmla="*/ 75 h 111"/>
                <a:gd name="T8" fmla="*/ 30 w 60"/>
                <a:gd name="T9" fmla="*/ 88 h 111"/>
                <a:gd name="T10" fmla="*/ 26 w 60"/>
                <a:gd name="T11" fmla="*/ 90 h 111"/>
                <a:gd name="T12" fmla="*/ 18 w 60"/>
                <a:gd name="T13" fmla="*/ 102 h 111"/>
                <a:gd name="T14" fmla="*/ 17 w 60"/>
                <a:gd name="T15" fmla="*/ 105 h 111"/>
                <a:gd name="T16" fmla="*/ 16 w 60"/>
                <a:gd name="T17" fmla="*/ 111 h 111"/>
                <a:gd name="T18" fmla="*/ 0 w 60"/>
                <a:gd name="T19" fmla="*/ 14 h 111"/>
                <a:gd name="T20" fmla="*/ 0 w 60"/>
                <a:gd name="T21" fmla="*/ 1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11">
                  <a:moveTo>
                    <a:pt x="0" y="13"/>
                  </a:moveTo>
                  <a:cubicBezTo>
                    <a:pt x="10" y="0"/>
                    <a:pt x="10" y="0"/>
                    <a:pt x="10" y="0"/>
                  </a:cubicBezTo>
                  <a:cubicBezTo>
                    <a:pt x="15" y="7"/>
                    <a:pt x="15" y="7"/>
                    <a:pt x="15" y="7"/>
                  </a:cubicBezTo>
                  <a:cubicBezTo>
                    <a:pt x="60" y="75"/>
                    <a:pt x="60" y="75"/>
                    <a:pt x="60" y="75"/>
                  </a:cubicBezTo>
                  <a:cubicBezTo>
                    <a:pt x="30" y="88"/>
                    <a:pt x="30" y="88"/>
                    <a:pt x="30" y="88"/>
                  </a:cubicBezTo>
                  <a:cubicBezTo>
                    <a:pt x="26" y="90"/>
                    <a:pt x="26" y="90"/>
                    <a:pt x="26" y="90"/>
                  </a:cubicBezTo>
                  <a:cubicBezTo>
                    <a:pt x="22" y="92"/>
                    <a:pt x="19" y="96"/>
                    <a:pt x="18" y="102"/>
                  </a:cubicBezTo>
                  <a:cubicBezTo>
                    <a:pt x="17" y="105"/>
                    <a:pt x="17" y="105"/>
                    <a:pt x="17" y="105"/>
                  </a:cubicBezTo>
                  <a:cubicBezTo>
                    <a:pt x="16" y="111"/>
                    <a:pt x="16" y="111"/>
                    <a:pt x="16" y="111"/>
                  </a:cubicBezTo>
                  <a:cubicBezTo>
                    <a:pt x="11" y="91"/>
                    <a:pt x="3" y="57"/>
                    <a:pt x="0" y="14"/>
                  </a:cubicBezTo>
                  <a:lnTo>
                    <a:pt x="0" y="13"/>
                  </a:ln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2" name="Freeform 10"/>
            <p:cNvSpPr/>
            <p:nvPr/>
          </p:nvSpPr>
          <p:spPr bwMode="auto">
            <a:xfrm>
              <a:off x="6170366" y="2297869"/>
              <a:ext cx="157830" cy="282601"/>
            </a:xfrm>
            <a:custGeom>
              <a:avLst/>
              <a:gdLst>
                <a:gd name="T0" fmla="*/ 49 w 56"/>
                <a:gd name="T1" fmla="*/ 0 h 101"/>
                <a:gd name="T2" fmla="*/ 55 w 56"/>
                <a:gd name="T3" fmla="*/ 7 h 101"/>
                <a:gd name="T4" fmla="*/ 56 w 56"/>
                <a:gd name="T5" fmla="*/ 8 h 101"/>
                <a:gd name="T6" fmla="*/ 42 w 56"/>
                <a:gd name="T7" fmla="*/ 101 h 101"/>
                <a:gd name="T8" fmla="*/ 39 w 56"/>
                <a:gd name="T9" fmla="*/ 94 h 101"/>
                <a:gd name="T10" fmla="*/ 34 w 56"/>
                <a:gd name="T11" fmla="*/ 89 h 101"/>
                <a:gd name="T12" fmla="*/ 0 w 56"/>
                <a:gd name="T13" fmla="*/ 75 h 101"/>
                <a:gd name="T14" fmla="*/ 49 w 56"/>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101">
                  <a:moveTo>
                    <a:pt x="49" y="0"/>
                  </a:moveTo>
                  <a:cubicBezTo>
                    <a:pt x="55" y="7"/>
                    <a:pt x="55" y="7"/>
                    <a:pt x="55" y="7"/>
                  </a:cubicBezTo>
                  <a:cubicBezTo>
                    <a:pt x="56" y="8"/>
                    <a:pt x="56" y="8"/>
                    <a:pt x="56" y="8"/>
                  </a:cubicBezTo>
                  <a:cubicBezTo>
                    <a:pt x="54" y="48"/>
                    <a:pt x="48" y="80"/>
                    <a:pt x="42" y="101"/>
                  </a:cubicBezTo>
                  <a:cubicBezTo>
                    <a:pt x="42" y="98"/>
                    <a:pt x="41" y="96"/>
                    <a:pt x="39" y="94"/>
                  </a:cubicBezTo>
                  <a:cubicBezTo>
                    <a:pt x="38" y="92"/>
                    <a:pt x="36" y="90"/>
                    <a:pt x="34" y="89"/>
                  </a:cubicBezTo>
                  <a:cubicBezTo>
                    <a:pt x="0" y="75"/>
                    <a:pt x="0" y="75"/>
                    <a:pt x="0" y="75"/>
                  </a:cubicBezTo>
                  <a:lnTo>
                    <a:pt x="49" y="0"/>
                  </a:ln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3" name="Freeform 11"/>
            <p:cNvSpPr/>
            <p:nvPr/>
          </p:nvSpPr>
          <p:spPr bwMode="auto">
            <a:xfrm>
              <a:off x="5717138" y="1360488"/>
              <a:ext cx="692105" cy="1216782"/>
            </a:xfrm>
            <a:custGeom>
              <a:avLst/>
              <a:gdLst>
                <a:gd name="T0" fmla="*/ 193 w 247"/>
                <a:gd name="T1" fmla="*/ 430 h 435"/>
                <a:gd name="T2" fmla="*/ 189 w 247"/>
                <a:gd name="T3" fmla="*/ 434 h 435"/>
                <a:gd name="T4" fmla="*/ 120 w 247"/>
                <a:gd name="T5" fmla="*/ 435 h 435"/>
                <a:gd name="T6" fmla="*/ 59 w 247"/>
                <a:gd name="T7" fmla="*/ 435 h 435"/>
                <a:gd name="T8" fmla="*/ 55 w 247"/>
                <a:gd name="T9" fmla="*/ 431 h 435"/>
                <a:gd name="T10" fmla="*/ 98 w 247"/>
                <a:gd name="T11" fmla="*/ 39 h 435"/>
                <a:gd name="T12" fmla="*/ 119 w 247"/>
                <a:gd name="T13" fmla="*/ 3 h 435"/>
                <a:gd name="T14" fmla="*/ 126 w 247"/>
                <a:gd name="T15" fmla="*/ 3 h 435"/>
                <a:gd name="T16" fmla="*/ 148 w 247"/>
                <a:gd name="T17" fmla="*/ 38 h 435"/>
                <a:gd name="T18" fmla="*/ 193 w 247"/>
                <a:gd name="T19" fmla="*/ 43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7" h="435">
                  <a:moveTo>
                    <a:pt x="193" y="430"/>
                  </a:moveTo>
                  <a:cubicBezTo>
                    <a:pt x="193" y="433"/>
                    <a:pt x="191" y="434"/>
                    <a:pt x="189" y="434"/>
                  </a:cubicBezTo>
                  <a:cubicBezTo>
                    <a:pt x="120" y="435"/>
                    <a:pt x="120" y="435"/>
                    <a:pt x="120" y="435"/>
                  </a:cubicBezTo>
                  <a:cubicBezTo>
                    <a:pt x="120" y="435"/>
                    <a:pt x="71" y="435"/>
                    <a:pt x="59" y="435"/>
                  </a:cubicBezTo>
                  <a:cubicBezTo>
                    <a:pt x="57" y="435"/>
                    <a:pt x="56" y="434"/>
                    <a:pt x="55" y="431"/>
                  </a:cubicBezTo>
                  <a:cubicBezTo>
                    <a:pt x="43" y="391"/>
                    <a:pt x="0" y="216"/>
                    <a:pt x="98" y="39"/>
                  </a:cubicBezTo>
                  <a:cubicBezTo>
                    <a:pt x="104" y="27"/>
                    <a:pt x="111" y="15"/>
                    <a:pt x="119" y="3"/>
                  </a:cubicBezTo>
                  <a:cubicBezTo>
                    <a:pt x="121" y="0"/>
                    <a:pt x="124" y="0"/>
                    <a:pt x="126" y="3"/>
                  </a:cubicBezTo>
                  <a:cubicBezTo>
                    <a:pt x="134" y="15"/>
                    <a:pt x="141" y="26"/>
                    <a:pt x="148" y="38"/>
                  </a:cubicBezTo>
                  <a:cubicBezTo>
                    <a:pt x="247" y="214"/>
                    <a:pt x="205" y="390"/>
                    <a:pt x="193" y="430"/>
                  </a:cubicBez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4" name="Freeform 12"/>
            <p:cNvSpPr/>
            <p:nvPr/>
          </p:nvSpPr>
          <p:spPr bwMode="auto">
            <a:xfrm>
              <a:off x="5825913" y="1948084"/>
              <a:ext cx="512947" cy="629186"/>
            </a:xfrm>
            <a:custGeom>
              <a:avLst/>
              <a:gdLst>
                <a:gd name="T0" fmla="*/ 167 w 183"/>
                <a:gd name="T1" fmla="*/ 0 h 225"/>
                <a:gd name="T2" fmla="*/ 69 w 183"/>
                <a:gd name="T3" fmla="*/ 199 h 225"/>
                <a:gd name="T4" fmla="*/ 0 w 183"/>
                <a:gd name="T5" fmla="*/ 140 h 225"/>
                <a:gd name="T6" fmla="*/ 16 w 183"/>
                <a:gd name="T7" fmla="*/ 221 h 225"/>
                <a:gd name="T8" fmla="*/ 20 w 183"/>
                <a:gd name="T9" fmla="*/ 225 h 225"/>
                <a:gd name="T10" fmla="*/ 81 w 183"/>
                <a:gd name="T11" fmla="*/ 225 h 225"/>
                <a:gd name="T12" fmla="*/ 150 w 183"/>
                <a:gd name="T13" fmla="*/ 224 h 225"/>
                <a:gd name="T14" fmla="*/ 154 w 183"/>
                <a:gd name="T15" fmla="*/ 220 h 225"/>
                <a:gd name="T16" fmla="*/ 167 w 183"/>
                <a:gd name="T1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225">
                  <a:moveTo>
                    <a:pt x="167" y="0"/>
                  </a:moveTo>
                  <a:cubicBezTo>
                    <a:pt x="164" y="110"/>
                    <a:pt x="122" y="198"/>
                    <a:pt x="69" y="199"/>
                  </a:cubicBezTo>
                  <a:cubicBezTo>
                    <a:pt x="42" y="199"/>
                    <a:pt x="18" y="177"/>
                    <a:pt x="0" y="140"/>
                  </a:cubicBezTo>
                  <a:cubicBezTo>
                    <a:pt x="4" y="179"/>
                    <a:pt x="12" y="208"/>
                    <a:pt x="16" y="221"/>
                  </a:cubicBezTo>
                  <a:cubicBezTo>
                    <a:pt x="17" y="224"/>
                    <a:pt x="18" y="225"/>
                    <a:pt x="20" y="225"/>
                  </a:cubicBezTo>
                  <a:cubicBezTo>
                    <a:pt x="32" y="225"/>
                    <a:pt x="81" y="225"/>
                    <a:pt x="81" y="225"/>
                  </a:cubicBezTo>
                  <a:cubicBezTo>
                    <a:pt x="150" y="224"/>
                    <a:pt x="150" y="224"/>
                    <a:pt x="150" y="224"/>
                  </a:cubicBezTo>
                  <a:cubicBezTo>
                    <a:pt x="152" y="224"/>
                    <a:pt x="154" y="223"/>
                    <a:pt x="154" y="220"/>
                  </a:cubicBezTo>
                  <a:cubicBezTo>
                    <a:pt x="162" y="193"/>
                    <a:pt x="183" y="107"/>
                    <a:pt x="167" y="0"/>
                  </a:cubicBez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5" name="Freeform 13"/>
            <p:cNvSpPr/>
            <p:nvPr/>
          </p:nvSpPr>
          <p:spPr bwMode="auto">
            <a:xfrm>
              <a:off x="5991208" y="1360488"/>
              <a:ext cx="140767" cy="129037"/>
            </a:xfrm>
            <a:custGeom>
              <a:avLst/>
              <a:gdLst>
                <a:gd name="T0" fmla="*/ 50 w 50"/>
                <a:gd name="T1" fmla="*/ 38 h 46"/>
                <a:gd name="T2" fmla="*/ 25 w 50"/>
                <a:gd name="T3" fmla="*/ 45 h 46"/>
                <a:gd name="T4" fmla="*/ 0 w 50"/>
                <a:gd name="T5" fmla="*/ 39 h 46"/>
                <a:gd name="T6" fmla="*/ 21 w 50"/>
                <a:gd name="T7" fmla="*/ 3 h 46"/>
                <a:gd name="T8" fmla="*/ 28 w 50"/>
                <a:gd name="T9" fmla="*/ 3 h 46"/>
                <a:gd name="T10" fmla="*/ 50 w 50"/>
                <a:gd name="T11" fmla="*/ 38 h 46"/>
              </a:gdLst>
              <a:ahLst/>
              <a:cxnLst>
                <a:cxn ang="0">
                  <a:pos x="T0" y="T1"/>
                </a:cxn>
                <a:cxn ang="0">
                  <a:pos x="T2" y="T3"/>
                </a:cxn>
                <a:cxn ang="0">
                  <a:pos x="T4" y="T5"/>
                </a:cxn>
                <a:cxn ang="0">
                  <a:pos x="T6" y="T7"/>
                </a:cxn>
                <a:cxn ang="0">
                  <a:pos x="T8" y="T9"/>
                </a:cxn>
                <a:cxn ang="0">
                  <a:pos x="T10" y="T11"/>
                </a:cxn>
              </a:cxnLst>
              <a:rect l="0" t="0" r="r" b="b"/>
              <a:pathLst>
                <a:path w="50" h="46">
                  <a:moveTo>
                    <a:pt x="50" y="38"/>
                  </a:moveTo>
                  <a:cubicBezTo>
                    <a:pt x="42" y="43"/>
                    <a:pt x="34" y="45"/>
                    <a:pt x="25" y="45"/>
                  </a:cubicBezTo>
                  <a:cubicBezTo>
                    <a:pt x="16" y="46"/>
                    <a:pt x="7" y="43"/>
                    <a:pt x="0" y="39"/>
                  </a:cubicBezTo>
                  <a:cubicBezTo>
                    <a:pt x="6" y="27"/>
                    <a:pt x="13" y="15"/>
                    <a:pt x="21" y="3"/>
                  </a:cubicBezTo>
                  <a:cubicBezTo>
                    <a:pt x="23" y="0"/>
                    <a:pt x="26" y="0"/>
                    <a:pt x="28" y="3"/>
                  </a:cubicBezTo>
                  <a:cubicBezTo>
                    <a:pt x="36" y="15"/>
                    <a:pt x="43" y="26"/>
                    <a:pt x="50" y="38"/>
                  </a:cubicBez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6" name="Freeform 14"/>
            <p:cNvSpPr/>
            <p:nvPr/>
          </p:nvSpPr>
          <p:spPr bwMode="auto">
            <a:xfrm>
              <a:off x="6030665" y="2358655"/>
              <a:ext cx="50122" cy="375379"/>
            </a:xfrm>
            <a:custGeom>
              <a:avLst/>
              <a:gdLst>
                <a:gd name="T0" fmla="*/ 18 w 18"/>
                <a:gd name="T1" fmla="*/ 4 h 134"/>
                <a:gd name="T2" fmla="*/ 18 w 18"/>
                <a:gd name="T3" fmla="*/ 108 h 134"/>
                <a:gd name="T4" fmla="*/ 18 w 18"/>
                <a:gd name="T5" fmla="*/ 130 h 134"/>
                <a:gd name="T6" fmla="*/ 15 w 18"/>
                <a:gd name="T7" fmla="*/ 134 h 134"/>
                <a:gd name="T8" fmla="*/ 3 w 18"/>
                <a:gd name="T9" fmla="*/ 134 h 134"/>
                <a:gd name="T10" fmla="*/ 0 w 18"/>
                <a:gd name="T11" fmla="*/ 130 h 134"/>
                <a:gd name="T12" fmla="*/ 0 w 18"/>
                <a:gd name="T13" fmla="*/ 124 h 134"/>
                <a:gd name="T14" fmla="*/ 0 w 18"/>
                <a:gd name="T15" fmla="*/ 4 h 134"/>
                <a:gd name="T16" fmla="*/ 3 w 18"/>
                <a:gd name="T17" fmla="*/ 0 h 134"/>
                <a:gd name="T18" fmla="*/ 15 w 18"/>
                <a:gd name="T19" fmla="*/ 0 h 134"/>
                <a:gd name="T20" fmla="*/ 18 w 18"/>
                <a:gd name="T21" fmla="*/ 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34">
                  <a:moveTo>
                    <a:pt x="18" y="4"/>
                  </a:moveTo>
                  <a:cubicBezTo>
                    <a:pt x="18" y="108"/>
                    <a:pt x="18" y="108"/>
                    <a:pt x="18" y="108"/>
                  </a:cubicBezTo>
                  <a:cubicBezTo>
                    <a:pt x="18" y="130"/>
                    <a:pt x="18" y="130"/>
                    <a:pt x="18" y="130"/>
                  </a:cubicBezTo>
                  <a:cubicBezTo>
                    <a:pt x="18" y="132"/>
                    <a:pt x="17" y="134"/>
                    <a:pt x="15" y="134"/>
                  </a:cubicBezTo>
                  <a:cubicBezTo>
                    <a:pt x="3" y="134"/>
                    <a:pt x="3" y="134"/>
                    <a:pt x="3" y="134"/>
                  </a:cubicBezTo>
                  <a:cubicBezTo>
                    <a:pt x="1" y="134"/>
                    <a:pt x="0" y="132"/>
                    <a:pt x="0" y="130"/>
                  </a:cubicBezTo>
                  <a:cubicBezTo>
                    <a:pt x="0" y="124"/>
                    <a:pt x="0" y="124"/>
                    <a:pt x="0" y="124"/>
                  </a:cubicBezTo>
                  <a:cubicBezTo>
                    <a:pt x="0" y="4"/>
                    <a:pt x="0" y="4"/>
                    <a:pt x="0" y="4"/>
                  </a:cubicBezTo>
                  <a:cubicBezTo>
                    <a:pt x="0" y="2"/>
                    <a:pt x="1" y="0"/>
                    <a:pt x="3" y="0"/>
                  </a:cubicBezTo>
                  <a:cubicBezTo>
                    <a:pt x="15" y="0"/>
                    <a:pt x="15" y="0"/>
                    <a:pt x="15" y="0"/>
                  </a:cubicBezTo>
                  <a:cubicBezTo>
                    <a:pt x="16" y="0"/>
                    <a:pt x="18" y="2"/>
                    <a:pt x="18" y="4"/>
                  </a:cubicBez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7" name="Freeform 15"/>
            <p:cNvSpPr/>
            <p:nvPr/>
          </p:nvSpPr>
          <p:spPr bwMode="auto">
            <a:xfrm>
              <a:off x="5937887" y="1704941"/>
              <a:ext cx="247409" cy="243143"/>
            </a:xfrm>
            <a:custGeom>
              <a:avLst/>
              <a:gdLst>
                <a:gd name="T0" fmla="*/ 88 w 88"/>
                <a:gd name="T1" fmla="*/ 43 h 87"/>
                <a:gd name="T2" fmla="*/ 44 w 88"/>
                <a:gd name="T3" fmla="*/ 87 h 87"/>
                <a:gd name="T4" fmla="*/ 1 w 88"/>
                <a:gd name="T5" fmla="*/ 44 h 87"/>
                <a:gd name="T6" fmla="*/ 44 w 88"/>
                <a:gd name="T7" fmla="*/ 0 h 87"/>
                <a:gd name="T8" fmla="*/ 88 w 88"/>
                <a:gd name="T9" fmla="*/ 43 h 87"/>
              </a:gdLst>
              <a:ahLst/>
              <a:cxnLst>
                <a:cxn ang="0">
                  <a:pos x="T0" y="T1"/>
                </a:cxn>
                <a:cxn ang="0">
                  <a:pos x="T2" y="T3"/>
                </a:cxn>
                <a:cxn ang="0">
                  <a:pos x="T4" y="T5"/>
                </a:cxn>
                <a:cxn ang="0">
                  <a:pos x="T6" y="T7"/>
                </a:cxn>
                <a:cxn ang="0">
                  <a:pos x="T8" y="T9"/>
                </a:cxn>
              </a:cxnLst>
              <a:rect l="0" t="0" r="r" b="b"/>
              <a:pathLst>
                <a:path w="88" h="87">
                  <a:moveTo>
                    <a:pt x="88" y="43"/>
                  </a:moveTo>
                  <a:cubicBezTo>
                    <a:pt x="88" y="67"/>
                    <a:pt x="68" y="86"/>
                    <a:pt x="44" y="87"/>
                  </a:cubicBezTo>
                  <a:cubicBezTo>
                    <a:pt x="20" y="87"/>
                    <a:pt x="1" y="68"/>
                    <a:pt x="1" y="44"/>
                  </a:cubicBezTo>
                  <a:cubicBezTo>
                    <a:pt x="0" y="20"/>
                    <a:pt x="20" y="1"/>
                    <a:pt x="44" y="0"/>
                  </a:cubicBezTo>
                  <a:cubicBezTo>
                    <a:pt x="68" y="0"/>
                    <a:pt x="88" y="19"/>
                    <a:pt x="88" y="43"/>
                  </a:cubicBez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8" name="Freeform 16"/>
            <p:cNvSpPr/>
            <p:nvPr/>
          </p:nvSpPr>
          <p:spPr bwMode="auto">
            <a:xfrm>
              <a:off x="5977345" y="1743332"/>
              <a:ext cx="168494" cy="165295"/>
            </a:xfrm>
            <a:custGeom>
              <a:avLst/>
              <a:gdLst>
                <a:gd name="T0" fmla="*/ 60 w 60"/>
                <a:gd name="T1" fmla="*/ 29 h 59"/>
                <a:gd name="T2" fmla="*/ 30 w 60"/>
                <a:gd name="T3" fmla="*/ 59 h 59"/>
                <a:gd name="T4" fmla="*/ 0 w 60"/>
                <a:gd name="T5" fmla="*/ 30 h 59"/>
                <a:gd name="T6" fmla="*/ 30 w 60"/>
                <a:gd name="T7" fmla="*/ 0 h 59"/>
                <a:gd name="T8" fmla="*/ 60 w 60"/>
                <a:gd name="T9" fmla="*/ 29 h 59"/>
              </a:gdLst>
              <a:ahLst/>
              <a:cxnLst>
                <a:cxn ang="0">
                  <a:pos x="T0" y="T1"/>
                </a:cxn>
                <a:cxn ang="0">
                  <a:pos x="T2" y="T3"/>
                </a:cxn>
                <a:cxn ang="0">
                  <a:pos x="T4" y="T5"/>
                </a:cxn>
                <a:cxn ang="0">
                  <a:pos x="T6" y="T7"/>
                </a:cxn>
                <a:cxn ang="0">
                  <a:pos x="T8" y="T9"/>
                </a:cxn>
              </a:cxnLst>
              <a:rect l="0" t="0" r="r" b="b"/>
              <a:pathLst>
                <a:path w="60" h="59">
                  <a:moveTo>
                    <a:pt x="60" y="29"/>
                  </a:moveTo>
                  <a:cubicBezTo>
                    <a:pt x="60" y="46"/>
                    <a:pt x="47" y="59"/>
                    <a:pt x="30" y="59"/>
                  </a:cubicBezTo>
                  <a:cubicBezTo>
                    <a:pt x="14" y="59"/>
                    <a:pt x="0" y="46"/>
                    <a:pt x="0" y="30"/>
                  </a:cubicBezTo>
                  <a:cubicBezTo>
                    <a:pt x="0" y="13"/>
                    <a:pt x="14" y="0"/>
                    <a:pt x="30" y="0"/>
                  </a:cubicBezTo>
                  <a:cubicBezTo>
                    <a:pt x="47" y="0"/>
                    <a:pt x="60" y="13"/>
                    <a:pt x="60" y="29"/>
                  </a:cubicBez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19" name="Freeform 18"/>
            <p:cNvSpPr/>
            <p:nvPr/>
          </p:nvSpPr>
          <p:spPr bwMode="auto">
            <a:xfrm>
              <a:off x="5045295" y="2747897"/>
              <a:ext cx="962976" cy="1918485"/>
            </a:xfrm>
            <a:custGeom>
              <a:avLst/>
              <a:gdLst>
                <a:gd name="T0" fmla="*/ 339 w 344"/>
                <a:gd name="T1" fmla="*/ 0 h 686"/>
                <a:gd name="T2" fmla="*/ 333 w 344"/>
                <a:gd name="T3" fmla="*/ 5 h 686"/>
                <a:gd name="T4" fmla="*/ 333 w 344"/>
                <a:gd name="T5" fmla="*/ 596 h 686"/>
                <a:gd name="T6" fmla="*/ 161 w 344"/>
                <a:gd name="T7" fmla="*/ 596 h 686"/>
                <a:gd name="T8" fmla="*/ 80 w 344"/>
                <a:gd name="T9" fmla="*/ 524 h 686"/>
                <a:gd name="T10" fmla="*/ 0 w 344"/>
                <a:gd name="T11" fmla="*/ 605 h 686"/>
                <a:gd name="T12" fmla="*/ 80 w 344"/>
                <a:gd name="T13" fmla="*/ 686 h 686"/>
                <a:gd name="T14" fmla="*/ 161 w 344"/>
                <a:gd name="T15" fmla="*/ 607 h 686"/>
                <a:gd name="T16" fmla="*/ 344 w 344"/>
                <a:gd name="T17" fmla="*/ 607 h 686"/>
                <a:gd name="T18" fmla="*/ 344 w 344"/>
                <a:gd name="T19" fmla="*/ 607 h 686"/>
                <a:gd name="T20" fmla="*/ 344 w 344"/>
                <a:gd name="T21" fmla="*/ 596 h 686"/>
                <a:gd name="T22" fmla="*/ 344 w 344"/>
                <a:gd name="T23" fmla="*/ 5 h 686"/>
                <a:gd name="T24" fmla="*/ 339 w 344"/>
                <a:gd name="T25" fmla="*/ 0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686">
                  <a:moveTo>
                    <a:pt x="339" y="0"/>
                  </a:moveTo>
                  <a:cubicBezTo>
                    <a:pt x="336" y="0"/>
                    <a:pt x="333" y="2"/>
                    <a:pt x="333" y="5"/>
                  </a:cubicBezTo>
                  <a:cubicBezTo>
                    <a:pt x="333" y="596"/>
                    <a:pt x="333" y="596"/>
                    <a:pt x="333" y="596"/>
                  </a:cubicBezTo>
                  <a:cubicBezTo>
                    <a:pt x="161" y="596"/>
                    <a:pt x="161" y="596"/>
                    <a:pt x="161" y="596"/>
                  </a:cubicBezTo>
                  <a:cubicBezTo>
                    <a:pt x="156" y="556"/>
                    <a:pt x="122" y="524"/>
                    <a:pt x="80" y="524"/>
                  </a:cubicBezTo>
                  <a:cubicBezTo>
                    <a:pt x="36" y="524"/>
                    <a:pt x="0" y="561"/>
                    <a:pt x="0" y="605"/>
                  </a:cubicBezTo>
                  <a:cubicBezTo>
                    <a:pt x="0" y="650"/>
                    <a:pt x="36" y="686"/>
                    <a:pt x="80" y="686"/>
                  </a:cubicBezTo>
                  <a:cubicBezTo>
                    <a:pt x="124" y="686"/>
                    <a:pt x="160" y="651"/>
                    <a:pt x="161" y="607"/>
                  </a:cubicBezTo>
                  <a:cubicBezTo>
                    <a:pt x="344" y="607"/>
                    <a:pt x="344" y="607"/>
                    <a:pt x="344" y="607"/>
                  </a:cubicBezTo>
                  <a:cubicBezTo>
                    <a:pt x="344" y="607"/>
                    <a:pt x="344" y="607"/>
                    <a:pt x="344" y="607"/>
                  </a:cubicBezTo>
                  <a:cubicBezTo>
                    <a:pt x="344" y="596"/>
                    <a:pt x="344" y="596"/>
                    <a:pt x="344" y="596"/>
                  </a:cubicBezTo>
                  <a:cubicBezTo>
                    <a:pt x="344" y="5"/>
                    <a:pt x="344" y="5"/>
                    <a:pt x="344" y="5"/>
                  </a:cubicBezTo>
                  <a:cubicBezTo>
                    <a:pt x="344" y="2"/>
                    <a:pt x="342" y="0"/>
                    <a:pt x="339" y="0"/>
                  </a:cubicBez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0" name="Freeform 19"/>
            <p:cNvSpPr/>
            <p:nvPr/>
          </p:nvSpPr>
          <p:spPr bwMode="auto">
            <a:xfrm>
              <a:off x="6131975" y="2747897"/>
              <a:ext cx="1019496" cy="2378111"/>
            </a:xfrm>
            <a:custGeom>
              <a:avLst/>
              <a:gdLst>
                <a:gd name="T0" fmla="*/ 284 w 364"/>
                <a:gd name="T1" fmla="*/ 689 h 850"/>
                <a:gd name="T2" fmla="*/ 203 w 364"/>
                <a:gd name="T3" fmla="*/ 764 h 850"/>
                <a:gd name="T4" fmla="*/ 11 w 364"/>
                <a:gd name="T5" fmla="*/ 764 h 850"/>
                <a:gd name="T6" fmla="*/ 11 w 364"/>
                <a:gd name="T7" fmla="*/ 5 h 850"/>
                <a:gd name="T8" fmla="*/ 5 w 364"/>
                <a:gd name="T9" fmla="*/ 0 h 850"/>
                <a:gd name="T10" fmla="*/ 0 w 364"/>
                <a:gd name="T11" fmla="*/ 5 h 850"/>
                <a:gd name="T12" fmla="*/ 0 w 364"/>
                <a:gd name="T13" fmla="*/ 764 h 850"/>
                <a:gd name="T14" fmla="*/ 0 w 364"/>
                <a:gd name="T15" fmla="*/ 775 h 850"/>
                <a:gd name="T16" fmla="*/ 11 w 364"/>
                <a:gd name="T17" fmla="*/ 775 h 850"/>
                <a:gd name="T18" fmla="*/ 203 w 364"/>
                <a:gd name="T19" fmla="*/ 775 h 850"/>
                <a:gd name="T20" fmla="*/ 284 w 364"/>
                <a:gd name="T21" fmla="*/ 850 h 850"/>
                <a:gd name="T22" fmla="*/ 364 w 364"/>
                <a:gd name="T23" fmla="*/ 770 h 850"/>
                <a:gd name="T24" fmla="*/ 284 w 364"/>
                <a:gd name="T25" fmla="*/ 689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 h="850">
                  <a:moveTo>
                    <a:pt x="284" y="689"/>
                  </a:moveTo>
                  <a:cubicBezTo>
                    <a:pt x="241" y="689"/>
                    <a:pt x="206" y="722"/>
                    <a:pt x="203" y="764"/>
                  </a:cubicBezTo>
                  <a:cubicBezTo>
                    <a:pt x="11" y="764"/>
                    <a:pt x="11" y="764"/>
                    <a:pt x="11" y="764"/>
                  </a:cubicBezTo>
                  <a:cubicBezTo>
                    <a:pt x="11" y="5"/>
                    <a:pt x="11" y="5"/>
                    <a:pt x="11" y="5"/>
                  </a:cubicBezTo>
                  <a:cubicBezTo>
                    <a:pt x="11" y="2"/>
                    <a:pt x="8" y="0"/>
                    <a:pt x="5" y="0"/>
                  </a:cubicBezTo>
                  <a:cubicBezTo>
                    <a:pt x="2" y="0"/>
                    <a:pt x="0" y="2"/>
                    <a:pt x="0" y="5"/>
                  </a:cubicBezTo>
                  <a:cubicBezTo>
                    <a:pt x="0" y="764"/>
                    <a:pt x="0" y="764"/>
                    <a:pt x="0" y="764"/>
                  </a:cubicBezTo>
                  <a:cubicBezTo>
                    <a:pt x="0" y="775"/>
                    <a:pt x="0" y="775"/>
                    <a:pt x="0" y="775"/>
                  </a:cubicBezTo>
                  <a:cubicBezTo>
                    <a:pt x="11" y="775"/>
                    <a:pt x="11" y="775"/>
                    <a:pt x="11" y="775"/>
                  </a:cubicBezTo>
                  <a:cubicBezTo>
                    <a:pt x="203" y="775"/>
                    <a:pt x="203" y="775"/>
                    <a:pt x="203" y="775"/>
                  </a:cubicBezTo>
                  <a:cubicBezTo>
                    <a:pt x="206" y="817"/>
                    <a:pt x="241" y="850"/>
                    <a:pt x="284" y="850"/>
                  </a:cubicBezTo>
                  <a:cubicBezTo>
                    <a:pt x="328" y="850"/>
                    <a:pt x="364" y="814"/>
                    <a:pt x="364" y="770"/>
                  </a:cubicBezTo>
                  <a:cubicBezTo>
                    <a:pt x="364" y="725"/>
                    <a:pt x="328" y="689"/>
                    <a:pt x="284" y="689"/>
                  </a:cubicBez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1" name="Freeform 21"/>
            <p:cNvSpPr/>
            <p:nvPr/>
          </p:nvSpPr>
          <p:spPr bwMode="auto">
            <a:xfrm>
              <a:off x="5045295" y="2747897"/>
              <a:ext cx="912854" cy="961909"/>
            </a:xfrm>
            <a:custGeom>
              <a:avLst/>
              <a:gdLst>
                <a:gd name="T0" fmla="*/ 321 w 326"/>
                <a:gd name="T1" fmla="*/ 0 h 344"/>
                <a:gd name="T2" fmla="*/ 315 w 326"/>
                <a:gd name="T3" fmla="*/ 5 h 344"/>
                <a:gd name="T4" fmla="*/ 315 w 326"/>
                <a:gd name="T5" fmla="*/ 254 h 344"/>
                <a:gd name="T6" fmla="*/ 161 w 326"/>
                <a:gd name="T7" fmla="*/ 254 h 344"/>
                <a:gd name="T8" fmla="*/ 80 w 326"/>
                <a:gd name="T9" fmla="*/ 182 h 344"/>
                <a:gd name="T10" fmla="*/ 0 w 326"/>
                <a:gd name="T11" fmla="*/ 263 h 344"/>
                <a:gd name="T12" fmla="*/ 80 w 326"/>
                <a:gd name="T13" fmla="*/ 344 h 344"/>
                <a:gd name="T14" fmla="*/ 161 w 326"/>
                <a:gd name="T15" fmla="*/ 265 h 344"/>
                <a:gd name="T16" fmla="*/ 326 w 326"/>
                <a:gd name="T17" fmla="*/ 265 h 344"/>
                <a:gd name="T18" fmla="*/ 326 w 326"/>
                <a:gd name="T19" fmla="*/ 265 h 344"/>
                <a:gd name="T20" fmla="*/ 326 w 326"/>
                <a:gd name="T21" fmla="*/ 254 h 344"/>
                <a:gd name="T22" fmla="*/ 326 w 326"/>
                <a:gd name="T23" fmla="*/ 5 h 344"/>
                <a:gd name="T24" fmla="*/ 321 w 326"/>
                <a:gd name="T25"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44">
                  <a:moveTo>
                    <a:pt x="321" y="0"/>
                  </a:moveTo>
                  <a:cubicBezTo>
                    <a:pt x="318" y="0"/>
                    <a:pt x="315" y="2"/>
                    <a:pt x="315" y="5"/>
                  </a:cubicBezTo>
                  <a:cubicBezTo>
                    <a:pt x="315" y="254"/>
                    <a:pt x="315" y="254"/>
                    <a:pt x="315" y="254"/>
                  </a:cubicBezTo>
                  <a:cubicBezTo>
                    <a:pt x="161" y="254"/>
                    <a:pt x="161" y="254"/>
                    <a:pt x="161" y="254"/>
                  </a:cubicBezTo>
                  <a:cubicBezTo>
                    <a:pt x="156" y="214"/>
                    <a:pt x="122" y="182"/>
                    <a:pt x="80" y="182"/>
                  </a:cubicBezTo>
                  <a:cubicBezTo>
                    <a:pt x="36" y="182"/>
                    <a:pt x="0" y="218"/>
                    <a:pt x="0" y="263"/>
                  </a:cubicBezTo>
                  <a:cubicBezTo>
                    <a:pt x="0" y="308"/>
                    <a:pt x="36" y="344"/>
                    <a:pt x="80" y="344"/>
                  </a:cubicBezTo>
                  <a:cubicBezTo>
                    <a:pt x="124" y="344"/>
                    <a:pt x="160" y="309"/>
                    <a:pt x="161" y="265"/>
                  </a:cubicBezTo>
                  <a:cubicBezTo>
                    <a:pt x="326" y="265"/>
                    <a:pt x="326" y="265"/>
                    <a:pt x="326" y="265"/>
                  </a:cubicBezTo>
                  <a:cubicBezTo>
                    <a:pt x="326" y="265"/>
                    <a:pt x="326" y="265"/>
                    <a:pt x="326" y="265"/>
                  </a:cubicBezTo>
                  <a:cubicBezTo>
                    <a:pt x="326" y="254"/>
                    <a:pt x="326" y="254"/>
                    <a:pt x="326" y="254"/>
                  </a:cubicBezTo>
                  <a:cubicBezTo>
                    <a:pt x="326" y="5"/>
                    <a:pt x="326" y="5"/>
                    <a:pt x="326" y="5"/>
                  </a:cubicBezTo>
                  <a:cubicBezTo>
                    <a:pt x="326" y="2"/>
                    <a:pt x="323" y="0"/>
                    <a:pt x="321" y="0"/>
                  </a:cubicBez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2" name="Freeform 22"/>
            <p:cNvSpPr/>
            <p:nvPr/>
          </p:nvSpPr>
          <p:spPr bwMode="auto">
            <a:xfrm>
              <a:off x="6080787" y="2747897"/>
              <a:ext cx="1070684" cy="3219515"/>
            </a:xfrm>
            <a:custGeom>
              <a:avLst/>
              <a:gdLst>
                <a:gd name="T0" fmla="*/ 302 w 382"/>
                <a:gd name="T1" fmla="*/ 989 h 1151"/>
                <a:gd name="T2" fmla="*/ 221 w 382"/>
                <a:gd name="T3" fmla="*/ 1067 h 1151"/>
                <a:gd name="T4" fmla="*/ 10 w 382"/>
                <a:gd name="T5" fmla="*/ 1067 h 1151"/>
                <a:gd name="T6" fmla="*/ 10 w 382"/>
                <a:gd name="T7" fmla="*/ 5 h 1151"/>
                <a:gd name="T8" fmla="*/ 5 w 382"/>
                <a:gd name="T9" fmla="*/ 0 h 1151"/>
                <a:gd name="T10" fmla="*/ 0 w 382"/>
                <a:gd name="T11" fmla="*/ 5 h 1151"/>
                <a:gd name="T12" fmla="*/ 0 w 382"/>
                <a:gd name="T13" fmla="*/ 1067 h 1151"/>
                <a:gd name="T14" fmla="*/ 0 w 382"/>
                <a:gd name="T15" fmla="*/ 1077 h 1151"/>
                <a:gd name="T16" fmla="*/ 10 w 382"/>
                <a:gd name="T17" fmla="*/ 1077 h 1151"/>
                <a:gd name="T18" fmla="*/ 221 w 382"/>
                <a:gd name="T19" fmla="*/ 1077 h 1151"/>
                <a:gd name="T20" fmla="*/ 302 w 382"/>
                <a:gd name="T21" fmla="*/ 1151 h 1151"/>
                <a:gd name="T22" fmla="*/ 382 w 382"/>
                <a:gd name="T23" fmla="*/ 1070 h 1151"/>
                <a:gd name="T24" fmla="*/ 302 w 382"/>
                <a:gd name="T25" fmla="*/ 989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2" h="1151">
                  <a:moveTo>
                    <a:pt x="302" y="989"/>
                  </a:moveTo>
                  <a:cubicBezTo>
                    <a:pt x="258" y="989"/>
                    <a:pt x="223" y="1024"/>
                    <a:pt x="221" y="1067"/>
                  </a:cubicBezTo>
                  <a:cubicBezTo>
                    <a:pt x="10" y="1067"/>
                    <a:pt x="10" y="1067"/>
                    <a:pt x="10" y="1067"/>
                  </a:cubicBezTo>
                  <a:cubicBezTo>
                    <a:pt x="10" y="5"/>
                    <a:pt x="10" y="5"/>
                    <a:pt x="10" y="5"/>
                  </a:cubicBezTo>
                  <a:cubicBezTo>
                    <a:pt x="10" y="2"/>
                    <a:pt x="8" y="0"/>
                    <a:pt x="5" y="0"/>
                  </a:cubicBezTo>
                  <a:cubicBezTo>
                    <a:pt x="2" y="0"/>
                    <a:pt x="0" y="2"/>
                    <a:pt x="0" y="5"/>
                  </a:cubicBezTo>
                  <a:cubicBezTo>
                    <a:pt x="0" y="1067"/>
                    <a:pt x="0" y="1067"/>
                    <a:pt x="0" y="1067"/>
                  </a:cubicBezTo>
                  <a:cubicBezTo>
                    <a:pt x="0" y="1077"/>
                    <a:pt x="0" y="1077"/>
                    <a:pt x="0" y="1077"/>
                  </a:cubicBezTo>
                  <a:cubicBezTo>
                    <a:pt x="10" y="1077"/>
                    <a:pt x="10" y="1077"/>
                    <a:pt x="10" y="1077"/>
                  </a:cubicBezTo>
                  <a:cubicBezTo>
                    <a:pt x="221" y="1077"/>
                    <a:pt x="221" y="1077"/>
                    <a:pt x="221" y="1077"/>
                  </a:cubicBezTo>
                  <a:cubicBezTo>
                    <a:pt x="225" y="1119"/>
                    <a:pt x="260" y="1151"/>
                    <a:pt x="302" y="1151"/>
                  </a:cubicBezTo>
                  <a:cubicBezTo>
                    <a:pt x="346" y="1151"/>
                    <a:pt x="382" y="1115"/>
                    <a:pt x="382" y="1070"/>
                  </a:cubicBezTo>
                  <a:cubicBezTo>
                    <a:pt x="382" y="1026"/>
                    <a:pt x="346" y="989"/>
                    <a:pt x="302" y="989"/>
                  </a:cubicBez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lt1"/>
                </a:solidFill>
              </a:endParaRPr>
            </a:p>
          </p:txBody>
        </p:sp>
        <p:sp>
          <p:nvSpPr>
            <p:cNvPr id="23" name="椭圆 22"/>
            <p:cNvSpPr/>
            <p:nvPr/>
          </p:nvSpPr>
          <p:spPr>
            <a:xfrm>
              <a:off x="5158741" y="3378945"/>
              <a:ext cx="228599" cy="207425"/>
            </a:xfrm>
            <a:custGeom>
              <a:avLst/>
              <a:gdLst>
                <a:gd name="connsiteX0" fmla="*/ 116112 w 607919"/>
                <a:gd name="connsiteY0" fmla="*/ 473652 h 551610"/>
                <a:gd name="connsiteX1" fmla="*/ 118901 w 607919"/>
                <a:gd name="connsiteY1" fmla="*/ 480423 h 551610"/>
                <a:gd name="connsiteX2" fmla="*/ 118901 w 607919"/>
                <a:gd name="connsiteY2" fmla="*/ 551610 h 551610"/>
                <a:gd name="connsiteX3" fmla="*/ 55604 w 607919"/>
                <a:gd name="connsiteY3" fmla="*/ 551610 h 551610"/>
                <a:gd name="connsiteX4" fmla="*/ 55604 w 607919"/>
                <a:gd name="connsiteY4" fmla="*/ 540851 h 551610"/>
                <a:gd name="connsiteX5" fmla="*/ 65255 w 607919"/>
                <a:gd name="connsiteY5" fmla="*/ 520583 h 551610"/>
                <a:gd name="connsiteX6" fmla="*/ 83555 w 607919"/>
                <a:gd name="connsiteY6" fmla="*/ 502317 h 551610"/>
                <a:gd name="connsiteX7" fmla="*/ 109375 w 607919"/>
                <a:gd name="connsiteY7" fmla="*/ 476545 h 551610"/>
                <a:gd name="connsiteX8" fmla="*/ 116112 w 607919"/>
                <a:gd name="connsiteY8" fmla="*/ 473652 h 551610"/>
                <a:gd name="connsiteX9" fmla="*/ 199155 w 607919"/>
                <a:gd name="connsiteY9" fmla="*/ 390799 h 551610"/>
                <a:gd name="connsiteX10" fmla="*/ 201956 w 607919"/>
                <a:gd name="connsiteY10" fmla="*/ 397632 h 551610"/>
                <a:gd name="connsiteX11" fmla="*/ 201956 w 607919"/>
                <a:gd name="connsiteY11" fmla="*/ 551610 h 551610"/>
                <a:gd name="connsiteX12" fmla="*/ 145363 w 607919"/>
                <a:gd name="connsiteY12" fmla="*/ 551610 h 551610"/>
                <a:gd name="connsiteX13" fmla="*/ 145363 w 607919"/>
                <a:gd name="connsiteY13" fmla="*/ 454170 h 551610"/>
                <a:gd name="connsiteX14" fmla="*/ 154879 w 607919"/>
                <a:gd name="connsiteY14" fmla="*/ 431030 h 551610"/>
                <a:gd name="connsiteX15" fmla="*/ 192315 w 607919"/>
                <a:gd name="connsiteY15" fmla="*/ 393630 h 551610"/>
                <a:gd name="connsiteX16" fmla="*/ 199155 w 607919"/>
                <a:gd name="connsiteY16" fmla="*/ 390799 h 551610"/>
                <a:gd name="connsiteX17" fmla="*/ 231082 w 607919"/>
                <a:gd name="connsiteY17" fmla="*/ 388245 h 551610"/>
                <a:gd name="connsiteX18" fmla="*/ 237930 w 607919"/>
                <a:gd name="connsiteY18" fmla="*/ 391091 h 551610"/>
                <a:gd name="connsiteX19" fmla="*/ 266763 w 607919"/>
                <a:gd name="connsiteY19" fmla="*/ 419867 h 551610"/>
                <a:gd name="connsiteX20" fmla="*/ 275915 w 607919"/>
                <a:gd name="connsiteY20" fmla="*/ 428875 h 551610"/>
                <a:gd name="connsiteX21" fmla="*/ 284941 w 607919"/>
                <a:gd name="connsiteY21" fmla="*/ 451520 h 551610"/>
                <a:gd name="connsiteX22" fmla="*/ 284941 w 607919"/>
                <a:gd name="connsiteY22" fmla="*/ 551610 h 551610"/>
                <a:gd name="connsiteX23" fmla="*/ 228277 w 607919"/>
                <a:gd name="connsiteY23" fmla="*/ 551610 h 551610"/>
                <a:gd name="connsiteX24" fmla="*/ 228277 w 607919"/>
                <a:gd name="connsiteY24" fmla="*/ 394969 h 551610"/>
                <a:gd name="connsiteX25" fmla="*/ 231082 w 607919"/>
                <a:gd name="connsiteY25" fmla="*/ 388245 h 551610"/>
                <a:gd name="connsiteX26" fmla="*/ 365148 w 607919"/>
                <a:gd name="connsiteY26" fmla="*/ 381336 h 551610"/>
                <a:gd name="connsiteX27" fmla="*/ 367997 w 607919"/>
                <a:gd name="connsiteY27" fmla="*/ 388122 h 551610"/>
                <a:gd name="connsiteX28" fmla="*/ 367997 w 607919"/>
                <a:gd name="connsiteY28" fmla="*/ 551610 h 551610"/>
                <a:gd name="connsiteX29" fmla="*/ 311262 w 607919"/>
                <a:gd name="connsiteY29" fmla="*/ 551610 h 551610"/>
                <a:gd name="connsiteX30" fmla="*/ 311262 w 607919"/>
                <a:gd name="connsiteY30" fmla="*/ 444661 h 551610"/>
                <a:gd name="connsiteX31" fmla="*/ 316898 w 607919"/>
                <a:gd name="connsiteY31" fmla="*/ 425523 h 551610"/>
                <a:gd name="connsiteX32" fmla="*/ 322534 w 607919"/>
                <a:gd name="connsiteY32" fmla="*/ 419894 h 551610"/>
                <a:gd name="connsiteX33" fmla="*/ 358353 w 607919"/>
                <a:gd name="connsiteY33" fmla="*/ 384120 h 551610"/>
                <a:gd name="connsiteX34" fmla="*/ 365148 w 607919"/>
                <a:gd name="connsiteY34" fmla="*/ 381336 h 551610"/>
                <a:gd name="connsiteX35" fmla="*/ 448177 w 607919"/>
                <a:gd name="connsiteY35" fmla="*/ 298352 h 551610"/>
                <a:gd name="connsiteX36" fmla="*/ 450982 w 607919"/>
                <a:gd name="connsiteY36" fmla="*/ 305139 h 551610"/>
                <a:gd name="connsiteX37" fmla="*/ 450982 w 607919"/>
                <a:gd name="connsiteY37" fmla="*/ 551610 h 551610"/>
                <a:gd name="connsiteX38" fmla="*/ 394318 w 607919"/>
                <a:gd name="connsiteY38" fmla="*/ 551610 h 551610"/>
                <a:gd name="connsiteX39" fmla="*/ 394318 w 607919"/>
                <a:gd name="connsiteY39" fmla="*/ 361815 h 551610"/>
                <a:gd name="connsiteX40" fmla="*/ 403846 w 607919"/>
                <a:gd name="connsiteY40" fmla="*/ 338669 h 551610"/>
                <a:gd name="connsiteX41" fmla="*/ 441329 w 607919"/>
                <a:gd name="connsiteY41" fmla="*/ 301136 h 551610"/>
                <a:gd name="connsiteX42" fmla="*/ 448177 w 607919"/>
                <a:gd name="connsiteY42" fmla="*/ 298352 h 551610"/>
                <a:gd name="connsiteX43" fmla="*/ 527085 w 607919"/>
                <a:gd name="connsiteY43" fmla="*/ 219452 h 551610"/>
                <a:gd name="connsiteX44" fmla="*/ 529874 w 607919"/>
                <a:gd name="connsiteY44" fmla="*/ 226177 h 551610"/>
                <a:gd name="connsiteX45" fmla="*/ 529874 w 607919"/>
                <a:gd name="connsiteY45" fmla="*/ 551610 h 551610"/>
                <a:gd name="connsiteX46" fmla="*/ 477232 w 607919"/>
                <a:gd name="connsiteY46" fmla="*/ 551610 h 551610"/>
                <a:gd name="connsiteX47" fmla="*/ 477232 w 607919"/>
                <a:gd name="connsiteY47" fmla="*/ 278727 h 551610"/>
                <a:gd name="connsiteX48" fmla="*/ 486883 w 607919"/>
                <a:gd name="connsiteY48" fmla="*/ 255580 h 551610"/>
                <a:gd name="connsiteX49" fmla="*/ 520348 w 607919"/>
                <a:gd name="connsiteY49" fmla="*/ 222298 h 551610"/>
                <a:gd name="connsiteX50" fmla="*/ 527085 w 607919"/>
                <a:gd name="connsiteY50" fmla="*/ 219452 h 551610"/>
                <a:gd name="connsiteX51" fmla="*/ 387769 w 607919"/>
                <a:gd name="connsiteY51" fmla="*/ 0 h 551610"/>
                <a:gd name="connsiteX52" fmla="*/ 580729 w 607919"/>
                <a:gd name="connsiteY52" fmla="*/ 0 h 551610"/>
                <a:gd name="connsiteX53" fmla="*/ 607919 w 607919"/>
                <a:gd name="connsiteY53" fmla="*/ 26022 h 551610"/>
                <a:gd name="connsiteX54" fmla="*/ 607919 w 607919"/>
                <a:gd name="connsiteY54" fmla="*/ 219812 h 551610"/>
                <a:gd name="connsiteX55" fmla="*/ 598271 w 607919"/>
                <a:gd name="connsiteY55" fmla="*/ 223815 h 551610"/>
                <a:gd name="connsiteX56" fmla="*/ 530610 w 607919"/>
                <a:gd name="connsiteY56" fmla="*/ 156258 h 551610"/>
                <a:gd name="connsiteX57" fmla="*/ 304320 w 607919"/>
                <a:gd name="connsiteY57" fmla="*/ 382325 h 551610"/>
                <a:gd name="connsiteX58" fmla="*/ 285024 w 607919"/>
                <a:gd name="connsiteY58" fmla="*/ 382325 h 551610"/>
                <a:gd name="connsiteX59" fmla="*/ 216360 w 607919"/>
                <a:gd name="connsiteY59" fmla="*/ 313767 h 551610"/>
                <a:gd name="connsiteX60" fmla="*/ 94068 w 607919"/>
                <a:gd name="connsiteY60" fmla="*/ 435996 h 551610"/>
                <a:gd name="connsiteX61" fmla="*/ 17260 w 607919"/>
                <a:gd name="connsiteY61" fmla="*/ 435996 h 551610"/>
                <a:gd name="connsiteX62" fmla="*/ 15882 w 607919"/>
                <a:gd name="connsiteY62" fmla="*/ 434745 h 551610"/>
                <a:gd name="connsiteX63" fmla="*/ 15882 w 607919"/>
                <a:gd name="connsiteY63" fmla="*/ 358055 h 551610"/>
                <a:gd name="connsiteX64" fmla="*/ 206837 w 607919"/>
                <a:gd name="connsiteY64" fmla="*/ 167267 h 551610"/>
                <a:gd name="connsiteX65" fmla="*/ 226008 w 607919"/>
                <a:gd name="connsiteY65" fmla="*/ 167267 h 551610"/>
                <a:gd name="connsiteX66" fmla="*/ 294672 w 607919"/>
                <a:gd name="connsiteY66" fmla="*/ 235701 h 551610"/>
                <a:gd name="connsiteX67" fmla="*/ 424481 w 607919"/>
                <a:gd name="connsiteY67" fmla="*/ 105965 h 551610"/>
                <a:gd name="connsiteX68" fmla="*/ 452423 w 607919"/>
                <a:gd name="connsiteY68" fmla="*/ 78192 h 551610"/>
                <a:gd name="connsiteX69" fmla="*/ 383885 w 607919"/>
                <a:gd name="connsiteY69" fmla="*/ 9633 h 551610"/>
                <a:gd name="connsiteX70" fmla="*/ 387769 w 607919"/>
                <a:gd name="connsiteY70" fmla="*/ 0 h 55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7919" h="551610">
                  <a:moveTo>
                    <a:pt x="116112" y="473652"/>
                  </a:moveTo>
                  <a:cubicBezTo>
                    <a:pt x="117836" y="474356"/>
                    <a:pt x="118901" y="476670"/>
                    <a:pt x="118901" y="480423"/>
                  </a:cubicBezTo>
                  <a:lnTo>
                    <a:pt x="118901" y="551610"/>
                  </a:lnTo>
                  <a:lnTo>
                    <a:pt x="55604" y="551610"/>
                  </a:lnTo>
                  <a:lnTo>
                    <a:pt x="55604" y="540851"/>
                  </a:lnTo>
                  <a:cubicBezTo>
                    <a:pt x="55604" y="534971"/>
                    <a:pt x="59991" y="525838"/>
                    <a:pt x="65255" y="520583"/>
                  </a:cubicBezTo>
                  <a:lnTo>
                    <a:pt x="83555" y="502317"/>
                  </a:lnTo>
                  <a:lnTo>
                    <a:pt x="109375" y="476545"/>
                  </a:lnTo>
                  <a:cubicBezTo>
                    <a:pt x="112007" y="473855"/>
                    <a:pt x="114389" y="472948"/>
                    <a:pt x="116112" y="473652"/>
                  </a:cubicBezTo>
                  <a:close/>
                  <a:moveTo>
                    <a:pt x="199155" y="390799"/>
                  </a:moveTo>
                  <a:cubicBezTo>
                    <a:pt x="200892" y="391534"/>
                    <a:pt x="201956" y="393880"/>
                    <a:pt x="201956" y="397632"/>
                  </a:cubicBezTo>
                  <a:lnTo>
                    <a:pt x="201956" y="551610"/>
                  </a:lnTo>
                  <a:lnTo>
                    <a:pt x="145363" y="551610"/>
                  </a:lnTo>
                  <a:lnTo>
                    <a:pt x="145363" y="454170"/>
                  </a:lnTo>
                  <a:cubicBezTo>
                    <a:pt x="145363" y="446665"/>
                    <a:pt x="149620" y="436283"/>
                    <a:pt x="154879" y="431030"/>
                  </a:cubicBezTo>
                  <a:lnTo>
                    <a:pt x="192315" y="393630"/>
                  </a:lnTo>
                  <a:cubicBezTo>
                    <a:pt x="195007" y="390941"/>
                    <a:pt x="197417" y="390065"/>
                    <a:pt x="199155" y="390799"/>
                  </a:cubicBezTo>
                  <a:close/>
                  <a:moveTo>
                    <a:pt x="231082" y="388245"/>
                  </a:moveTo>
                  <a:cubicBezTo>
                    <a:pt x="232822" y="387525"/>
                    <a:pt x="235235" y="388401"/>
                    <a:pt x="237930" y="391091"/>
                  </a:cubicBezTo>
                  <a:lnTo>
                    <a:pt x="266763" y="419867"/>
                  </a:lnTo>
                  <a:lnTo>
                    <a:pt x="275915" y="428875"/>
                  </a:lnTo>
                  <a:cubicBezTo>
                    <a:pt x="280929" y="433879"/>
                    <a:pt x="284941" y="444013"/>
                    <a:pt x="284941" y="451520"/>
                  </a:cubicBezTo>
                  <a:lnTo>
                    <a:pt x="284941" y="551610"/>
                  </a:lnTo>
                  <a:lnTo>
                    <a:pt x="228277" y="551610"/>
                  </a:lnTo>
                  <a:lnTo>
                    <a:pt x="228277" y="394969"/>
                  </a:lnTo>
                  <a:cubicBezTo>
                    <a:pt x="228277" y="391278"/>
                    <a:pt x="229343" y="388964"/>
                    <a:pt x="231082" y="388245"/>
                  </a:cubicBezTo>
                  <a:close/>
                  <a:moveTo>
                    <a:pt x="365148" y="381336"/>
                  </a:moveTo>
                  <a:cubicBezTo>
                    <a:pt x="366901" y="382055"/>
                    <a:pt x="367997" y="384370"/>
                    <a:pt x="367997" y="388122"/>
                  </a:cubicBezTo>
                  <a:lnTo>
                    <a:pt x="367997" y="551610"/>
                  </a:lnTo>
                  <a:lnTo>
                    <a:pt x="311262" y="551610"/>
                  </a:lnTo>
                  <a:lnTo>
                    <a:pt x="311262" y="444661"/>
                  </a:lnTo>
                  <a:cubicBezTo>
                    <a:pt x="311262" y="437156"/>
                    <a:pt x="313767" y="428650"/>
                    <a:pt x="316898" y="425523"/>
                  </a:cubicBezTo>
                  <a:cubicBezTo>
                    <a:pt x="320029" y="422396"/>
                    <a:pt x="322534" y="419894"/>
                    <a:pt x="322534" y="419894"/>
                  </a:cubicBezTo>
                  <a:lnTo>
                    <a:pt x="358353" y="384120"/>
                  </a:lnTo>
                  <a:cubicBezTo>
                    <a:pt x="360983" y="381493"/>
                    <a:pt x="363394" y="380617"/>
                    <a:pt x="365148" y="381336"/>
                  </a:cubicBezTo>
                  <a:close/>
                  <a:moveTo>
                    <a:pt x="448177" y="298352"/>
                  </a:moveTo>
                  <a:cubicBezTo>
                    <a:pt x="449916" y="299071"/>
                    <a:pt x="450982" y="301386"/>
                    <a:pt x="450982" y="305139"/>
                  </a:cubicBezTo>
                  <a:lnTo>
                    <a:pt x="450982" y="551610"/>
                  </a:lnTo>
                  <a:lnTo>
                    <a:pt x="394318" y="551610"/>
                  </a:lnTo>
                  <a:lnTo>
                    <a:pt x="394318" y="361815"/>
                  </a:lnTo>
                  <a:cubicBezTo>
                    <a:pt x="394318" y="354308"/>
                    <a:pt x="398580" y="343924"/>
                    <a:pt x="403846" y="338669"/>
                  </a:cubicBezTo>
                  <a:lnTo>
                    <a:pt x="441329" y="301136"/>
                  </a:lnTo>
                  <a:cubicBezTo>
                    <a:pt x="444024" y="298508"/>
                    <a:pt x="446438" y="297633"/>
                    <a:pt x="448177" y="298352"/>
                  </a:cubicBezTo>
                  <a:close/>
                  <a:moveTo>
                    <a:pt x="527085" y="219452"/>
                  </a:moveTo>
                  <a:cubicBezTo>
                    <a:pt x="528809" y="220171"/>
                    <a:pt x="529874" y="222486"/>
                    <a:pt x="529874" y="226177"/>
                  </a:cubicBezTo>
                  <a:lnTo>
                    <a:pt x="529874" y="551610"/>
                  </a:lnTo>
                  <a:lnTo>
                    <a:pt x="477232" y="551610"/>
                  </a:lnTo>
                  <a:lnTo>
                    <a:pt x="477232" y="278727"/>
                  </a:lnTo>
                  <a:cubicBezTo>
                    <a:pt x="477232" y="271345"/>
                    <a:pt x="481494" y="260960"/>
                    <a:pt x="486883" y="255580"/>
                  </a:cubicBezTo>
                  <a:lnTo>
                    <a:pt x="520348" y="222298"/>
                  </a:lnTo>
                  <a:cubicBezTo>
                    <a:pt x="522980" y="219608"/>
                    <a:pt x="525362" y="218732"/>
                    <a:pt x="527085" y="219452"/>
                  </a:cubicBezTo>
                  <a:close/>
                  <a:moveTo>
                    <a:pt x="387769" y="0"/>
                  </a:moveTo>
                  <a:lnTo>
                    <a:pt x="580729" y="0"/>
                  </a:lnTo>
                  <a:cubicBezTo>
                    <a:pt x="594512" y="0"/>
                    <a:pt x="607919" y="12135"/>
                    <a:pt x="607919" y="26022"/>
                  </a:cubicBezTo>
                  <a:lnTo>
                    <a:pt x="607919" y="219812"/>
                  </a:lnTo>
                  <a:cubicBezTo>
                    <a:pt x="607919" y="227318"/>
                    <a:pt x="603534" y="229070"/>
                    <a:pt x="598271" y="223815"/>
                  </a:cubicBezTo>
                  <a:lnTo>
                    <a:pt x="530610" y="156258"/>
                  </a:lnTo>
                  <a:lnTo>
                    <a:pt x="304320" y="382325"/>
                  </a:lnTo>
                  <a:cubicBezTo>
                    <a:pt x="298932" y="387580"/>
                    <a:pt x="290412" y="387580"/>
                    <a:pt x="285024" y="382325"/>
                  </a:cubicBezTo>
                  <a:lnTo>
                    <a:pt x="216360" y="313767"/>
                  </a:lnTo>
                  <a:lnTo>
                    <a:pt x="94068" y="435996"/>
                  </a:lnTo>
                  <a:cubicBezTo>
                    <a:pt x="72767" y="457264"/>
                    <a:pt x="38435" y="457264"/>
                    <a:pt x="17260" y="435996"/>
                  </a:cubicBezTo>
                  <a:lnTo>
                    <a:pt x="15882" y="434745"/>
                  </a:lnTo>
                  <a:cubicBezTo>
                    <a:pt x="-5294" y="413477"/>
                    <a:pt x="-5294" y="379198"/>
                    <a:pt x="15882" y="358055"/>
                  </a:cubicBezTo>
                  <a:lnTo>
                    <a:pt x="206837" y="167267"/>
                  </a:lnTo>
                  <a:cubicBezTo>
                    <a:pt x="212100" y="161888"/>
                    <a:pt x="220745" y="161888"/>
                    <a:pt x="226008" y="167267"/>
                  </a:cubicBezTo>
                  <a:lnTo>
                    <a:pt x="294672" y="235701"/>
                  </a:lnTo>
                  <a:lnTo>
                    <a:pt x="424481" y="105965"/>
                  </a:lnTo>
                  <a:lnTo>
                    <a:pt x="452423" y="78192"/>
                  </a:lnTo>
                  <a:lnTo>
                    <a:pt x="383885" y="9633"/>
                  </a:lnTo>
                  <a:cubicBezTo>
                    <a:pt x="378497" y="4379"/>
                    <a:pt x="380376" y="0"/>
                    <a:pt x="3877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p:nvSpPr>
          <p:spPr>
            <a:xfrm>
              <a:off x="5158740" y="4333554"/>
              <a:ext cx="228600" cy="217583"/>
            </a:xfrm>
            <a:custGeom>
              <a:avLst/>
              <a:gdLst>
                <a:gd name="T0" fmla="*/ 6829 w 6861"/>
                <a:gd name="T1" fmla="*/ 2470 h 6539"/>
                <a:gd name="T2" fmla="*/ 6615 w 6861"/>
                <a:gd name="T3" fmla="*/ 2270 h 6539"/>
                <a:gd name="T4" fmla="*/ 4720 w 6861"/>
                <a:gd name="T5" fmla="*/ 1799 h 6539"/>
                <a:gd name="T6" fmla="*/ 3686 w 6861"/>
                <a:gd name="T7" fmla="*/ 142 h 6539"/>
                <a:gd name="T8" fmla="*/ 3430 w 6861"/>
                <a:gd name="T9" fmla="*/ 0 h 6539"/>
                <a:gd name="T10" fmla="*/ 3175 w 6861"/>
                <a:gd name="T11" fmla="*/ 142 h 6539"/>
                <a:gd name="T12" fmla="*/ 2141 w 6861"/>
                <a:gd name="T13" fmla="*/ 1799 h 6539"/>
                <a:gd name="T14" fmla="*/ 246 w 6861"/>
                <a:gd name="T15" fmla="*/ 2270 h 6539"/>
                <a:gd name="T16" fmla="*/ 32 w 6861"/>
                <a:gd name="T17" fmla="*/ 2470 h 6539"/>
                <a:gd name="T18" fmla="*/ 88 w 6861"/>
                <a:gd name="T19" fmla="*/ 2757 h 6539"/>
                <a:gd name="T20" fmla="*/ 1344 w 6861"/>
                <a:gd name="T21" fmla="*/ 4252 h 6539"/>
                <a:gd name="T22" fmla="*/ 1206 w 6861"/>
                <a:gd name="T23" fmla="*/ 6200 h 6539"/>
                <a:gd name="T24" fmla="*/ 1330 w 6861"/>
                <a:gd name="T25" fmla="*/ 6465 h 6539"/>
                <a:gd name="T26" fmla="*/ 1620 w 6861"/>
                <a:gd name="T27" fmla="*/ 6500 h 6539"/>
                <a:gd name="T28" fmla="*/ 3430 w 6861"/>
                <a:gd name="T29" fmla="*/ 5768 h 6539"/>
                <a:gd name="T30" fmla="*/ 5241 w 6861"/>
                <a:gd name="T31" fmla="*/ 6500 h 6539"/>
                <a:gd name="T32" fmla="*/ 5531 w 6861"/>
                <a:gd name="T33" fmla="*/ 6465 h 6539"/>
                <a:gd name="T34" fmla="*/ 5654 w 6861"/>
                <a:gd name="T35" fmla="*/ 6200 h 6539"/>
                <a:gd name="T36" fmla="*/ 5517 w 6861"/>
                <a:gd name="T37" fmla="*/ 4252 h 6539"/>
                <a:gd name="T38" fmla="*/ 6773 w 6861"/>
                <a:gd name="T39" fmla="*/ 2757 h 6539"/>
                <a:gd name="T40" fmla="*/ 6829 w 6861"/>
                <a:gd name="T41" fmla="*/ 2470 h 6539"/>
                <a:gd name="T42" fmla="*/ 3618 w 6861"/>
                <a:gd name="T43" fmla="*/ 1362 h 6539"/>
                <a:gd name="T44" fmla="*/ 2881 w 6861"/>
                <a:gd name="T45" fmla="*/ 2543 h 6539"/>
                <a:gd name="T46" fmla="*/ 2747 w 6861"/>
                <a:gd name="T47" fmla="*/ 2640 h 6539"/>
                <a:gd name="T48" fmla="*/ 1397 w 6861"/>
                <a:gd name="T49" fmla="*/ 2976 h 6539"/>
                <a:gd name="T50" fmla="*/ 1343 w 6861"/>
                <a:gd name="T51" fmla="*/ 2983 h 6539"/>
                <a:gd name="T52" fmla="*/ 1129 w 6861"/>
                <a:gd name="T53" fmla="*/ 2815 h 6539"/>
                <a:gd name="T54" fmla="*/ 1290 w 6861"/>
                <a:gd name="T55" fmla="*/ 2547 h 6539"/>
                <a:gd name="T56" fmla="*/ 2554 w 6861"/>
                <a:gd name="T57" fmla="*/ 2233 h 6539"/>
                <a:gd name="T58" fmla="*/ 3243 w 6861"/>
                <a:gd name="T59" fmla="*/ 1129 h 6539"/>
                <a:gd name="T60" fmla="*/ 3547 w 6861"/>
                <a:gd name="T61" fmla="*/ 1058 h 6539"/>
                <a:gd name="T62" fmla="*/ 3618 w 6861"/>
                <a:gd name="T63" fmla="*/ 1362 h 6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61" h="6539">
                  <a:moveTo>
                    <a:pt x="6829" y="2470"/>
                  </a:moveTo>
                  <a:cubicBezTo>
                    <a:pt x="6797" y="2371"/>
                    <a:pt x="6716" y="2295"/>
                    <a:pt x="6615" y="2270"/>
                  </a:cubicBezTo>
                  <a:lnTo>
                    <a:pt x="4720" y="1799"/>
                  </a:lnTo>
                  <a:lnTo>
                    <a:pt x="3686" y="142"/>
                  </a:lnTo>
                  <a:cubicBezTo>
                    <a:pt x="3631" y="54"/>
                    <a:pt x="3534" y="0"/>
                    <a:pt x="3430" y="0"/>
                  </a:cubicBezTo>
                  <a:cubicBezTo>
                    <a:pt x="3326" y="0"/>
                    <a:pt x="3230" y="54"/>
                    <a:pt x="3175" y="142"/>
                  </a:cubicBezTo>
                  <a:lnTo>
                    <a:pt x="2141" y="1799"/>
                  </a:lnTo>
                  <a:lnTo>
                    <a:pt x="246" y="2270"/>
                  </a:lnTo>
                  <a:cubicBezTo>
                    <a:pt x="145" y="2295"/>
                    <a:pt x="64" y="2371"/>
                    <a:pt x="32" y="2470"/>
                  </a:cubicBezTo>
                  <a:cubicBezTo>
                    <a:pt x="0" y="2568"/>
                    <a:pt x="21" y="2677"/>
                    <a:pt x="88" y="2757"/>
                  </a:cubicBezTo>
                  <a:lnTo>
                    <a:pt x="1344" y="4252"/>
                  </a:lnTo>
                  <a:lnTo>
                    <a:pt x="1206" y="6200"/>
                  </a:lnTo>
                  <a:cubicBezTo>
                    <a:pt x="1199" y="6304"/>
                    <a:pt x="1246" y="6404"/>
                    <a:pt x="1330" y="6465"/>
                  </a:cubicBezTo>
                  <a:cubicBezTo>
                    <a:pt x="1414" y="6526"/>
                    <a:pt x="1524" y="6539"/>
                    <a:pt x="1620" y="6500"/>
                  </a:cubicBezTo>
                  <a:lnTo>
                    <a:pt x="3430" y="5768"/>
                  </a:lnTo>
                  <a:lnTo>
                    <a:pt x="5241" y="6500"/>
                  </a:lnTo>
                  <a:cubicBezTo>
                    <a:pt x="5337" y="6539"/>
                    <a:pt x="5447" y="6526"/>
                    <a:pt x="5531" y="6465"/>
                  </a:cubicBezTo>
                  <a:cubicBezTo>
                    <a:pt x="5615" y="6404"/>
                    <a:pt x="5662" y="6304"/>
                    <a:pt x="5654" y="6200"/>
                  </a:cubicBezTo>
                  <a:lnTo>
                    <a:pt x="5517" y="4252"/>
                  </a:lnTo>
                  <a:lnTo>
                    <a:pt x="6773" y="2757"/>
                  </a:lnTo>
                  <a:cubicBezTo>
                    <a:pt x="6840" y="2677"/>
                    <a:pt x="6861" y="2568"/>
                    <a:pt x="6829" y="2470"/>
                  </a:cubicBezTo>
                  <a:close/>
                  <a:moveTo>
                    <a:pt x="3618" y="1362"/>
                  </a:moveTo>
                  <a:lnTo>
                    <a:pt x="2881" y="2543"/>
                  </a:lnTo>
                  <a:cubicBezTo>
                    <a:pt x="2851" y="2591"/>
                    <a:pt x="2803" y="2626"/>
                    <a:pt x="2747" y="2640"/>
                  </a:cubicBezTo>
                  <a:lnTo>
                    <a:pt x="1397" y="2976"/>
                  </a:lnTo>
                  <a:cubicBezTo>
                    <a:pt x="1379" y="2980"/>
                    <a:pt x="1361" y="2983"/>
                    <a:pt x="1343" y="2983"/>
                  </a:cubicBezTo>
                  <a:cubicBezTo>
                    <a:pt x="1244" y="2983"/>
                    <a:pt x="1154" y="2915"/>
                    <a:pt x="1129" y="2815"/>
                  </a:cubicBezTo>
                  <a:cubicBezTo>
                    <a:pt x="1100" y="2697"/>
                    <a:pt x="1172" y="2577"/>
                    <a:pt x="1290" y="2547"/>
                  </a:cubicBezTo>
                  <a:lnTo>
                    <a:pt x="2554" y="2233"/>
                  </a:lnTo>
                  <a:lnTo>
                    <a:pt x="3243" y="1129"/>
                  </a:lnTo>
                  <a:cubicBezTo>
                    <a:pt x="3308" y="1025"/>
                    <a:pt x="3444" y="994"/>
                    <a:pt x="3547" y="1058"/>
                  </a:cubicBezTo>
                  <a:cubicBezTo>
                    <a:pt x="3651" y="1123"/>
                    <a:pt x="3682" y="1259"/>
                    <a:pt x="3618" y="136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5"/>
            <p:cNvSpPr/>
            <p:nvPr/>
          </p:nvSpPr>
          <p:spPr>
            <a:xfrm>
              <a:off x="6819900" y="3964634"/>
              <a:ext cx="228600" cy="228227"/>
            </a:xfrm>
            <a:custGeom>
              <a:avLst/>
              <a:gdLst>
                <a:gd name="connsiteX0" fmla="*/ 140017 w 606581"/>
                <a:gd name="connsiteY0" fmla="*/ 411043 h 605592"/>
                <a:gd name="connsiteX1" fmla="*/ 178821 w 606581"/>
                <a:gd name="connsiteY1" fmla="*/ 427078 h 605592"/>
                <a:gd name="connsiteX2" fmla="*/ 178821 w 606581"/>
                <a:gd name="connsiteY2" fmla="*/ 504564 h 605592"/>
                <a:gd name="connsiteX3" fmla="*/ 93692 w 606581"/>
                <a:gd name="connsiteY3" fmla="*/ 589557 h 605592"/>
                <a:gd name="connsiteX4" fmla="*/ 54887 w 606581"/>
                <a:gd name="connsiteY4" fmla="*/ 605592 h 605592"/>
                <a:gd name="connsiteX5" fmla="*/ 16083 w 606581"/>
                <a:gd name="connsiteY5" fmla="*/ 589557 h 605592"/>
                <a:gd name="connsiteX6" fmla="*/ 16083 w 606581"/>
                <a:gd name="connsiteY6" fmla="*/ 511979 h 605592"/>
                <a:gd name="connsiteX7" fmla="*/ 101212 w 606581"/>
                <a:gd name="connsiteY7" fmla="*/ 427078 h 605592"/>
                <a:gd name="connsiteX8" fmla="*/ 140017 w 606581"/>
                <a:gd name="connsiteY8" fmla="*/ 411043 h 605592"/>
                <a:gd name="connsiteX9" fmla="*/ 382501 w 606581"/>
                <a:gd name="connsiteY9" fmla="*/ 49537 h 605592"/>
                <a:gd name="connsiteX10" fmla="*/ 557044 w 606581"/>
                <a:gd name="connsiteY10" fmla="*/ 223798 h 605592"/>
                <a:gd name="connsiteX11" fmla="*/ 382501 w 606581"/>
                <a:gd name="connsiteY11" fmla="*/ 398059 h 605592"/>
                <a:gd name="connsiteX12" fmla="*/ 207957 w 606581"/>
                <a:gd name="connsiteY12" fmla="*/ 223798 h 605592"/>
                <a:gd name="connsiteX13" fmla="*/ 382501 w 606581"/>
                <a:gd name="connsiteY13" fmla="*/ 49537 h 605592"/>
                <a:gd name="connsiteX14" fmla="*/ 382536 w 606581"/>
                <a:gd name="connsiteY14" fmla="*/ 24750 h 605592"/>
                <a:gd name="connsiteX15" fmla="*/ 304914 w 606581"/>
                <a:gd name="connsiteY15" fmla="*/ 40417 h 605592"/>
                <a:gd name="connsiteX16" fmla="*/ 241591 w 606581"/>
                <a:gd name="connsiteY16" fmla="*/ 83058 h 605592"/>
                <a:gd name="connsiteX17" fmla="*/ 198880 w 606581"/>
                <a:gd name="connsiteY17" fmla="*/ 146278 h 605592"/>
                <a:gd name="connsiteX18" fmla="*/ 183189 w 606581"/>
                <a:gd name="connsiteY18" fmla="*/ 223774 h 605592"/>
                <a:gd name="connsiteX19" fmla="*/ 198880 w 606581"/>
                <a:gd name="connsiteY19" fmla="*/ 301177 h 605592"/>
                <a:gd name="connsiteX20" fmla="*/ 241591 w 606581"/>
                <a:gd name="connsiteY20" fmla="*/ 364490 h 605592"/>
                <a:gd name="connsiteX21" fmla="*/ 304914 w 606581"/>
                <a:gd name="connsiteY21" fmla="*/ 407131 h 605592"/>
                <a:gd name="connsiteX22" fmla="*/ 382536 w 606581"/>
                <a:gd name="connsiteY22" fmla="*/ 422705 h 605592"/>
                <a:gd name="connsiteX23" fmla="*/ 460158 w 606581"/>
                <a:gd name="connsiteY23" fmla="*/ 407131 h 605592"/>
                <a:gd name="connsiteX24" fmla="*/ 523481 w 606581"/>
                <a:gd name="connsiteY24" fmla="*/ 364490 h 605592"/>
                <a:gd name="connsiteX25" fmla="*/ 566192 w 606581"/>
                <a:gd name="connsiteY25" fmla="*/ 301177 h 605592"/>
                <a:gd name="connsiteX26" fmla="*/ 581883 w 606581"/>
                <a:gd name="connsiteY26" fmla="*/ 223774 h 605592"/>
                <a:gd name="connsiteX27" fmla="*/ 566192 w 606581"/>
                <a:gd name="connsiteY27" fmla="*/ 146278 h 605592"/>
                <a:gd name="connsiteX28" fmla="*/ 523481 w 606581"/>
                <a:gd name="connsiteY28" fmla="*/ 83058 h 605592"/>
                <a:gd name="connsiteX29" fmla="*/ 460158 w 606581"/>
                <a:gd name="connsiteY29" fmla="*/ 40417 h 605592"/>
                <a:gd name="connsiteX30" fmla="*/ 382536 w 606581"/>
                <a:gd name="connsiteY30" fmla="*/ 24750 h 605592"/>
                <a:gd name="connsiteX31" fmla="*/ 382536 w 606581"/>
                <a:gd name="connsiteY31" fmla="*/ 0 h 605592"/>
                <a:gd name="connsiteX32" fmla="*/ 469721 w 606581"/>
                <a:gd name="connsiteY32" fmla="*/ 17613 h 605592"/>
                <a:gd name="connsiteX33" fmla="*/ 540937 w 606581"/>
                <a:gd name="connsiteY33" fmla="*/ 65538 h 605592"/>
                <a:gd name="connsiteX34" fmla="*/ 588940 w 606581"/>
                <a:gd name="connsiteY34" fmla="*/ 136637 h 605592"/>
                <a:gd name="connsiteX35" fmla="*/ 606581 w 606581"/>
                <a:gd name="connsiteY35" fmla="*/ 223774 h 605592"/>
                <a:gd name="connsiteX36" fmla="*/ 588940 w 606581"/>
                <a:gd name="connsiteY36" fmla="*/ 310818 h 605592"/>
                <a:gd name="connsiteX37" fmla="*/ 540937 w 606581"/>
                <a:gd name="connsiteY37" fmla="*/ 381917 h 605592"/>
                <a:gd name="connsiteX38" fmla="*/ 469721 w 606581"/>
                <a:gd name="connsiteY38" fmla="*/ 429842 h 605592"/>
                <a:gd name="connsiteX39" fmla="*/ 382536 w 606581"/>
                <a:gd name="connsiteY39" fmla="*/ 447455 h 605592"/>
                <a:gd name="connsiteX40" fmla="*/ 295258 w 606581"/>
                <a:gd name="connsiteY40" fmla="*/ 429842 h 605592"/>
                <a:gd name="connsiteX41" fmla="*/ 240105 w 606581"/>
                <a:gd name="connsiteY41" fmla="*/ 396471 h 605592"/>
                <a:gd name="connsiteX42" fmla="*/ 209558 w 606581"/>
                <a:gd name="connsiteY42" fmla="*/ 427061 h 605592"/>
                <a:gd name="connsiteX43" fmla="*/ 196373 w 606581"/>
                <a:gd name="connsiteY43" fmla="*/ 409541 h 605592"/>
                <a:gd name="connsiteX44" fmla="*/ 178918 w 606581"/>
                <a:gd name="connsiteY44" fmla="*/ 396378 h 605592"/>
                <a:gd name="connsiteX45" fmla="*/ 209465 w 606581"/>
                <a:gd name="connsiteY45" fmla="*/ 365880 h 605592"/>
                <a:gd name="connsiteX46" fmla="*/ 176040 w 606581"/>
                <a:gd name="connsiteY46" fmla="*/ 310818 h 605592"/>
                <a:gd name="connsiteX47" fmla="*/ 158491 w 606581"/>
                <a:gd name="connsiteY47" fmla="*/ 223774 h 605592"/>
                <a:gd name="connsiteX48" fmla="*/ 176040 w 606581"/>
                <a:gd name="connsiteY48" fmla="*/ 136637 h 605592"/>
                <a:gd name="connsiteX49" fmla="*/ 224043 w 606581"/>
                <a:gd name="connsiteY49" fmla="*/ 65538 h 605592"/>
                <a:gd name="connsiteX50" fmla="*/ 295258 w 606581"/>
                <a:gd name="connsiteY50" fmla="*/ 17613 h 605592"/>
                <a:gd name="connsiteX51" fmla="*/ 382536 w 606581"/>
                <a:gd name="connsiteY51"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6581" h="605592">
                  <a:moveTo>
                    <a:pt x="140017" y="411043"/>
                  </a:moveTo>
                  <a:cubicBezTo>
                    <a:pt x="154035" y="411043"/>
                    <a:pt x="168053" y="416326"/>
                    <a:pt x="178821" y="427078"/>
                  </a:cubicBezTo>
                  <a:cubicBezTo>
                    <a:pt x="200266" y="448488"/>
                    <a:pt x="200266" y="483153"/>
                    <a:pt x="178821" y="504564"/>
                  </a:cubicBezTo>
                  <a:lnTo>
                    <a:pt x="93692" y="589557"/>
                  </a:lnTo>
                  <a:cubicBezTo>
                    <a:pt x="83016" y="600216"/>
                    <a:pt x="68905" y="605592"/>
                    <a:pt x="54887" y="605592"/>
                  </a:cubicBezTo>
                  <a:cubicBezTo>
                    <a:pt x="40870" y="605592"/>
                    <a:pt x="26759" y="600216"/>
                    <a:pt x="16083" y="589557"/>
                  </a:cubicBezTo>
                  <a:cubicBezTo>
                    <a:pt x="-5362" y="568147"/>
                    <a:pt x="-5362" y="533389"/>
                    <a:pt x="16083" y="511979"/>
                  </a:cubicBezTo>
                  <a:lnTo>
                    <a:pt x="101212" y="427078"/>
                  </a:lnTo>
                  <a:cubicBezTo>
                    <a:pt x="111888" y="416326"/>
                    <a:pt x="125999" y="411043"/>
                    <a:pt x="140017" y="411043"/>
                  </a:cubicBezTo>
                  <a:close/>
                  <a:moveTo>
                    <a:pt x="382501" y="49537"/>
                  </a:moveTo>
                  <a:cubicBezTo>
                    <a:pt x="478871" y="49537"/>
                    <a:pt x="557044" y="127491"/>
                    <a:pt x="557044" y="223798"/>
                  </a:cubicBezTo>
                  <a:cubicBezTo>
                    <a:pt x="557044" y="320012"/>
                    <a:pt x="478871" y="398059"/>
                    <a:pt x="382501" y="398059"/>
                  </a:cubicBezTo>
                  <a:cubicBezTo>
                    <a:pt x="286130" y="398059"/>
                    <a:pt x="207957" y="320012"/>
                    <a:pt x="207957" y="223798"/>
                  </a:cubicBezTo>
                  <a:cubicBezTo>
                    <a:pt x="207957" y="127491"/>
                    <a:pt x="286130" y="49537"/>
                    <a:pt x="382501" y="49537"/>
                  </a:cubicBezTo>
                  <a:close/>
                  <a:moveTo>
                    <a:pt x="382536" y="24750"/>
                  </a:moveTo>
                  <a:cubicBezTo>
                    <a:pt x="355610" y="24750"/>
                    <a:pt x="329519" y="30034"/>
                    <a:pt x="304914" y="40417"/>
                  </a:cubicBezTo>
                  <a:cubicBezTo>
                    <a:pt x="281238" y="50428"/>
                    <a:pt x="259882" y="64796"/>
                    <a:pt x="241591" y="83058"/>
                  </a:cubicBezTo>
                  <a:cubicBezTo>
                    <a:pt x="223300" y="101319"/>
                    <a:pt x="208908" y="122547"/>
                    <a:pt x="198880" y="146278"/>
                  </a:cubicBezTo>
                  <a:cubicBezTo>
                    <a:pt x="188481" y="170843"/>
                    <a:pt x="183189" y="196891"/>
                    <a:pt x="183189" y="223774"/>
                  </a:cubicBezTo>
                  <a:cubicBezTo>
                    <a:pt x="183189" y="250564"/>
                    <a:pt x="188481" y="276705"/>
                    <a:pt x="198880" y="301177"/>
                  </a:cubicBezTo>
                  <a:cubicBezTo>
                    <a:pt x="208908" y="324908"/>
                    <a:pt x="223300" y="346228"/>
                    <a:pt x="241591" y="364490"/>
                  </a:cubicBezTo>
                  <a:cubicBezTo>
                    <a:pt x="259882" y="382752"/>
                    <a:pt x="281238" y="397027"/>
                    <a:pt x="304914" y="407131"/>
                  </a:cubicBezTo>
                  <a:cubicBezTo>
                    <a:pt x="329519" y="417513"/>
                    <a:pt x="355610" y="422705"/>
                    <a:pt x="382536" y="422705"/>
                  </a:cubicBezTo>
                  <a:cubicBezTo>
                    <a:pt x="409462" y="422705"/>
                    <a:pt x="435553" y="417513"/>
                    <a:pt x="460158" y="407131"/>
                  </a:cubicBezTo>
                  <a:cubicBezTo>
                    <a:pt x="483834" y="397027"/>
                    <a:pt x="505190" y="382752"/>
                    <a:pt x="523481" y="364490"/>
                  </a:cubicBezTo>
                  <a:cubicBezTo>
                    <a:pt x="541772" y="346228"/>
                    <a:pt x="556164" y="324908"/>
                    <a:pt x="566192" y="301177"/>
                  </a:cubicBezTo>
                  <a:cubicBezTo>
                    <a:pt x="576591" y="276705"/>
                    <a:pt x="581883" y="250564"/>
                    <a:pt x="581883" y="223774"/>
                  </a:cubicBezTo>
                  <a:cubicBezTo>
                    <a:pt x="581883" y="196891"/>
                    <a:pt x="576591" y="170843"/>
                    <a:pt x="566192" y="146278"/>
                  </a:cubicBezTo>
                  <a:cubicBezTo>
                    <a:pt x="556164" y="122547"/>
                    <a:pt x="541772" y="101319"/>
                    <a:pt x="523481" y="83058"/>
                  </a:cubicBezTo>
                  <a:cubicBezTo>
                    <a:pt x="505190" y="64796"/>
                    <a:pt x="483834" y="50428"/>
                    <a:pt x="460158" y="40417"/>
                  </a:cubicBezTo>
                  <a:cubicBezTo>
                    <a:pt x="435553" y="30034"/>
                    <a:pt x="409462" y="24750"/>
                    <a:pt x="382536" y="24750"/>
                  </a:cubicBezTo>
                  <a:close/>
                  <a:moveTo>
                    <a:pt x="382536" y="0"/>
                  </a:moveTo>
                  <a:cubicBezTo>
                    <a:pt x="412712" y="0"/>
                    <a:pt x="442145" y="5933"/>
                    <a:pt x="469721" y="17613"/>
                  </a:cubicBezTo>
                  <a:cubicBezTo>
                    <a:pt x="496462" y="28922"/>
                    <a:pt x="520417" y="45051"/>
                    <a:pt x="540937" y="65538"/>
                  </a:cubicBezTo>
                  <a:cubicBezTo>
                    <a:pt x="561549" y="86117"/>
                    <a:pt x="577705" y="110033"/>
                    <a:pt x="588940" y="136637"/>
                  </a:cubicBezTo>
                  <a:cubicBezTo>
                    <a:pt x="600639" y="164262"/>
                    <a:pt x="606581" y="193554"/>
                    <a:pt x="606581" y="223774"/>
                  </a:cubicBezTo>
                  <a:cubicBezTo>
                    <a:pt x="606581" y="253901"/>
                    <a:pt x="600639" y="283194"/>
                    <a:pt x="588940" y="310818"/>
                  </a:cubicBezTo>
                  <a:cubicBezTo>
                    <a:pt x="577705" y="337515"/>
                    <a:pt x="561549" y="361431"/>
                    <a:pt x="540937" y="381917"/>
                  </a:cubicBezTo>
                  <a:cubicBezTo>
                    <a:pt x="520417" y="402496"/>
                    <a:pt x="496462" y="418626"/>
                    <a:pt x="469721" y="429842"/>
                  </a:cubicBezTo>
                  <a:cubicBezTo>
                    <a:pt x="442145" y="441522"/>
                    <a:pt x="412805" y="447455"/>
                    <a:pt x="382536" y="447455"/>
                  </a:cubicBezTo>
                  <a:cubicBezTo>
                    <a:pt x="352267" y="447455"/>
                    <a:pt x="322927" y="441522"/>
                    <a:pt x="295258" y="429842"/>
                  </a:cubicBezTo>
                  <a:cubicBezTo>
                    <a:pt x="275295" y="421407"/>
                    <a:pt x="256818" y="410190"/>
                    <a:pt x="240105" y="396471"/>
                  </a:cubicBezTo>
                  <a:lnTo>
                    <a:pt x="209558" y="427061"/>
                  </a:lnTo>
                  <a:cubicBezTo>
                    <a:pt x="206030" y="420758"/>
                    <a:pt x="201666" y="414918"/>
                    <a:pt x="196373" y="409541"/>
                  </a:cubicBezTo>
                  <a:cubicBezTo>
                    <a:pt x="191081" y="404350"/>
                    <a:pt x="185232" y="399901"/>
                    <a:pt x="178918" y="396378"/>
                  </a:cubicBezTo>
                  <a:lnTo>
                    <a:pt x="209465" y="365880"/>
                  </a:lnTo>
                  <a:cubicBezTo>
                    <a:pt x="195724" y="349287"/>
                    <a:pt x="184582" y="330840"/>
                    <a:pt x="176040" y="310818"/>
                  </a:cubicBezTo>
                  <a:cubicBezTo>
                    <a:pt x="164341" y="283194"/>
                    <a:pt x="158491" y="253901"/>
                    <a:pt x="158491" y="223774"/>
                  </a:cubicBezTo>
                  <a:cubicBezTo>
                    <a:pt x="158491" y="193554"/>
                    <a:pt x="164341" y="164262"/>
                    <a:pt x="176040" y="136637"/>
                  </a:cubicBezTo>
                  <a:cubicBezTo>
                    <a:pt x="187367" y="110033"/>
                    <a:pt x="203523" y="86117"/>
                    <a:pt x="224043" y="65538"/>
                  </a:cubicBezTo>
                  <a:cubicBezTo>
                    <a:pt x="244655" y="45051"/>
                    <a:pt x="268610" y="28922"/>
                    <a:pt x="295258" y="17613"/>
                  </a:cubicBezTo>
                  <a:cubicBezTo>
                    <a:pt x="322927" y="5933"/>
                    <a:pt x="352267" y="0"/>
                    <a:pt x="38253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6"/>
            <p:cNvSpPr/>
            <p:nvPr/>
          </p:nvSpPr>
          <p:spPr>
            <a:xfrm>
              <a:off x="6819900" y="4789249"/>
              <a:ext cx="228600" cy="228248"/>
            </a:xfrm>
            <a:custGeom>
              <a:avLst/>
              <a:gdLst>
                <a:gd name="connsiteX0" fmla="*/ 25829 w 578320"/>
                <a:gd name="connsiteY0" fmla="*/ 524911 h 577432"/>
                <a:gd name="connsiteX1" fmla="*/ 220466 w 578320"/>
                <a:gd name="connsiteY1" fmla="*/ 524911 h 577432"/>
                <a:gd name="connsiteX2" fmla="*/ 247217 w 578320"/>
                <a:gd name="connsiteY2" fmla="*/ 550711 h 577432"/>
                <a:gd name="connsiteX3" fmla="*/ 220466 w 578320"/>
                <a:gd name="connsiteY3" fmla="*/ 577432 h 577432"/>
                <a:gd name="connsiteX4" fmla="*/ 25829 w 578320"/>
                <a:gd name="connsiteY4" fmla="*/ 577432 h 577432"/>
                <a:gd name="connsiteX5" fmla="*/ 0 w 578320"/>
                <a:gd name="connsiteY5" fmla="*/ 550711 h 577432"/>
                <a:gd name="connsiteX6" fmla="*/ 25829 w 578320"/>
                <a:gd name="connsiteY6" fmla="*/ 524911 h 577432"/>
                <a:gd name="connsiteX7" fmla="*/ 25820 w 578320"/>
                <a:gd name="connsiteY7" fmla="*/ 458632 h 577432"/>
                <a:gd name="connsiteX8" fmla="*/ 165988 w 578320"/>
                <a:gd name="connsiteY8" fmla="*/ 458632 h 577432"/>
                <a:gd name="connsiteX9" fmla="*/ 245294 w 578320"/>
                <a:gd name="connsiteY9" fmla="*/ 493646 h 577432"/>
                <a:gd name="connsiteX10" fmla="*/ 220396 w 578320"/>
                <a:gd name="connsiteY10" fmla="*/ 511153 h 577432"/>
                <a:gd name="connsiteX11" fmla="*/ 25820 w 578320"/>
                <a:gd name="connsiteY11" fmla="*/ 511153 h 577432"/>
                <a:gd name="connsiteX12" fmla="*/ 0 w 578320"/>
                <a:gd name="connsiteY12" fmla="*/ 484432 h 577432"/>
                <a:gd name="connsiteX13" fmla="*/ 25820 w 578320"/>
                <a:gd name="connsiteY13" fmla="*/ 458632 h 577432"/>
                <a:gd name="connsiteX14" fmla="*/ 468575 w 578320"/>
                <a:gd name="connsiteY14" fmla="*/ 396938 h 577432"/>
                <a:gd name="connsiteX15" fmla="*/ 551576 w 578320"/>
                <a:gd name="connsiteY15" fmla="*/ 396938 h 577432"/>
                <a:gd name="connsiteX16" fmla="*/ 578320 w 578320"/>
                <a:gd name="connsiteY16" fmla="*/ 422738 h 577432"/>
                <a:gd name="connsiteX17" fmla="*/ 551576 w 578320"/>
                <a:gd name="connsiteY17" fmla="*/ 449459 h 577432"/>
                <a:gd name="connsiteX18" fmla="*/ 424308 w 578320"/>
                <a:gd name="connsiteY18" fmla="*/ 449459 h 577432"/>
                <a:gd name="connsiteX19" fmla="*/ 468575 w 578320"/>
                <a:gd name="connsiteY19" fmla="*/ 396938 h 577432"/>
                <a:gd name="connsiteX20" fmla="*/ 25826 w 578320"/>
                <a:gd name="connsiteY20" fmla="*/ 392352 h 577432"/>
                <a:gd name="connsiteX21" fmla="*/ 106996 w 578320"/>
                <a:gd name="connsiteY21" fmla="*/ 392352 h 577432"/>
                <a:gd name="connsiteX22" fmla="*/ 149425 w 578320"/>
                <a:gd name="connsiteY22" fmla="*/ 444725 h 577432"/>
                <a:gd name="connsiteX23" fmla="*/ 25826 w 578320"/>
                <a:gd name="connsiteY23" fmla="*/ 444725 h 577432"/>
                <a:gd name="connsiteX24" fmla="*/ 0 w 578320"/>
                <a:gd name="connsiteY24" fmla="*/ 418998 h 577432"/>
                <a:gd name="connsiteX25" fmla="*/ 25826 w 578320"/>
                <a:gd name="connsiteY25" fmla="*/ 392352 h 577432"/>
                <a:gd name="connsiteX26" fmla="*/ 495311 w 578320"/>
                <a:gd name="connsiteY26" fmla="*/ 330659 h 577432"/>
                <a:gd name="connsiteX27" fmla="*/ 551573 w 578320"/>
                <a:gd name="connsiteY27" fmla="*/ 330659 h 577432"/>
                <a:gd name="connsiteX28" fmla="*/ 578320 w 578320"/>
                <a:gd name="connsiteY28" fmla="*/ 357305 h 577432"/>
                <a:gd name="connsiteX29" fmla="*/ 551573 w 578320"/>
                <a:gd name="connsiteY29" fmla="*/ 383032 h 577432"/>
                <a:gd name="connsiteX30" fmla="*/ 475942 w 578320"/>
                <a:gd name="connsiteY30" fmla="*/ 383032 h 577432"/>
                <a:gd name="connsiteX31" fmla="*/ 495311 w 578320"/>
                <a:gd name="connsiteY31" fmla="*/ 330659 h 577432"/>
                <a:gd name="connsiteX32" fmla="*/ 25814 w 578320"/>
                <a:gd name="connsiteY32" fmla="*/ 325924 h 577432"/>
                <a:gd name="connsiteX33" fmla="*/ 82051 w 578320"/>
                <a:gd name="connsiteY33" fmla="*/ 325924 h 577432"/>
                <a:gd name="connsiteX34" fmla="*/ 99568 w 578320"/>
                <a:gd name="connsiteY34" fmla="*/ 378445 h 577432"/>
                <a:gd name="connsiteX35" fmla="*/ 25814 w 578320"/>
                <a:gd name="connsiteY35" fmla="*/ 378445 h 577432"/>
                <a:gd name="connsiteX36" fmla="*/ 0 w 578320"/>
                <a:gd name="connsiteY36" fmla="*/ 352645 h 577432"/>
                <a:gd name="connsiteX37" fmla="*/ 25814 w 578320"/>
                <a:gd name="connsiteY37" fmla="*/ 325924 h 577432"/>
                <a:gd name="connsiteX38" fmla="*/ 297074 w 578320"/>
                <a:gd name="connsiteY38" fmla="*/ 302072 h 577432"/>
                <a:gd name="connsiteX39" fmla="*/ 297074 w 578320"/>
                <a:gd name="connsiteY39" fmla="*/ 349966 h 577432"/>
                <a:gd name="connsiteX40" fmla="*/ 326589 w 578320"/>
                <a:gd name="connsiteY40" fmla="*/ 326019 h 577432"/>
                <a:gd name="connsiteX41" fmla="*/ 297074 w 578320"/>
                <a:gd name="connsiteY41" fmla="*/ 302072 h 577432"/>
                <a:gd name="connsiteX42" fmla="*/ 498167 w 578320"/>
                <a:gd name="connsiteY42" fmla="*/ 264231 h 577432"/>
                <a:gd name="connsiteX43" fmla="*/ 551603 w 578320"/>
                <a:gd name="connsiteY43" fmla="*/ 264231 h 577432"/>
                <a:gd name="connsiteX44" fmla="*/ 578320 w 578320"/>
                <a:gd name="connsiteY44" fmla="*/ 290952 h 577432"/>
                <a:gd name="connsiteX45" fmla="*/ 551603 w 578320"/>
                <a:gd name="connsiteY45" fmla="*/ 316752 h 577432"/>
                <a:gd name="connsiteX46" fmla="*/ 497246 w 578320"/>
                <a:gd name="connsiteY46" fmla="*/ 316752 h 577432"/>
                <a:gd name="connsiteX47" fmla="*/ 499089 w 578320"/>
                <a:gd name="connsiteY47" fmla="*/ 288188 h 577432"/>
                <a:gd name="connsiteX48" fmla="*/ 498167 w 578320"/>
                <a:gd name="connsiteY48" fmla="*/ 264231 h 577432"/>
                <a:gd name="connsiteX49" fmla="*/ 25843 w 578320"/>
                <a:gd name="connsiteY49" fmla="*/ 259645 h 577432"/>
                <a:gd name="connsiteX50" fmla="*/ 81222 w 578320"/>
                <a:gd name="connsiteY50" fmla="*/ 259645 h 577432"/>
                <a:gd name="connsiteX51" fmla="*/ 78453 w 578320"/>
                <a:gd name="connsiteY51" fmla="*/ 288209 h 577432"/>
                <a:gd name="connsiteX52" fmla="*/ 80299 w 578320"/>
                <a:gd name="connsiteY52" fmla="*/ 312166 h 577432"/>
                <a:gd name="connsiteX53" fmla="*/ 25843 w 578320"/>
                <a:gd name="connsiteY53" fmla="*/ 312166 h 577432"/>
                <a:gd name="connsiteX54" fmla="*/ 0 w 578320"/>
                <a:gd name="connsiteY54" fmla="*/ 286366 h 577432"/>
                <a:gd name="connsiteX55" fmla="*/ 25843 w 578320"/>
                <a:gd name="connsiteY55" fmla="*/ 259645 h 577432"/>
                <a:gd name="connsiteX56" fmla="*/ 282316 w 578320"/>
                <a:gd name="connsiteY56" fmla="*/ 225625 h 577432"/>
                <a:gd name="connsiteX57" fmla="*/ 255567 w 578320"/>
                <a:gd name="connsiteY57" fmla="*/ 245888 h 577432"/>
                <a:gd name="connsiteX58" fmla="*/ 282316 w 578320"/>
                <a:gd name="connsiteY58" fmla="*/ 267993 h 577432"/>
                <a:gd name="connsiteX59" fmla="*/ 478752 w 578320"/>
                <a:gd name="connsiteY59" fmla="*/ 197951 h 577432"/>
                <a:gd name="connsiteX60" fmla="*/ 551584 w 578320"/>
                <a:gd name="connsiteY60" fmla="*/ 197951 h 577432"/>
                <a:gd name="connsiteX61" fmla="*/ 578320 w 578320"/>
                <a:gd name="connsiteY61" fmla="*/ 224672 h 577432"/>
                <a:gd name="connsiteX62" fmla="*/ 551584 w 578320"/>
                <a:gd name="connsiteY62" fmla="*/ 250472 h 577432"/>
                <a:gd name="connsiteX63" fmla="*/ 495347 w 578320"/>
                <a:gd name="connsiteY63" fmla="*/ 250472 h 577432"/>
                <a:gd name="connsiteX64" fmla="*/ 478752 w 578320"/>
                <a:gd name="connsiteY64" fmla="*/ 197951 h 577432"/>
                <a:gd name="connsiteX65" fmla="*/ 25834 w 578320"/>
                <a:gd name="connsiteY65" fmla="*/ 194253 h 577432"/>
                <a:gd name="connsiteX66" fmla="*/ 101491 w 578320"/>
                <a:gd name="connsiteY66" fmla="*/ 194253 h 577432"/>
                <a:gd name="connsiteX67" fmla="*/ 83038 w 578320"/>
                <a:gd name="connsiteY67" fmla="*/ 246774 h 577432"/>
                <a:gd name="connsiteX68" fmla="*/ 25834 w 578320"/>
                <a:gd name="connsiteY68" fmla="*/ 246774 h 577432"/>
                <a:gd name="connsiteX69" fmla="*/ 0 w 578320"/>
                <a:gd name="connsiteY69" fmla="*/ 220053 h 577432"/>
                <a:gd name="connsiteX70" fmla="*/ 25834 w 578320"/>
                <a:gd name="connsiteY70" fmla="*/ 194253 h 577432"/>
                <a:gd name="connsiteX71" fmla="*/ 289695 w 578320"/>
                <a:gd name="connsiteY71" fmla="*/ 180494 h 577432"/>
                <a:gd name="connsiteX72" fmla="*/ 297074 w 578320"/>
                <a:gd name="connsiteY72" fmla="*/ 188784 h 577432"/>
                <a:gd name="connsiteX73" fmla="*/ 297074 w 578320"/>
                <a:gd name="connsiteY73" fmla="*/ 200757 h 577432"/>
                <a:gd name="connsiteX74" fmla="*/ 353338 w 578320"/>
                <a:gd name="connsiteY74" fmla="*/ 236678 h 577432"/>
                <a:gd name="connsiteX75" fmla="*/ 338580 w 578320"/>
                <a:gd name="connsiteY75" fmla="*/ 251415 h 577432"/>
                <a:gd name="connsiteX76" fmla="*/ 297074 w 578320"/>
                <a:gd name="connsiteY76" fmla="*/ 225625 h 577432"/>
                <a:gd name="connsiteX77" fmla="*/ 297074 w 578320"/>
                <a:gd name="connsiteY77" fmla="*/ 270756 h 577432"/>
                <a:gd name="connsiteX78" fmla="*/ 356105 w 578320"/>
                <a:gd name="connsiteY78" fmla="*/ 323256 h 577432"/>
                <a:gd name="connsiteX79" fmla="*/ 297074 w 578320"/>
                <a:gd name="connsiteY79" fmla="*/ 373913 h 577432"/>
                <a:gd name="connsiteX80" fmla="*/ 297074 w 578320"/>
                <a:gd name="connsiteY80" fmla="*/ 388650 h 577432"/>
                <a:gd name="connsiteX81" fmla="*/ 289695 w 578320"/>
                <a:gd name="connsiteY81" fmla="*/ 396939 h 577432"/>
                <a:gd name="connsiteX82" fmla="*/ 282316 w 578320"/>
                <a:gd name="connsiteY82" fmla="*/ 388650 h 577432"/>
                <a:gd name="connsiteX83" fmla="*/ 282316 w 578320"/>
                <a:gd name="connsiteY83" fmla="*/ 373913 h 577432"/>
                <a:gd name="connsiteX84" fmla="*/ 222362 w 578320"/>
                <a:gd name="connsiteY84" fmla="*/ 329703 h 577432"/>
                <a:gd name="connsiteX85" fmla="*/ 237120 w 578320"/>
                <a:gd name="connsiteY85" fmla="*/ 314966 h 577432"/>
                <a:gd name="connsiteX86" fmla="*/ 282316 w 578320"/>
                <a:gd name="connsiteY86" fmla="*/ 349966 h 577432"/>
                <a:gd name="connsiteX87" fmla="*/ 282316 w 578320"/>
                <a:gd name="connsiteY87" fmla="*/ 299309 h 577432"/>
                <a:gd name="connsiteX88" fmla="*/ 225129 w 578320"/>
                <a:gd name="connsiteY88" fmla="*/ 251415 h 577432"/>
                <a:gd name="connsiteX89" fmla="*/ 282316 w 578320"/>
                <a:gd name="connsiteY89" fmla="*/ 200757 h 577432"/>
                <a:gd name="connsiteX90" fmla="*/ 282316 w 578320"/>
                <a:gd name="connsiteY90" fmla="*/ 188784 h 577432"/>
                <a:gd name="connsiteX91" fmla="*/ 289695 w 578320"/>
                <a:gd name="connsiteY91" fmla="*/ 180494 h 577432"/>
                <a:gd name="connsiteX92" fmla="*/ 288699 w 578320"/>
                <a:gd name="connsiteY92" fmla="*/ 157519 h 577432"/>
                <a:gd name="connsiteX93" fmla="*/ 157752 w 578320"/>
                <a:gd name="connsiteY93" fmla="*/ 288255 h 577432"/>
                <a:gd name="connsiteX94" fmla="*/ 288699 w 578320"/>
                <a:gd name="connsiteY94" fmla="*/ 419912 h 577432"/>
                <a:gd name="connsiteX95" fmla="*/ 420567 w 578320"/>
                <a:gd name="connsiteY95" fmla="*/ 288255 h 577432"/>
                <a:gd name="connsiteX96" fmla="*/ 288699 w 578320"/>
                <a:gd name="connsiteY96" fmla="*/ 157519 h 577432"/>
                <a:gd name="connsiteX97" fmla="*/ 428895 w 578320"/>
                <a:gd name="connsiteY97" fmla="*/ 132559 h 577432"/>
                <a:gd name="connsiteX98" fmla="*/ 551571 w 578320"/>
                <a:gd name="connsiteY98" fmla="*/ 132559 h 577432"/>
                <a:gd name="connsiteX99" fmla="*/ 578320 w 578320"/>
                <a:gd name="connsiteY99" fmla="*/ 158359 h 577432"/>
                <a:gd name="connsiteX100" fmla="*/ 551571 w 578320"/>
                <a:gd name="connsiteY100" fmla="*/ 185080 h 577432"/>
                <a:gd name="connsiteX101" fmla="*/ 471324 w 578320"/>
                <a:gd name="connsiteY101" fmla="*/ 185080 h 577432"/>
                <a:gd name="connsiteX102" fmla="*/ 428895 w 578320"/>
                <a:gd name="connsiteY102" fmla="*/ 132559 h 577432"/>
                <a:gd name="connsiteX103" fmla="*/ 25822 w 578320"/>
                <a:gd name="connsiteY103" fmla="*/ 127973 h 577432"/>
                <a:gd name="connsiteX104" fmla="*/ 154012 w 578320"/>
                <a:gd name="connsiteY104" fmla="*/ 127973 h 577432"/>
                <a:gd name="connsiteX105" fmla="*/ 108823 w 578320"/>
                <a:gd name="connsiteY105" fmla="*/ 180494 h 577432"/>
                <a:gd name="connsiteX106" fmla="*/ 25822 w 578320"/>
                <a:gd name="connsiteY106" fmla="*/ 180494 h 577432"/>
                <a:gd name="connsiteX107" fmla="*/ 0 w 578320"/>
                <a:gd name="connsiteY107" fmla="*/ 153773 h 577432"/>
                <a:gd name="connsiteX108" fmla="*/ 25822 w 578320"/>
                <a:gd name="connsiteY108" fmla="*/ 127973 h 577432"/>
                <a:gd name="connsiteX109" fmla="*/ 288699 w 578320"/>
                <a:gd name="connsiteY109" fmla="*/ 105041 h 577432"/>
                <a:gd name="connsiteX110" fmla="*/ 473130 w 578320"/>
                <a:gd name="connsiteY110" fmla="*/ 288255 h 577432"/>
                <a:gd name="connsiteX111" fmla="*/ 288699 w 578320"/>
                <a:gd name="connsiteY111" fmla="*/ 472390 h 577432"/>
                <a:gd name="connsiteX112" fmla="*/ 105189 w 578320"/>
                <a:gd name="connsiteY112" fmla="*/ 288255 h 577432"/>
                <a:gd name="connsiteX113" fmla="*/ 288699 w 578320"/>
                <a:gd name="connsiteY113" fmla="*/ 105041 h 577432"/>
                <a:gd name="connsiteX114" fmla="*/ 357002 w 578320"/>
                <a:gd name="connsiteY114" fmla="*/ 66280 h 577432"/>
                <a:gd name="connsiteX115" fmla="*/ 551578 w 578320"/>
                <a:gd name="connsiteY115" fmla="*/ 66280 h 577432"/>
                <a:gd name="connsiteX116" fmla="*/ 578320 w 578320"/>
                <a:gd name="connsiteY116" fmla="*/ 92080 h 577432"/>
                <a:gd name="connsiteX117" fmla="*/ 551578 w 578320"/>
                <a:gd name="connsiteY117" fmla="*/ 118801 h 577432"/>
                <a:gd name="connsiteX118" fmla="*/ 411410 w 578320"/>
                <a:gd name="connsiteY118" fmla="*/ 118801 h 577432"/>
                <a:gd name="connsiteX119" fmla="*/ 333026 w 578320"/>
                <a:gd name="connsiteY119" fmla="*/ 82865 h 577432"/>
                <a:gd name="connsiteX120" fmla="*/ 357002 w 578320"/>
                <a:gd name="connsiteY120" fmla="*/ 66280 h 577432"/>
                <a:gd name="connsiteX121" fmla="*/ 356932 w 578320"/>
                <a:gd name="connsiteY121" fmla="*/ 0 h 577432"/>
                <a:gd name="connsiteX122" fmla="*/ 551569 w 578320"/>
                <a:gd name="connsiteY122" fmla="*/ 0 h 577432"/>
                <a:gd name="connsiteX123" fmla="*/ 578320 w 578320"/>
                <a:gd name="connsiteY123" fmla="*/ 25800 h 577432"/>
                <a:gd name="connsiteX124" fmla="*/ 551569 w 578320"/>
                <a:gd name="connsiteY124" fmla="*/ 52521 h 577432"/>
                <a:gd name="connsiteX125" fmla="*/ 356932 w 578320"/>
                <a:gd name="connsiteY125" fmla="*/ 52521 h 577432"/>
                <a:gd name="connsiteX126" fmla="*/ 331103 w 578320"/>
                <a:gd name="connsiteY126" fmla="*/ 25800 h 577432"/>
                <a:gd name="connsiteX127" fmla="*/ 356932 w 578320"/>
                <a:gd name="connsiteY12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78320" h="577432">
                  <a:moveTo>
                    <a:pt x="25829" y="524911"/>
                  </a:moveTo>
                  <a:lnTo>
                    <a:pt x="220466" y="524911"/>
                  </a:lnTo>
                  <a:cubicBezTo>
                    <a:pt x="235225" y="524911"/>
                    <a:pt x="247217" y="535968"/>
                    <a:pt x="247217" y="550711"/>
                  </a:cubicBezTo>
                  <a:cubicBezTo>
                    <a:pt x="247217" y="565454"/>
                    <a:pt x="235225" y="577432"/>
                    <a:pt x="220466" y="577432"/>
                  </a:cubicBezTo>
                  <a:lnTo>
                    <a:pt x="25829" y="577432"/>
                  </a:lnTo>
                  <a:cubicBezTo>
                    <a:pt x="11992" y="577432"/>
                    <a:pt x="0" y="565454"/>
                    <a:pt x="0" y="550711"/>
                  </a:cubicBezTo>
                  <a:cubicBezTo>
                    <a:pt x="0" y="535968"/>
                    <a:pt x="11992" y="524911"/>
                    <a:pt x="25829" y="524911"/>
                  </a:cubicBezTo>
                  <a:close/>
                  <a:moveTo>
                    <a:pt x="25820" y="458632"/>
                  </a:moveTo>
                  <a:lnTo>
                    <a:pt x="165988" y="458632"/>
                  </a:lnTo>
                  <a:cubicBezTo>
                    <a:pt x="189042" y="475218"/>
                    <a:pt x="215785" y="488118"/>
                    <a:pt x="245294" y="493646"/>
                  </a:cubicBezTo>
                  <a:cubicBezTo>
                    <a:pt x="241606" y="503782"/>
                    <a:pt x="232384" y="511153"/>
                    <a:pt x="220396" y="511153"/>
                  </a:cubicBezTo>
                  <a:lnTo>
                    <a:pt x="25820" y="511153"/>
                  </a:lnTo>
                  <a:cubicBezTo>
                    <a:pt x="11988" y="511153"/>
                    <a:pt x="0" y="499175"/>
                    <a:pt x="0" y="484432"/>
                  </a:cubicBezTo>
                  <a:cubicBezTo>
                    <a:pt x="0" y="470611"/>
                    <a:pt x="11988" y="458632"/>
                    <a:pt x="25820" y="458632"/>
                  </a:cubicBezTo>
                  <a:close/>
                  <a:moveTo>
                    <a:pt x="468575" y="396938"/>
                  </a:moveTo>
                  <a:lnTo>
                    <a:pt x="551576" y="396938"/>
                  </a:lnTo>
                  <a:cubicBezTo>
                    <a:pt x="566331" y="396938"/>
                    <a:pt x="578320" y="408917"/>
                    <a:pt x="578320" y="422738"/>
                  </a:cubicBezTo>
                  <a:cubicBezTo>
                    <a:pt x="578320" y="437481"/>
                    <a:pt x="566331" y="449459"/>
                    <a:pt x="551576" y="449459"/>
                  </a:cubicBezTo>
                  <a:lnTo>
                    <a:pt x="424308" y="449459"/>
                  </a:lnTo>
                  <a:cubicBezTo>
                    <a:pt x="441830" y="434717"/>
                    <a:pt x="456586" y="416288"/>
                    <a:pt x="468575" y="396938"/>
                  </a:cubicBezTo>
                  <a:close/>
                  <a:moveTo>
                    <a:pt x="25826" y="392352"/>
                  </a:moveTo>
                  <a:lnTo>
                    <a:pt x="106996" y="392352"/>
                  </a:lnTo>
                  <a:cubicBezTo>
                    <a:pt x="118064" y="412566"/>
                    <a:pt x="131900" y="430024"/>
                    <a:pt x="149425" y="444725"/>
                  </a:cubicBezTo>
                  <a:lnTo>
                    <a:pt x="25826" y="444725"/>
                  </a:lnTo>
                  <a:cubicBezTo>
                    <a:pt x="11991" y="444725"/>
                    <a:pt x="0" y="432781"/>
                    <a:pt x="0" y="418998"/>
                  </a:cubicBezTo>
                  <a:cubicBezTo>
                    <a:pt x="0" y="404297"/>
                    <a:pt x="11991" y="392352"/>
                    <a:pt x="25826" y="392352"/>
                  </a:cubicBezTo>
                  <a:close/>
                  <a:moveTo>
                    <a:pt x="495311" y="330659"/>
                  </a:moveTo>
                  <a:lnTo>
                    <a:pt x="551573" y="330659"/>
                  </a:lnTo>
                  <a:cubicBezTo>
                    <a:pt x="566330" y="330659"/>
                    <a:pt x="578320" y="342604"/>
                    <a:pt x="578320" y="357305"/>
                  </a:cubicBezTo>
                  <a:cubicBezTo>
                    <a:pt x="578320" y="371088"/>
                    <a:pt x="566330" y="383032"/>
                    <a:pt x="551573" y="383032"/>
                  </a:cubicBezTo>
                  <a:lnTo>
                    <a:pt x="475942" y="383032"/>
                  </a:lnTo>
                  <a:cubicBezTo>
                    <a:pt x="485165" y="366493"/>
                    <a:pt x="490699" y="349036"/>
                    <a:pt x="495311" y="330659"/>
                  </a:cubicBezTo>
                  <a:close/>
                  <a:moveTo>
                    <a:pt x="25814" y="325924"/>
                  </a:moveTo>
                  <a:lnTo>
                    <a:pt x="82051" y="325924"/>
                  </a:lnTo>
                  <a:cubicBezTo>
                    <a:pt x="85739" y="344353"/>
                    <a:pt x="91271" y="361860"/>
                    <a:pt x="99568" y="378445"/>
                  </a:cubicBezTo>
                  <a:lnTo>
                    <a:pt x="25814" y="378445"/>
                  </a:lnTo>
                  <a:cubicBezTo>
                    <a:pt x="11985" y="378445"/>
                    <a:pt x="0" y="367388"/>
                    <a:pt x="0" y="352645"/>
                  </a:cubicBezTo>
                  <a:cubicBezTo>
                    <a:pt x="0" y="337903"/>
                    <a:pt x="11985" y="325924"/>
                    <a:pt x="25814" y="325924"/>
                  </a:cubicBezTo>
                  <a:close/>
                  <a:moveTo>
                    <a:pt x="297074" y="302072"/>
                  </a:moveTo>
                  <a:lnTo>
                    <a:pt x="297074" y="349966"/>
                  </a:lnTo>
                  <a:cubicBezTo>
                    <a:pt x="310909" y="349045"/>
                    <a:pt x="326589" y="341677"/>
                    <a:pt x="326589" y="326019"/>
                  </a:cubicBezTo>
                  <a:cubicBezTo>
                    <a:pt x="326589" y="310361"/>
                    <a:pt x="309987" y="304835"/>
                    <a:pt x="297074" y="302072"/>
                  </a:cubicBezTo>
                  <a:close/>
                  <a:moveTo>
                    <a:pt x="498167" y="264231"/>
                  </a:moveTo>
                  <a:lnTo>
                    <a:pt x="551603" y="264231"/>
                  </a:lnTo>
                  <a:cubicBezTo>
                    <a:pt x="566343" y="264231"/>
                    <a:pt x="578320" y="276210"/>
                    <a:pt x="578320" y="290952"/>
                  </a:cubicBezTo>
                  <a:cubicBezTo>
                    <a:pt x="578320" y="304774"/>
                    <a:pt x="566343" y="316752"/>
                    <a:pt x="551603" y="316752"/>
                  </a:cubicBezTo>
                  <a:lnTo>
                    <a:pt x="497246" y="316752"/>
                  </a:lnTo>
                  <a:cubicBezTo>
                    <a:pt x="498167" y="307538"/>
                    <a:pt x="499089" y="298324"/>
                    <a:pt x="499089" y="288188"/>
                  </a:cubicBezTo>
                  <a:cubicBezTo>
                    <a:pt x="499089" y="279895"/>
                    <a:pt x="499089" y="272524"/>
                    <a:pt x="498167" y="264231"/>
                  </a:cubicBezTo>
                  <a:close/>
                  <a:moveTo>
                    <a:pt x="25843" y="259645"/>
                  </a:moveTo>
                  <a:lnTo>
                    <a:pt x="81222" y="259645"/>
                  </a:lnTo>
                  <a:cubicBezTo>
                    <a:pt x="79376" y="269781"/>
                    <a:pt x="78453" y="278995"/>
                    <a:pt x="78453" y="288209"/>
                  </a:cubicBezTo>
                  <a:cubicBezTo>
                    <a:pt x="78453" y="296502"/>
                    <a:pt x="79376" y="304795"/>
                    <a:pt x="80299" y="312166"/>
                  </a:cubicBezTo>
                  <a:lnTo>
                    <a:pt x="25843" y="312166"/>
                  </a:lnTo>
                  <a:cubicBezTo>
                    <a:pt x="11999" y="312166"/>
                    <a:pt x="0" y="301109"/>
                    <a:pt x="0" y="286366"/>
                  </a:cubicBezTo>
                  <a:cubicBezTo>
                    <a:pt x="0" y="271624"/>
                    <a:pt x="11999" y="259645"/>
                    <a:pt x="25843" y="259645"/>
                  </a:cubicBezTo>
                  <a:close/>
                  <a:moveTo>
                    <a:pt x="282316" y="225625"/>
                  </a:moveTo>
                  <a:cubicBezTo>
                    <a:pt x="265713" y="225625"/>
                    <a:pt x="255567" y="235757"/>
                    <a:pt x="255567" y="245888"/>
                  </a:cubicBezTo>
                  <a:cubicBezTo>
                    <a:pt x="255567" y="257862"/>
                    <a:pt x="264791" y="264309"/>
                    <a:pt x="282316" y="267993"/>
                  </a:cubicBezTo>
                  <a:close/>
                  <a:moveTo>
                    <a:pt x="478752" y="197951"/>
                  </a:moveTo>
                  <a:lnTo>
                    <a:pt x="551584" y="197951"/>
                  </a:lnTo>
                  <a:cubicBezTo>
                    <a:pt x="566335" y="197951"/>
                    <a:pt x="578320" y="209930"/>
                    <a:pt x="578320" y="224672"/>
                  </a:cubicBezTo>
                  <a:cubicBezTo>
                    <a:pt x="578320" y="239415"/>
                    <a:pt x="566335" y="250472"/>
                    <a:pt x="551584" y="250472"/>
                  </a:cubicBezTo>
                  <a:lnTo>
                    <a:pt x="495347" y="250472"/>
                  </a:lnTo>
                  <a:cubicBezTo>
                    <a:pt x="492581" y="232044"/>
                    <a:pt x="486128" y="214537"/>
                    <a:pt x="478752" y="197951"/>
                  </a:cubicBezTo>
                  <a:close/>
                  <a:moveTo>
                    <a:pt x="25834" y="194253"/>
                  </a:moveTo>
                  <a:lnTo>
                    <a:pt x="101491" y="194253"/>
                  </a:lnTo>
                  <a:cubicBezTo>
                    <a:pt x="93187" y="209917"/>
                    <a:pt x="86729" y="228346"/>
                    <a:pt x="83038" y="246774"/>
                  </a:cubicBezTo>
                  <a:lnTo>
                    <a:pt x="25834" y="246774"/>
                  </a:lnTo>
                  <a:cubicBezTo>
                    <a:pt x="11994" y="246774"/>
                    <a:pt x="0" y="234796"/>
                    <a:pt x="0" y="220053"/>
                  </a:cubicBezTo>
                  <a:cubicBezTo>
                    <a:pt x="0" y="205310"/>
                    <a:pt x="11994" y="194253"/>
                    <a:pt x="25834" y="194253"/>
                  </a:cubicBezTo>
                  <a:close/>
                  <a:moveTo>
                    <a:pt x="289695" y="180494"/>
                  </a:moveTo>
                  <a:cubicBezTo>
                    <a:pt x="293384" y="180494"/>
                    <a:pt x="297074" y="184178"/>
                    <a:pt x="297074" y="188784"/>
                  </a:cubicBezTo>
                  <a:lnTo>
                    <a:pt x="297074" y="200757"/>
                  </a:lnTo>
                  <a:cubicBezTo>
                    <a:pt x="315521" y="201678"/>
                    <a:pt x="353338" y="213652"/>
                    <a:pt x="353338" y="236678"/>
                  </a:cubicBezTo>
                  <a:cubicBezTo>
                    <a:pt x="353338" y="245888"/>
                    <a:pt x="346881" y="251415"/>
                    <a:pt x="338580" y="251415"/>
                  </a:cubicBezTo>
                  <a:cubicBezTo>
                    <a:pt x="322900" y="251415"/>
                    <a:pt x="322900" y="225625"/>
                    <a:pt x="297074" y="225625"/>
                  </a:cubicBezTo>
                  <a:lnTo>
                    <a:pt x="297074" y="270756"/>
                  </a:lnTo>
                  <a:cubicBezTo>
                    <a:pt x="328434" y="277204"/>
                    <a:pt x="356105" y="286414"/>
                    <a:pt x="356105" y="323256"/>
                  </a:cubicBezTo>
                  <a:cubicBezTo>
                    <a:pt x="356105" y="355492"/>
                    <a:pt x="332124" y="372071"/>
                    <a:pt x="297074" y="373913"/>
                  </a:cubicBezTo>
                  <a:lnTo>
                    <a:pt x="297074" y="388650"/>
                  </a:lnTo>
                  <a:cubicBezTo>
                    <a:pt x="297074" y="392334"/>
                    <a:pt x="293384" y="396939"/>
                    <a:pt x="289695" y="396939"/>
                  </a:cubicBezTo>
                  <a:cubicBezTo>
                    <a:pt x="285083" y="396939"/>
                    <a:pt x="282316" y="392334"/>
                    <a:pt x="282316" y="388650"/>
                  </a:cubicBezTo>
                  <a:lnTo>
                    <a:pt x="282316" y="373913"/>
                  </a:lnTo>
                  <a:cubicBezTo>
                    <a:pt x="241732" y="372992"/>
                    <a:pt x="222362" y="349045"/>
                    <a:pt x="222362" y="329703"/>
                  </a:cubicBezTo>
                  <a:cubicBezTo>
                    <a:pt x="222362" y="320493"/>
                    <a:pt x="227896" y="314966"/>
                    <a:pt x="237120" y="314966"/>
                  </a:cubicBezTo>
                  <a:cubicBezTo>
                    <a:pt x="263869" y="314966"/>
                    <a:pt x="242654" y="348124"/>
                    <a:pt x="282316" y="349966"/>
                  </a:cubicBezTo>
                  <a:lnTo>
                    <a:pt x="282316" y="299309"/>
                  </a:lnTo>
                  <a:cubicBezTo>
                    <a:pt x="247266" y="292861"/>
                    <a:pt x="225129" y="278125"/>
                    <a:pt x="225129" y="251415"/>
                  </a:cubicBezTo>
                  <a:cubicBezTo>
                    <a:pt x="225129" y="219178"/>
                    <a:pt x="252800" y="201678"/>
                    <a:pt x="282316" y="200757"/>
                  </a:cubicBezTo>
                  <a:lnTo>
                    <a:pt x="282316" y="188784"/>
                  </a:lnTo>
                  <a:cubicBezTo>
                    <a:pt x="282316" y="184178"/>
                    <a:pt x="285083" y="180494"/>
                    <a:pt x="289695" y="180494"/>
                  </a:cubicBezTo>
                  <a:close/>
                  <a:moveTo>
                    <a:pt x="288699" y="157519"/>
                  </a:moveTo>
                  <a:cubicBezTo>
                    <a:pt x="216770" y="157519"/>
                    <a:pt x="157752" y="216443"/>
                    <a:pt x="157752" y="288255"/>
                  </a:cubicBezTo>
                  <a:cubicBezTo>
                    <a:pt x="157752" y="360989"/>
                    <a:pt x="216770" y="419912"/>
                    <a:pt x="288699" y="419912"/>
                  </a:cubicBezTo>
                  <a:cubicBezTo>
                    <a:pt x="361549" y="419912"/>
                    <a:pt x="420567" y="360989"/>
                    <a:pt x="420567" y="288255"/>
                  </a:cubicBezTo>
                  <a:cubicBezTo>
                    <a:pt x="420567" y="216443"/>
                    <a:pt x="361549" y="157519"/>
                    <a:pt x="288699" y="157519"/>
                  </a:cubicBezTo>
                  <a:close/>
                  <a:moveTo>
                    <a:pt x="428895" y="132559"/>
                  </a:moveTo>
                  <a:lnTo>
                    <a:pt x="551571" y="132559"/>
                  </a:lnTo>
                  <a:cubicBezTo>
                    <a:pt x="566329" y="132559"/>
                    <a:pt x="578320" y="143616"/>
                    <a:pt x="578320" y="158359"/>
                  </a:cubicBezTo>
                  <a:cubicBezTo>
                    <a:pt x="578320" y="173101"/>
                    <a:pt x="566329" y="185080"/>
                    <a:pt x="551571" y="185080"/>
                  </a:cubicBezTo>
                  <a:lnTo>
                    <a:pt x="471324" y="185080"/>
                  </a:lnTo>
                  <a:cubicBezTo>
                    <a:pt x="460256" y="164808"/>
                    <a:pt x="445498" y="147301"/>
                    <a:pt x="428895" y="132559"/>
                  </a:cubicBezTo>
                  <a:close/>
                  <a:moveTo>
                    <a:pt x="25822" y="127973"/>
                  </a:moveTo>
                  <a:lnTo>
                    <a:pt x="154012" y="127973"/>
                  </a:lnTo>
                  <a:cubicBezTo>
                    <a:pt x="136490" y="142715"/>
                    <a:pt x="121734" y="160222"/>
                    <a:pt x="108823" y="180494"/>
                  </a:cubicBezTo>
                  <a:lnTo>
                    <a:pt x="25822" y="180494"/>
                  </a:lnTo>
                  <a:cubicBezTo>
                    <a:pt x="11989" y="180494"/>
                    <a:pt x="0" y="168515"/>
                    <a:pt x="0" y="153773"/>
                  </a:cubicBezTo>
                  <a:cubicBezTo>
                    <a:pt x="0" y="139951"/>
                    <a:pt x="11989" y="127973"/>
                    <a:pt x="25822" y="127973"/>
                  </a:cubicBezTo>
                  <a:close/>
                  <a:moveTo>
                    <a:pt x="288699" y="105041"/>
                  </a:moveTo>
                  <a:cubicBezTo>
                    <a:pt x="390136" y="105041"/>
                    <a:pt x="473130" y="186981"/>
                    <a:pt x="473130" y="288255"/>
                  </a:cubicBezTo>
                  <a:cubicBezTo>
                    <a:pt x="473130" y="389530"/>
                    <a:pt x="390136" y="472390"/>
                    <a:pt x="288699" y="472390"/>
                  </a:cubicBezTo>
                  <a:cubicBezTo>
                    <a:pt x="187261" y="472390"/>
                    <a:pt x="105189" y="389530"/>
                    <a:pt x="105189" y="288255"/>
                  </a:cubicBezTo>
                  <a:cubicBezTo>
                    <a:pt x="105189" y="186981"/>
                    <a:pt x="187261" y="105041"/>
                    <a:pt x="288699" y="105041"/>
                  </a:cubicBezTo>
                  <a:close/>
                  <a:moveTo>
                    <a:pt x="357002" y="66280"/>
                  </a:moveTo>
                  <a:lnTo>
                    <a:pt x="551578" y="66280"/>
                  </a:lnTo>
                  <a:cubicBezTo>
                    <a:pt x="566332" y="66280"/>
                    <a:pt x="578320" y="78258"/>
                    <a:pt x="578320" y="92080"/>
                  </a:cubicBezTo>
                  <a:cubicBezTo>
                    <a:pt x="578320" y="106822"/>
                    <a:pt x="566332" y="118801"/>
                    <a:pt x="551578" y="118801"/>
                  </a:cubicBezTo>
                  <a:lnTo>
                    <a:pt x="411410" y="118801"/>
                  </a:lnTo>
                  <a:cubicBezTo>
                    <a:pt x="388356" y="102215"/>
                    <a:pt x="361613" y="89315"/>
                    <a:pt x="333026" y="82865"/>
                  </a:cubicBezTo>
                  <a:cubicBezTo>
                    <a:pt x="336715" y="73651"/>
                    <a:pt x="345936" y="66280"/>
                    <a:pt x="357002" y="66280"/>
                  </a:cubicBezTo>
                  <a:close/>
                  <a:moveTo>
                    <a:pt x="356932" y="0"/>
                  </a:moveTo>
                  <a:lnTo>
                    <a:pt x="551569" y="0"/>
                  </a:lnTo>
                  <a:cubicBezTo>
                    <a:pt x="566328" y="0"/>
                    <a:pt x="578320" y="11978"/>
                    <a:pt x="578320" y="25800"/>
                  </a:cubicBezTo>
                  <a:cubicBezTo>
                    <a:pt x="578320" y="40542"/>
                    <a:pt x="566328" y="52521"/>
                    <a:pt x="551569" y="52521"/>
                  </a:cubicBezTo>
                  <a:lnTo>
                    <a:pt x="356932" y="52521"/>
                  </a:lnTo>
                  <a:cubicBezTo>
                    <a:pt x="343095" y="52521"/>
                    <a:pt x="331103" y="40542"/>
                    <a:pt x="331103" y="25800"/>
                  </a:cubicBezTo>
                  <a:cubicBezTo>
                    <a:pt x="331103" y="11978"/>
                    <a:pt x="343095" y="0"/>
                    <a:pt x="3569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椭圆 27"/>
            <p:cNvSpPr/>
            <p:nvPr/>
          </p:nvSpPr>
          <p:spPr>
            <a:xfrm>
              <a:off x="6829980" y="5634092"/>
              <a:ext cx="208440" cy="228600"/>
            </a:xfrm>
            <a:custGeom>
              <a:avLst/>
              <a:gdLst>
                <a:gd name="connsiteX0" fmla="*/ 314616 w 554856"/>
                <a:gd name="connsiteY0" fmla="*/ 256070 h 608519"/>
                <a:gd name="connsiteX1" fmla="*/ 262711 w 554856"/>
                <a:gd name="connsiteY1" fmla="*/ 307611 h 608519"/>
                <a:gd name="connsiteX2" fmla="*/ 241014 w 554856"/>
                <a:gd name="connsiteY2" fmla="*/ 285856 h 608519"/>
                <a:gd name="connsiteX3" fmla="*/ 218289 w 554856"/>
                <a:gd name="connsiteY3" fmla="*/ 308265 h 608519"/>
                <a:gd name="connsiteX4" fmla="*/ 239986 w 554856"/>
                <a:gd name="connsiteY4" fmla="*/ 330020 h 608519"/>
                <a:gd name="connsiteX5" fmla="*/ 262618 w 554856"/>
                <a:gd name="connsiteY5" fmla="*/ 352803 h 608519"/>
                <a:gd name="connsiteX6" fmla="*/ 285250 w 554856"/>
                <a:gd name="connsiteY6" fmla="*/ 330300 h 608519"/>
                <a:gd name="connsiteX7" fmla="*/ 337155 w 554856"/>
                <a:gd name="connsiteY7" fmla="*/ 278760 h 608519"/>
                <a:gd name="connsiteX8" fmla="*/ 261963 w 554856"/>
                <a:gd name="connsiteY8" fmla="*/ 129646 h 608519"/>
                <a:gd name="connsiteX9" fmla="*/ 293387 w 554856"/>
                <a:gd name="connsiteY9" fmla="*/ 129646 h 608519"/>
                <a:gd name="connsiteX10" fmla="*/ 304983 w 554856"/>
                <a:gd name="connsiteY10" fmla="*/ 141224 h 608519"/>
                <a:gd name="connsiteX11" fmla="*/ 304983 w 554856"/>
                <a:gd name="connsiteY11" fmla="*/ 167368 h 608519"/>
                <a:gd name="connsiteX12" fmla="*/ 355485 w 554856"/>
                <a:gd name="connsiteY12" fmla="*/ 188283 h 608519"/>
                <a:gd name="connsiteX13" fmla="*/ 373909 w 554856"/>
                <a:gd name="connsiteY13" fmla="*/ 169796 h 608519"/>
                <a:gd name="connsiteX14" fmla="*/ 390275 w 554856"/>
                <a:gd name="connsiteY14" fmla="*/ 169796 h 608519"/>
                <a:gd name="connsiteX15" fmla="*/ 412440 w 554856"/>
                <a:gd name="connsiteY15" fmla="*/ 192018 h 608519"/>
                <a:gd name="connsiteX16" fmla="*/ 412440 w 554856"/>
                <a:gd name="connsiteY16" fmla="*/ 208264 h 608519"/>
                <a:gd name="connsiteX17" fmla="*/ 394016 w 554856"/>
                <a:gd name="connsiteY17" fmla="*/ 226752 h 608519"/>
                <a:gd name="connsiteX18" fmla="*/ 414965 w 554856"/>
                <a:gd name="connsiteY18" fmla="*/ 277172 h 608519"/>
                <a:gd name="connsiteX19" fmla="*/ 441151 w 554856"/>
                <a:gd name="connsiteY19" fmla="*/ 277172 h 608519"/>
                <a:gd name="connsiteX20" fmla="*/ 452748 w 554856"/>
                <a:gd name="connsiteY20" fmla="*/ 288750 h 608519"/>
                <a:gd name="connsiteX21" fmla="*/ 452748 w 554856"/>
                <a:gd name="connsiteY21" fmla="*/ 320123 h 608519"/>
                <a:gd name="connsiteX22" fmla="*/ 441151 w 554856"/>
                <a:gd name="connsiteY22" fmla="*/ 331701 h 608519"/>
                <a:gd name="connsiteX23" fmla="*/ 414965 w 554856"/>
                <a:gd name="connsiteY23" fmla="*/ 331701 h 608519"/>
                <a:gd name="connsiteX24" fmla="*/ 394016 w 554856"/>
                <a:gd name="connsiteY24" fmla="*/ 382121 h 608519"/>
                <a:gd name="connsiteX25" fmla="*/ 412440 w 554856"/>
                <a:gd name="connsiteY25" fmla="*/ 400515 h 608519"/>
                <a:gd name="connsiteX26" fmla="*/ 412440 w 554856"/>
                <a:gd name="connsiteY26" fmla="*/ 416855 h 608519"/>
                <a:gd name="connsiteX27" fmla="*/ 390275 w 554856"/>
                <a:gd name="connsiteY27" fmla="*/ 438984 h 608519"/>
                <a:gd name="connsiteX28" fmla="*/ 373909 w 554856"/>
                <a:gd name="connsiteY28" fmla="*/ 438984 h 608519"/>
                <a:gd name="connsiteX29" fmla="*/ 355485 w 554856"/>
                <a:gd name="connsiteY29" fmla="*/ 420590 h 608519"/>
                <a:gd name="connsiteX30" fmla="*/ 304983 w 554856"/>
                <a:gd name="connsiteY30" fmla="*/ 441505 h 608519"/>
                <a:gd name="connsiteX31" fmla="*/ 304983 w 554856"/>
                <a:gd name="connsiteY31" fmla="*/ 467649 h 608519"/>
                <a:gd name="connsiteX32" fmla="*/ 293387 w 554856"/>
                <a:gd name="connsiteY32" fmla="*/ 479227 h 608519"/>
                <a:gd name="connsiteX33" fmla="*/ 261963 w 554856"/>
                <a:gd name="connsiteY33" fmla="*/ 479227 h 608519"/>
                <a:gd name="connsiteX34" fmla="*/ 250367 w 554856"/>
                <a:gd name="connsiteY34" fmla="*/ 467649 h 608519"/>
                <a:gd name="connsiteX35" fmla="*/ 250367 w 554856"/>
                <a:gd name="connsiteY35" fmla="*/ 441505 h 608519"/>
                <a:gd name="connsiteX36" fmla="*/ 199865 w 554856"/>
                <a:gd name="connsiteY36" fmla="*/ 420590 h 608519"/>
                <a:gd name="connsiteX37" fmla="*/ 181441 w 554856"/>
                <a:gd name="connsiteY37" fmla="*/ 438984 h 608519"/>
                <a:gd name="connsiteX38" fmla="*/ 165075 w 554856"/>
                <a:gd name="connsiteY38" fmla="*/ 438984 h 608519"/>
                <a:gd name="connsiteX39" fmla="*/ 142910 w 554856"/>
                <a:gd name="connsiteY39" fmla="*/ 416855 h 608519"/>
                <a:gd name="connsiteX40" fmla="*/ 142910 w 554856"/>
                <a:gd name="connsiteY40" fmla="*/ 400515 h 608519"/>
                <a:gd name="connsiteX41" fmla="*/ 161334 w 554856"/>
                <a:gd name="connsiteY41" fmla="*/ 382121 h 608519"/>
                <a:gd name="connsiteX42" fmla="*/ 140385 w 554856"/>
                <a:gd name="connsiteY42" fmla="*/ 331701 h 608519"/>
                <a:gd name="connsiteX43" fmla="*/ 114199 w 554856"/>
                <a:gd name="connsiteY43" fmla="*/ 331701 h 608519"/>
                <a:gd name="connsiteX44" fmla="*/ 102602 w 554856"/>
                <a:gd name="connsiteY44" fmla="*/ 320123 h 608519"/>
                <a:gd name="connsiteX45" fmla="*/ 102602 w 554856"/>
                <a:gd name="connsiteY45" fmla="*/ 288750 h 608519"/>
                <a:gd name="connsiteX46" fmla="*/ 114199 w 554856"/>
                <a:gd name="connsiteY46" fmla="*/ 277172 h 608519"/>
                <a:gd name="connsiteX47" fmla="*/ 140385 w 554856"/>
                <a:gd name="connsiteY47" fmla="*/ 277172 h 608519"/>
                <a:gd name="connsiteX48" fmla="*/ 161334 w 554856"/>
                <a:gd name="connsiteY48" fmla="*/ 226752 h 608519"/>
                <a:gd name="connsiteX49" fmla="*/ 142910 w 554856"/>
                <a:gd name="connsiteY49" fmla="*/ 208264 h 608519"/>
                <a:gd name="connsiteX50" fmla="*/ 142910 w 554856"/>
                <a:gd name="connsiteY50" fmla="*/ 192018 h 608519"/>
                <a:gd name="connsiteX51" fmla="*/ 165075 w 554856"/>
                <a:gd name="connsiteY51" fmla="*/ 169796 h 608519"/>
                <a:gd name="connsiteX52" fmla="*/ 181441 w 554856"/>
                <a:gd name="connsiteY52" fmla="*/ 169796 h 608519"/>
                <a:gd name="connsiteX53" fmla="*/ 199865 w 554856"/>
                <a:gd name="connsiteY53" fmla="*/ 188283 h 608519"/>
                <a:gd name="connsiteX54" fmla="*/ 250367 w 554856"/>
                <a:gd name="connsiteY54" fmla="*/ 167368 h 608519"/>
                <a:gd name="connsiteX55" fmla="*/ 250367 w 554856"/>
                <a:gd name="connsiteY55" fmla="*/ 141224 h 608519"/>
                <a:gd name="connsiteX56" fmla="*/ 261963 w 554856"/>
                <a:gd name="connsiteY56" fmla="*/ 129646 h 608519"/>
                <a:gd name="connsiteX57" fmla="*/ 440285 w 554856"/>
                <a:gd name="connsiteY57" fmla="*/ 80038 h 608519"/>
                <a:gd name="connsiteX58" fmla="*/ 554856 w 554856"/>
                <a:gd name="connsiteY58" fmla="*/ 304248 h 608519"/>
                <a:gd name="connsiteX59" fmla="*/ 277361 w 554856"/>
                <a:gd name="connsiteY59" fmla="*/ 581312 h 608519"/>
                <a:gd name="connsiteX60" fmla="*/ 277361 w 554856"/>
                <a:gd name="connsiteY60" fmla="*/ 605311 h 608519"/>
                <a:gd name="connsiteX61" fmla="*/ 272404 w 554856"/>
                <a:gd name="connsiteY61" fmla="*/ 607926 h 608519"/>
                <a:gd name="connsiteX62" fmla="*/ 207216 w 554856"/>
                <a:gd name="connsiteY62" fmla="*/ 563289 h 608519"/>
                <a:gd name="connsiteX63" fmla="*/ 207216 w 554856"/>
                <a:gd name="connsiteY63" fmla="*/ 558060 h 608519"/>
                <a:gd name="connsiteX64" fmla="*/ 272404 w 554856"/>
                <a:gd name="connsiteY64" fmla="*/ 513330 h 608519"/>
                <a:gd name="connsiteX65" fmla="*/ 277361 w 554856"/>
                <a:gd name="connsiteY65" fmla="*/ 515945 h 608519"/>
                <a:gd name="connsiteX66" fmla="*/ 277361 w 554856"/>
                <a:gd name="connsiteY66" fmla="*/ 539944 h 608519"/>
                <a:gd name="connsiteX67" fmla="*/ 513423 w 554856"/>
                <a:gd name="connsiteY67" fmla="*/ 304248 h 608519"/>
                <a:gd name="connsiteX68" fmla="*/ 415968 w 554856"/>
                <a:gd name="connsiteY68" fmla="*/ 113375 h 608519"/>
                <a:gd name="connsiteX69" fmla="*/ 282452 w 554856"/>
                <a:gd name="connsiteY69" fmla="*/ 594 h 608519"/>
                <a:gd name="connsiteX70" fmla="*/ 347640 w 554856"/>
                <a:gd name="connsiteY70" fmla="*/ 45229 h 608519"/>
                <a:gd name="connsiteX71" fmla="*/ 347640 w 554856"/>
                <a:gd name="connsiteY71" fmla="*/ 50551 h 608519"/>
                <a:gd name="connsiteX72" fmla="*/ 282452 w 554856"/>
                <a:gd name="connsiteY72" fmla="*/ 95279 h 608519"/>
                <a:gd name="connsiteX73" fmla="*/ 277402 w 554856"/>
                <a:gd name="connsiteY73" fmla="*/ 92665 h 608519"/>
                <a:gd name="connsiteX74" fmla="*/ 277402 w 554856"/>
                <a:gd name="connsiteY74" fmla="*/ 68573 h 608519"/>
                <a:gd name="connsiteX75" fmla="*/ 41339 w 554856"/>
                <a:gd name="connsiteY75" fmla="*/ 304259 h 608519"/>
                <a:gd name="connsiteX76" fmla="*/ 138888 w 554856"/>
                <a:gd name="connsiteY76" fmla="*/ 495123 h 608519"/>
                <a:gd name="connsiteX77" fmla="*/ 114571 w 554856"/>
                <a:gd name="connsiteY77" fmla="*/ 528552 h 608519"/>
                <a:gd name="connsiteX78" fmla="*/ 0 w 554856"/>
                <a:gd name="connsiteY78" fmla="*/ 304259 h 608519"/>
                <a:gd name="connsiteX79" fmla="*/ 277402 w 554856"/>
                <a:gd name="connsiteY79" fmla="*/ 27300 h 608519"/>
                <a:gd name="connsiteX80" fmla="*/ 277402 w 554856"/>
                <a:gd name="connsiteY80" fmla="*/ 3209 h 608519"/>
                <a:gd name="connsiteX81" fmla="*/ 282452 w 554856"/>
                <a:gd name="connsiteY81" fmla="*/ 594 h 60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54856" h="608519">
                  <a:moveTo>
                    <a:pt x="314616" y="256070"/>
                  </a:moveTo>
                  <a:lnTo>
                    <a:pt x="262711" y="307611"/>
                  </a:lnTo>
                  <a:lnTo>
                    <a:pt x="241014" y="285856"/>
                  </a:lnTo>
                  <a:lnTo>
                    <a:pt x="218289" y="308265"/>
                  </a:lnTo>
                  <a:lnTo>
                    <a:pt x="239986" y="330020"/>
                  </a:lnTo>
                  <a:lnTo>
                    <a:pt x="262618" y="352803"/>
                  </a:lnTo>
                  <a:lnTo>
                    <a:pt x="285250" y="330300"/>
                  </a:lnTo>
                  <a:lnTo>
                    <a:pt x="337155" y="278760"/>
                  </a:lnTo>
                  <a:close/>
                  <a:moveTo>
                    <a:pt x="261963" y="129646"/>
                  </a:moveTo>
                  <a:lnTo>
                    <a:pt x="293387" y="129646"/>
                  </a:lnTo>
                  <a:cubicBezTo>
                    <a:pt x="299840" y="129646"/>
                    <a:pt x="304983" y="134875"/>
                    <a:pt x="304983" y="141224"/>
                  </a:cubicBezTo>
                  <a:lnTo>
                    <a:pt x="304983" y="167368"/>
                  </a:lnTo>
                  <a:cubicBezTo>
                    <a:pt x="323314" y="170916"/>
                    <a:pt x="340428" y="178199"/>
                    <a:pt x="355485" y="188283"/>
                  </a:cubicBezTo>
                  <a:lnTo>
                    <a:pt x="373909" y="169796"/>
                  </a:lnTo>
                  <a:cubicBezTo>
                    <a:pt x="378398" y="165314"/>
                    <a:pt x="385786" y="165314"/>
                    <a:pt x="390275" y="169796"/>
                  </a:cubicBezTo>
                  <a:lnTo>
                    <a:pt x="412440" y="192018"/>
                  </a:lnTo>
                  <a:cubicBezTo>
                    <a:pt x="416929" y="196500"/>
                    <a:pt x="416929" y="203783"/>
                    <a:pt x="412440" y="208264"/>
                  </a:cubicBezTo>
                  <a:lnTo>
                    <a:pt x="394016" y="226752"/>
                  </a:lnTo>
                  <a:cubicBezTo>
                    <a:pt x="404117" y="241691"/>
                    <a:pt x="411318" y="258872"/>
                    <a:pt x="414965" y="277172"/>
                  </a:cubicBezTo>
                  <a:lnTo>
                    <a:pt x="441151" y="277172"/>
                  </a:lnTo>
                  <a:cubicBezTo>
                    <a:pt x="447604" y="277172"/>
                    <a:pt x="452748" y="282401"/>
                    <a:pt x="452748" y="288750"/>
                  </a:cubicBezTo>
                  <a:lnTo>
                    <a:pt x="452748" y="320123"/>
                  </a:lnTo>
                  <a:cubicBezTo>
                    <a:pt x="452748" y="326565"/>
                    <a:pt x="447511" y="331701"/>
                    <a:pt x="441151" y="331701"/>
                  </a:cubicBezTo>
                  <a:lnTo>
                    <a:pt x="414965" y="331701"/>
                  </a:lnTo>
                  <a:cubicBezTo>
                    <a:pt x="411318" y="350002"/>
                    <a:pt x="404117" y="366995"/>
                    <a:pt x="394016" y="382121"/>
                  </a:cubicBezTo>
                  <a:lnTo>
                    <a:pt x="412440" y="400515"/>
                  </a:lnTo>
                  <a:cubicBezTo>
                    <a:pt x="416929" y="404997"/>
                    <a:pt x="416929" y="412373"/>
                    <a:pt x="412440" y="416855"/>
                  </a:cubicBezTo>
                  <a:lnTo>
                    <a:pt x="390275" y="438984"/>
                  </a:lnTo>
                  <a:cubicBezTo>
                    <a:pt x="385786" y="443466"/>
                    <a:pt x="378398" y="443466"/>
                    <a:pt x="373909" y="438984"/>
                  </a:cubicBezTo>
                  <a:lnTo>
                    <a:pt x="355485" y="420590"/>
                  </a:lnTo>
                  <a:cubicBezTo>
                    <a:pt x="340522" y="430674"/>
                    <a:pt x="323314" y="437864"/>
                    <a:pt x="304983" y="441505"/>
                  </a:cubicBezTo>
                  <a:lnTo>
                    <a:pt x="304983" y="467649"/>
                  </a:lnTo>
                  <a:cubicBezTo>
                    <a:pt x="304983" y="474092"/>
                    <a:pt x="299746" y="479227"/>
                    <a:pt x="293387" y="479227"/>
                  </a:cubicBezTo>
                  <a:lnTo>
                    <a:pt x="261963" y="479227"/>
                  </a:lnTo>
                  <a:cubicBezTo>
                    <a:pt x="255510" y="479227"/>
                    <a:pt x="250367" y="473998"/>
                    <a:pt x="250367" y="467649"/>
                  </a:cubicBezTo>
                  <a:lnTo>
                    <a:pt x="250367" y="441505"/>
                  </a:lnTo>
                  <a:cubicBezTo>
                    <a:pt x="232036" y="437864"/>
                    <a:pt x="214922" y="430674"/>
                    <a:pt x="199865" y="420590"/>
                  </a:cubicBezTo>
                  <a:lnTo>
                    <a:pt x="181441" y="438984"/>
                  </a:lnTo>
                  <a:cubicBezTo>
                    <a:pt x="176952" y="443466"/>
                    <a:pt x="169564" y="443466"/>
                    <a:pt x="165075" y="438984"/>
                  </a:cubicBezTo>
                  <a:lnTo>
                    <a:pt x="142910" y="416855"/>
                  </a:lnTo>
                  <a:cubicBezTo>
                    <a:pt x="138421" y="412373"/>
                    <a:pt x="138421" y="404997"/>
                    <a:pt x="142910" y="400515"/>
                  </a:cubicBezTo>
                  <a:lnTo>
                    <a:pt x="161334" y="382121"/>
                  </a:lnTo>
                  <a:cubicBezTo>
                    <a:pt x="151233" y="367182"/>
                    <a:pt x="144032" y="350002"/>
                    <a:pt x="140385" y="331701"/>
                  </a:cubicBezTo>
                  <a:lnTo>
                    <a:pt x="114199" y="331701"/>
                  </a:lnTo>
                  <a:cubicBezTo>
                    <a:pt x="107746" y="331701"/>
                    <a:pt x="102602" y="326472"/>
                    <a:pt x="102602" y="320123"/>
                  </a:cubicBezTo>
                  <a:lnTo>
                    <a:pt x="102602" y="288750"/>
                  </a:lnTo>
                  <a:cubicBezTo>
                    <a:pt x="102602" y="282214"/>
                    <a:pt x="107839" y="277172"/>
                    <a:pt x="114199" y="277172"/>
                  </a:cubicBezTo>
                  <a:lnTo>
                    <a:pt x="140385" y="277172"/>
                  </a:lnTo>
                  <a:cubicBezTo>
                    <a:pt x="144032" y="258872"/>
                    <a:pt x="151233" y="241785"/>
                    <a:pt x="161334" y="226752"/>
                  </a:cubicBezTo>
                  <a:lnTo>
                    <a:pt x="142910" y="208264"/>
                  </a:lnTo>
                  <a:cubicBezTo>
                    <a:pt x="138421" y="203783"/>
                    <a:pt x="138421" y="196500"/>
                    <a:pt x="142910" y="192018"/>
                  </a:cubicBezTo>
                  <a:lnTo>
                    <a:pt x="165075" y="169796"/>
                  </a:lnTo>
                  <a:cubicBezTo>
                    <a:pt x="169564" y="165314"/>
                    <a:pt x="176952" y="165314"/>
                    <a:pt x="181441" y="169796"/>
                  </a:cubicBezTo>
                  <a:lnTo>
                    <a:pt x="199865" y="188283"/>
                  </a:lnTo>
                  <a:cubicBezTo>
                    <a:pt x="214828" y="178199"/>
                    <a:pt x="232036" y="170916"/>
                    <a:pt x="250367" y="167368"/>
                  </a:cubicBezTo>
                  <a:lnTo>
                    <a:pt x="250367" y="141224"/>
                  </a:lnTo>
                  <a:cubicBezTo>
                    <a:pt x="250367" y="134688"/>
                    <a:pt x="255604" y="129646"/>
                    <a:pt x="261963" y="129646"/>
                  </a:cubicBezTo>
                  <a:close/>
                  <a:moveTo>
                    <a:pt x="440285" y="80038"/>
                  </a:moveTo>
                  <a:cubicBezTo>
                    <a:pt x="511927" y="131958"/>
                    <a:pt x="554856" y="215909"/>
                    <a:pt x="554856" y="304248"/>
                  </a:cubicBezTo>
                  <a:cubicBezTo>
                    <a:pt x="554856" y="457021"/>
                    <a:pt x="430371" y="581312"/>
                    <a:pt x="277361" y="581312"/>
                  </a:cubicBezTo>
                  <a:lnTo>
                    <a:pt x="277361" y="605311"/>
                  </a:lnTo>
                  <a:cubicBezTo>
                    <a:pt x="277361" y="607926"/>
                    <a:pt x="274555" y="609420"/>
                    <a:pt x="272404" y="607926"/>
                  </a:cubicBezTo>
                  <a:lnTo>
                    <a:pt x="207216" y="563289"/>
                  </a:lnTo>
                  <a:cubicBezTo>
                    <a:pt x="205345" y="561982"/>
                    <a:pt x="205345" y="559274"/>
                    <a:pt x="207216" y="558060"/>
                  </a:cubicBezTo>
                  <a:lnTo>
                    <a:pt x="272404" y="513330"/>
                  </a:lnTo>
                  <a:cubicBezTo>
                    <a:pt x="274555" y="511836"/>
                    <a:pt x="277361" y="513330"/>
                    <a:pt x="277361" y="515945"/>
                  </a:cubicBezTo>
                  <a:lnTo>
                    <a:pt x="277361" y="539944"/>
                  </a:lnTo>
                  <a:cubicBezTo>
                    <a:pt x="407551" y="539944"/>
                    <a:pt x="513423" y="434236"/>
                    <a:pt x="513423" y="304248"/>
                  </a:cubicBezTo>
                  <a:cubicBezTo>
                    <a:pt x="513423" y="229076"/>
                    <a:pt x="477041" y="157638"/>
                    <a:pt x="415968" y="113375"/>
                  </a:cubicBezTo>
                  <a:close/>
                  <a:moveTo>
                    <a:pt x="282452" y="594"/>
                  </a:moveTo>
                  <a:lnTo>
                    <a:pt x="347640" y="45229"/>
                  </a:lnTo>
                  <a:cubicBezTo>
                    <a:pt x="349511" y="46536"/>
                    <a:pt x="349511" y="49337"/>
                    <a:pt x="347640" y="50551"/>
                  </a:cubicBezTo>
                  <a:lnTo>
                    <a:pt x="282452" y="95279"/>
                  </a:lnTo>
                  <a:cubicBezTo>
                    <a:pt x="280301" y="96773"/>
                    <a:pt x="277402" y="95279"/>
                    <a:pt x="277402" y="92665"/>
                  </a:cubicBezTo>
                  <a:lnTo>
                    <a:pt x="277402" y="68573"/>
                  </a:lnTo>
                  <a:cubicBezTo>
                    <a:pt x="147212" y="68573"/>
                    <a:pt x="41339" y="174277"/>
                    <a:pt x="41339" y="304259"/>
                  </a:cubicBezTo>
                  <a:cubicBezTo>
                    <a:pt x="41339" y="379521"/>
                    <a:pt x="77908" y="450862"/>
                    <a:pt x="138888" y="495123"/>
                  </a:cubicBezTo>
                  <a:lnTo>
                    <a:pt x="114571" y="528552"/>
                  </a:lnTo>
                  <a:cubicBezTo>
                    <a:pt x="42835" y="476634"/>
                    <a:pt x="0" y="392687"/>
                    <a:pt x="0" y="304259"/>
                  </a:cubicBezTo>
                  <a:cubicBezTo>
                    <a:pt x="0" y="151493"/>
                    <a:pt x="124391" y="27300"/>
                    <a:pt x="277402" y="27300"/>
                  </a:cubicBezTo>
                  <a:lnTo>
                    <a:pt x="277402" y="3209"/>
                  </a:lnTo>
                  <a:cubicBezTo>
                    <a:pt x="277402" y="594"/>
                    <a:pt x="280301" y="-900"/>
                    <a:pt x="282452" y="5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文本框 7"/>
            <p:cNvSpPr txBox="1"/>
            <p:nvPr/>
          </p:nvSpPr>
          <p:spPr bwMode="auto">
            <a:xfrm>
              <a:off x="7248311" y="4657216"/>
              <a:ext cx="2102438" cy="793364"/>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auto">
                <a:spcBef>
                  <a:spcPts val="0"/>
                </a:spcBef>
                <a:spcAft>
                  <a:spcPts val="0"/>
                </a:spcAft>
                <a:defRPr/>
              </a:pPr>
              <a:r>
                <a:rPr lang="en-US" altLang="zh-CN" b="1" kern="0" dirty="0"/>
                <a:t>2019</a:t>
              </a:r>
              <a:r>
                <a:rPr lang="zh-CN" altLang="en-US" b="1" kern="0" dirty="0"/>
                <a:t>年生产</a:t>
              </a:r>
              <a:endParaRPr lang="en-US" altLang="zh-CN" b="1" kern="0" dirty="0"/>
            </a:p>
            <a:p>
              <a:pPr algn="ctr" defTabSz="914400" fontAlgn="auto">
                <a:spcBef>
                  <a:spcPts val="0"/>
                </a:spcBef>
                <a:spcAft>
                  <a:spcPts val="0"/>
                </a:spcAft>
                <a:defRPr/>
              </a:pPr>
              <a:r>
                <a:rPr lang="zh-CN" altLang="en-US" b="1" kern="0" dirty="0"/>
                <a:t>合格产品</a:t>
              </a:r>
            </a:p>
          </p:txBody>
        </p:sp>
        <p:sp>
          <p:nvSpPr>
            <p:cNvPr id="33" name="文本框 7"/>
            <p:cNvSpPr txBox="1"/>
            <p:nvPr/>
          </p:nvSpPr>
          <p:spPr bwMode="auto">
            <a:xfrm>
              <a:off x="7248313" y="5560577"/>
              <a:ext cx="2472295" cy="45335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auto">
                <a:spcBef>
                  <a:spcPts val="0"/>
                </a:spcBef>
                <a:spcAft>
                  <a:spcPts val="0"/>
                </a:spcAft>
                <a:defRPr/>
              </a:pPr>
              <a:r>
                <a:rPr lang="en-US" altLang="zh-CN" b="1" kern="0" dirty="0"/>
                <a:t>2018</a:t>
              </a:r>
              <a:r>
                <a:rPr lang="zh-CN" altLang="en-US" b="1" kern="0" dirty="0"/>
                <a:t>年底投产</a:t>
              </a:r>
            </a:p>
          </p:txBody>
        </p:sp>
        <p:sp>
          <p:nvSpPr>
            <p:cNvPr id="36" name="文本框 7"/>
            <p:cNvSpPr txBox="1"/>
            <p:nvPr/>
          </p:nvSpPr>
          <p:spPr bwMode="auto">
            <a:xfrm>
              <a:off x="2477830" y="2377300"/>
              <a:ext cx="2166752" cy="45335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fontAlgn="auto">
                <a:spcBef>
                  <a:spcPts val="0"/>
                </a:spcBef>
                <a:spcAft>
                  <a:spcPts val="0"/>
                </a:spcAft>
                <a:defRPr/>
              </a:pPr>
              <a:r>
                <a:rPr lang="en-US" altLang="zh-CN" b="1" kern="0" dirty="0"/>
                <a:t>2022</a:t>
              </a:r>
              <a:r>
                <a:rPr lang="zh-CN" altLang="en-US" b="1" kern="0" dirty="0"/>
                <a:t>年超产</a:t>
              </a:r>
            </a:p>
          </p:txBody>
        </p:sp>
        <p:sp>
          <p:nvSpPr>
            <p:cNvPr id="39" name="文本框 7"/>
            <p:cNvSpPr txBox="1"/>
            <p:nvPr/>
          </p:nvSpPr>
          <p:spPr bwMode="auto">
            <a:xfrm>
              <a:off x="2530063" y="3280663"/>
              <a:ext cx="2114519" cy="45335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fontAlgn="auto">
                <a:spcBef>
                  <a:spcPts val="0"/>
                </a:spcBef>
                <a:spcAft>
                  <a:spcPts val="0"/>
                </a:spcAft>
                <a:defRPr/>
              </a:pPr>
              <a:r>
                <a:rPr lang="en-US" altLang="zh-CN" b="1" kern="0" dirty="0"/>
                <a:t>2021</a:t>
              </a:r>
              <a:r>
                <a:rPr lang="zh-CN" altLang="en-US" b="1" kern="0" dirty="0"/>
                <a:t>年稳产</a:t>
              </a:r>
            </a:p>
          </p:txBody>
        </p:sp>
        <p:sp>
          <p:nvSpPr>
            <p:cNvPr id="42" name="文本框 7"/>
            <p:cNvSpPr txBox="1"/>
            <p:nvPr/>
          </p:nvSpPr>
          <p:spPr bwMode="auto">
            <a:xfrm>
              <a:off x="2530063" y="4184026"/>
              <a:ext cx="2114519" cy="453351"/>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914400" fontAlgn="auto">
                <a:spcBef>
                  <a:spcPts val="0"/>
                </a:spcBef>
                <a:spcAft>
                  <a:spcPts val="0"/>
                </a:spcAft>
                <a:defRPr/>
              </a:pPr>
              <a:r>
                <a:rPr lang="en-US" altLang="zh-CN" b="1" kern="0" dirty="0"/>
                <a:t>2020</a:t>
              </a:r>
              <a:r>
                <a:rPr lang="zh-CN" altLang="en-US" b="1" kern="0" dirty="0"/>
                <a:t>年量产</a:t>
              </a:r>
            </a:p>
          </p:txBody>
        </p:sp>
      </p:grpSp>
      <p:sp>
        <p:nvSpPr>
          <p:cNvPr id="47" name="文本框 46"/>
          <p:cNvSpPr txBox="1"/>
          <p:nvPr/>
        </p:nvSpPr>
        <p:spPr>
          <a:xfrm>
            <a:off x="796951" y="5685528"/>
            <a:ext cx="3482474" cy="369332"/>
          </a:xfrm>
          <a:prstGeom prst="rect">
            <a:avLst/>
          </a:prstGeom>
          <a:noFill/>
        </p:spPr>
        <p:txBody>
          <a:bodyPr wrap="square">
            <a:spAutoFit/>
          </a:bodyPr>
          <a:lstStyle/>
          <a:p>
            <a:r>
              <a:rPr lang="zh-CN" altLang="en-US" sz="1800" b="1" dirty="0">
                <a:solidFill>
                  <a:srgbClr val="FF0000"/>
                </a:solidFill>
                <a:latin typeface="微软雅黑" panose="020B0503020204020204" pitchFamily="34" charset="-122"/>
                <a:ea typeface="微软雅黑" panose="020B0503020204020204" pitchFamily="34" charset="-122"/>
                <a:sym typeface="+mn-ea"/>
              </a:rPr>
              <a:t>中冶新能源20吨高纯氧化钪车间</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48469" y="115416"/>
            <a:ext cx="5688131" cy="460375"/>
          </a:xfrm>
          <a:prstGeom prst="rect">
            <a:avLst/>
          </a:prstGeom>
          <a:noFill/>
        </p:spPr>
        <p:txBody>
          <a:bodyPr wrap="square" rtlCol="0">
            <a:spAutoFit/>
          </a:bodyPr>
          <a:lstStyle/>
          <a:p>
            <a:pPr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3.4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研发优势</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研发课题</a:t>
            </a:r>
          </a:p>
        </p:txBody>
      </p:sp>
      <p:grpSp>
        <p:nvGrpSpPr>
          <p:cNvPr id="27" name="组合 26"/>
          <p:cNvGrpSpPr/>
          <p:nvPr/>
        </p:nvGrpSpPr>
        <p:grpSpPr>
          <a:xfrm>
            <a:off x="1072382" y="1065200"/>
            <a:ext cx="9461847" cy="1526815"/>
            <a:chOff x="-3013890" y="2545244"/>
            <a:chExt cx="22147771" cy="2164751"/>
          </a:xfrm>
        </p:grpSpPr>
        <p:sp>
          <p:nvSpPr>
            <p:cNvPr id="5" name="文本框 4"/>
            <p:cNvSpPr txBox="1"/>
            <p:nvPr/>
          </p:nvSpPr>
          <p:spPr>
            <a:xfrm>
              <a:off x="4130246" y="3436635"/>
              <a:ext cx="15003635" cy="706014"/>
            </a:xfrm>
            <a:prstGeom prst="rect">
              <a:avLst/>
            </a:prstGeom>
            <a:noFill/>
          </p:spPr>
          <p:txBody>
            <a:bodyPr wrap="square">
              <a:spAutoFit/>
            </a:bodyPr>
            <a:lstStyle/>
            <a:p>
              <a:pPr indent="0" algn="ctr">
                <a:lnSpc>
                  <a:spcPct val="120000"/>
                </a:lnSpc>
                <a:spcBef>
                  <a:spcPts val="0"/>
                </a:spcBef>
                <a:spcAft>
                  <a:spcPts val="0"/>
                </a:spcAft>
              </a:pPr>
              <a:r>
                <a:rPr lang="zh-CN" altLang="en-US" sz="2400" b="1" spc="60" dirty="0">
                  <a:solidFill>
                    <a:schemeClr val="bg2">
                      <a:lumMod val="50000"/>
                    </a:schemeClr>
                  </a:solidFill>
                  <a:effectLst/>
                  <a:latin typeface="微软雅黑" panose="020B0503020204020204" pitchFamily="34" charset="-122"/>
                  <a:ea typeface="微软雅黑" panose="020B0503020204020204" pitchFamily="34" charset="-122"/>
                  <a:sym typeface="+mn-ea"/>
                </a:rPr>
                <a:t>航天器用高性能铝钪合金增材制造</a:t>
              </a:r>
              <a:endParaRPr lang="zh-CN" altLang="en-US" sz="2400" b="1" spc="60" baseline="0" dirty="0">
                <a:solidFill>
                  <a:schemeClr val="bg2">
                    <a:lumMod val="50000"/>
                  </a:schemeClr>
                </a:solidFill>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3281247" y="2996127"/>
              <a:ext cx="14754441" cy="741833"/>
            </a:xfrm>
            <a:prstGeom prst="rect">
              <a:avLst/>
            </a:prstGeom>
            <a:noFill/>
          </p:spPr>
          <p:txBody>
            <a:bodyPr wrap="square">
              <a:spAutoFit/>
            </a:bodyPr>
            <a:lstStyle/>
            <a:p>
              <a:r>
                <a:rPr lang="zh-CN" altLang="en-US" sz="2800" b="1" spc="60" dirty="0">
                  <a:solidFill>
                    <a:srgbClr val="C00000"/>
                  </a:solidFill>
                  <a:effectLst/>
                  <a:latin typeface="微软雅黑" panose="020B0503020204020204" pitchFamily="34" charset="-122"/>
                  <a:ea typeface="微软雅黑" panose="020B0503020204020204" pitchFamily="34" charset="-122"/>
                  <a:sym typeface="+mn-ea"/>
                </a:rPr>
                <a:t>镍钴</a:t>
              </a:r>
              <a:r>
                <a:rPr lang="zh-CN" altLang="en-US" sz="2800" b="1" dirty="0">
                  <a:solidFill>
                    <a:srgbClr val="C0000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钪清洁提取与高效利用关键技术</a:t>
              </a:r>
              <a:endParaRPr lang="zh-CN" altLang="en-US" sz="2800" dirty="0">
                <a:solidFill>
                  <a:srgbClr val="C00000"/>
                </a:solidFill>
              </a:endParaRPr>
            </a:p>
          </p:txBody>
        </p:sp>
        <p:sp>
          <p:nvSpPr>
            <p:cNvPr id="11" name="文本框 10"/>
            <p:cNvSpPr txBox="1"/>
            <p:nvPr/>
          </p:nvSpPr>
          <p:spPr>
            <a:xfrm>
              <a:off x="1994803" y="2545244"/>
              <a:ext cx="6972670" cy="654559"/>
            </a:xfrm>
            <a:prstGeom prst="rect">
              <a:avLst/>
            </a:prstGeom>
            <a:noFill/>
          </p:spPr>
          <p:txBody>
            <a:bodyPr wrap="square">
              <a:spAutoFit/>
            </a:bodyPr>
            <a:lstStyle/>
            <a:p>
              <a:r>
                <a:rPr lang="zh-CN" altLang="en-US" sz="2400" b="1" dirty="0">
                  <a:solidFill>
                    <a:schemeClr val="accent1">
                      <a:lumMod val="75000"/>
                    </a:schemeClr>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钪基新材料高效制备</a:t>
              </a:r>
              <a:endParaRPr lang="zh-CN" altLang="en-US" sz="2400" dirty="0"/>
            </a:p>
          </p:txBody>
        </p:sp>
        <p:sp>
          <p:nvSpPr>
            <p:cNvPr id="13" name="文本框 12"/>
            <p:cNvSpPr txBox="1"/>
            <p:nvPr/>
          </p:nvSpPr>
          <p:spPr>
            <a:xfrm>
              <a:off x="5041363" y="3990714"/>
              <a:ext cx="5664901" cy="392735"/>
            </a:xfrm>
            <a:prstGeom prst="rect">
              <a:avLst/>
            </a:prstGeom>
            <a:noFill/>
          </p:spPr>
          <p:txBody>
            <a:bodyPr wrap="square">
              <a:spAutoFit/>
            </a:bodyPr>
            <a:lstStyle/>
            <a:p>
              <a:r>
                <a:rPr lang="zh-CN" altLang="en-US" sz="1200" b="1" spc="60" dirty="0">
                  <a:solidFill>
                    <a:srgbClr val="92D05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4N高纯氧化钪含钪电极材料</a:t>
              </a:r>
              <a:endParaRPr lang="zh-CN" altLang="en-US" sz="1200" dirty="0">
                <a:solidFill>
                  <a:srgbClr val="92D050"/>
                </a:solidFill>
              </a:endParaRPr>
            </a:p>
          </p:txBody>
        </p:sp>
        <p:sp>
          <p:nvSpPr>
            <p:cNvPr id="15" name="文本框 14"/>
            <p:cNvSpPr txBox="1"/>
            <p:nvPr/>
          </p:nvSpPr>
          <p:spPr>
            <a:xfrm>
              <a:off x="-428088" y="3352851"/>
              <a:ext cx="4142327" cy="480009"/>
            </a:xfrm>
            <a:prstGeom prst="rect">
              <a:avLst/>
            </a:prstGeom>
            <a:noFill/>
          </p:spPr>
          <p:txBody>
            <a:bodyPr wrap="square">
              <a:spAutoFit/>
            </a:bodyPr>
            <a:lstStyle/>
            <a:p>
              <a:r>
                <a:rPr lang="zh-CN" altLang="en-US" sz="1600" b="1" spc="60" dirty="0">
                  <a:solidFill>
                    <a:schemeClr val="bg1">
                      <a:lumMod val="65000"/>
                    </a:schemeClr>
                  </a:solidFill>
                  <a:effectLst/>
                  <a:latin typeface="微软雅黑" panose="020B0503020204020204" pitchFamily="34" charset="-122"/>
                  <a:ea typeface="微软雅黑" panose="020B0503020204020204" pitchFamily="34" charset="-122"/>
                  <a:sym typeface="+mn-ea"/>
                </a:rPr>
                <a:t>高性能铝钪合金</a:t>
              </a:r>
              <a:endParaRPr lang="zh-CN" altLang="en-US" sz="1600" dirty="0">
                <a:solidFill>
                  <a:schemeClr val="bg1">
                    <a:lumMod val="65000"/>
                  </a:schemeClr>
                </a:solidFill>
              </a:endParaRPr>
            </a:p>
          </p:txBody>
        </p:sp>
        <p:sp>
          <p:nvSpPr>
            <p:cNvPr id="17" name="文本框 16"/>
            <p:cNvSpPr txBox="1"/>
            <p:nvPr/>
          </p:nvSpPr>
          <p:spPr>
            <a:xfrm>
              <a:off x="3281247" y="3608777"/>
              <a:ext cx="2713976" cy="436373"/>
            </a:xfrm>
            <a:prstGeom prst="rect">
              <a:avLst/>
            </a:prstGeom>
            <a:noFill/>
          </p:spPr>
          <p:txBody>
            <a:bodyPr wrap="square">
              <a:spAutoFit/>
            </a:bodyPr>
            <a:lstStyle/>
            <a:p>
              <a:r>
                <a:rPr lang="zh-CN" altLang="en-US" sz="1400" b="1" spc="60" dirty="0">
                  <a:effectLst/>
                  <a:latin typeface="微软雅黑" panose="020B0503020204020204" pitchFamily="34" charset="-122"/>
                  <a:ea typeface="微软雅黑" panose="020B0503020204020204" pitchFamily="34" charset="-122"/>
                  <a:sym typeface="+mn-ea"/>
                </a:rPr>
                <a:t>高纯金属钪</a:t>
              </a:r>
              <a:endParaRPr lang="zh-CN" altLang="en-US" sz="1400" dirty="0"/>
            </a:p>
          </p:txBody>
        </p:sp>
        <p:sp>
          <p:nvSpPr>
            <p:cNvPr id="20" name="文本框 19"/>
            <p:cNvSpPr txBox="1"/>
            <p:nvPr/>
          </p:nvSpPr>
          <p:spPr>
            <a:xfrm>
              <a:off x="-3013890" y="3842220"/>
              <a:ext cx="8495029" cy="523647"/>
            </a:xfrm>
            <a:prstGeom prst="rect">
              <a:avLst/>
            </a:prstGeom>
            <a:noFill/>
          </p:spPr>
          <p:txBody>
            <a:bodyPr wrap="square">
              <a:spAutoFit/>
            </a:bodyPr>
            <a:lstStyle/>
            <a:p>
              <a:r>
                <a:rPr lang="zh-CN" altLang="en-US" b="1" spc="60" dirty="0">
                  <a:solidFill>
                    <a:srgbClr val="00B0F0"/>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航空航天用/高铁车体用铝钪合金</a:t>
              </a:r>
              <a:endParaRPr lang="zh-CN" altLang="en-US" dirty="0">
                <a:solidFill>
                  <a:srgbClr val="00B0F0"/>
                </a:solidFill>
              </a:endParaRPr>
            </a:p>
          </p:txBody>
        </p:sp>
        <p:sp>
          <p:nvSpPr>
            <p:cNvPr id="22" name="文本框 21"/>
            <p:cNvSpPr txBox="1"/>
            <p:nvPr/>
          </p:nvSpPr>
          <p:spPr>
            <a:xfrm>
              <a:off x="2613982" y="4229986"/>
              <a:ext cx="15421706" cy="480009"/>
            </a:xfrm>
            <a:prstGeom prst="rect">
              <a:avLst/>
            </a:prstGeom>
            <a:noFill/>
          </p:spPr>
          <p:txBody>
            <a:bodyPr wrap="square">
              <a:spAutoFit/>
            </a:bodyPr>
            <a:lstStyle/>
            <a:p>
              <a:r>
                <a:rPr lang="zh-CN" altLang="en-US" sz="1600" dirty="0">
                  <a:solidFill>
                    <a:srgbClr val="00903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时速</a:t>
              </a:r>
              <a:r>
                <a:rPr lang="en-US" altLang="zh-CN" sz="1600" dirty="0">
                  <a:solidFill>
                    <a:srgbClr val="00903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400</a:t>
              </a:r>
              <a:r>
                <a:rPr lang="zh-CN" altLang="en-US" sz="1600" dirty="0">
                  <a:solidFill>
                    <a:srgbClr val="00903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公里动车组用新型高强高可焊含</a:t>
              </a:r>
              <a:r>
                <a:rPr lang="en-US" altLang="zh-CN" sz="1600" dirty="0">
                  <a:solidFill>
                    <a:srgbClr val="00903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Sc</a:t>
              </a:r>
              <a:r>
                <a:rPr lang="zh-CN" altLang="en-US" sz="1600" dirty="0">
                  <a:solidFill>
                    <a:srgbClr val="00903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a:t>
              </a:r>
              <a:r>
                <a:rPr lang="en-US" altLang="zh-CN" sz="1600" dirty="0">
                  <a:solidFill>
                    <a:srgbClr val="00903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Al-Mg-Si</a:t>
              </a:r>
              <a:r>
                <a:rPr lang="zh-CN" altLang="en-US" sz="1600" dirty="0">
                  <a:solidFill>
                    <a:srgbClr val="00903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合金材料</a:t>
              </a:r>
              <a:endParaRPr lang="zh-CN" altLang="en-US" sz="1600" dirty="0">
                <a:solidFill>
                  <a:srgbClr val="00903D"/>
                </a:solidFill>
              </a:endParaRPr>
            </a:p>
          </p:txBody>
        </p:sp>
        <p:sp>
          <p:nvSpPr>
            <p:cNvPr id="24" name="文本框 23"/>
            <p:cNvSpPr txBox="1"/>
            <p:nvPr/>
          </p:nvSpPr>
          <p:spPr>
            <a:xfrm>
              <a:off x="8548255" y="2592263"/>
              <a:ext cx="8257102" cy="523647"/>
            </a:xfrm>
            <a:prstGeom prst="rect">
              <a:avLst/>
            </a:prstGeom>
            <a:noFill/>
          </p:spPr>
          <p:txBody>
            <a:bodyPr wrap="square">
              <a:spAutoFit/>
            </a:bodyPr>
            <a:lstStyle/>
            <a:p>
              <a:r>
                <a:rPr lang="zh-CN" altLang="en-US" dirty="0">
                  <a:solidFill>
                    <a:schemeClr val="accent6">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航空航天用轻质高性能镁钪合金</a:t>
              </a:r>
              <a:endParaRPr lang="zh-CN" altLang="en-US" dirty="0">
                <a:solidFill>
                  <a:schemeClr val="accent6">
                    <a:lumMod val="50000"/>
                  </a:schemeClr>
                </a:solidFill>
              </a:endParaRPr>
            </a:p>
          </p:txBody>
        </p:sp>
      </p:grpSp>
      <p:sp>
        <p:nvSpPr>
          <p:cNvPr id="31" name="文本框 30"/>
          <p:cNvSpPr txBox="1"/>
          <p:nvPr/>
        </p:nvSpPr>
        <p:spPr>
          <a:xfrm>
            <a:off x="1645016" y="5400327"/>
            <a:ext cx="8232041" cy="400110"/>
          </a:xfrm>
          <a:prstGeom prst="rect">
            <a:avLst/>
          </a:prstGeom>
          <a:noFill/>
        </p:spPr>
        <p:txBody>
          <a:bodyPr wrap="square">
            <a:spAutoFit/>
          </a:bodyPr>
          <a:lstStyle/>
          <a:p>
            <a:pPr marL="342900" indent="-342900">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十年磨一剑，在全球范围率先实现了红土镍矿提钪的大规模稳定生产</a:t>
            </a:r>
          </a:p>
        </p:txBody>
      </p:sp>
      <p:grpSp>
        <p:nvGrpSpPr>
          <p:cNvPr id="32" name="组合 31"/>
          <p:cNvGrpSpPr/>
          <p:nvPr/>
        </p:nvGrpSpPr>
        <p:grpSpPr>
          <a:xfrm>
            <a:off x="1411357" y="2808039"/>
            <a:ext cx="9590778" cy="1909357"/>
            <a:chOff x="1208088" y="2604553"/>
            <a:chExt cx="10445848" cy="2340447"/>
          </a:xfrm>
        </p:grpSpPr>
        <p:sp>
          <p:nvSpPr>
            <p:cNvPr id="33" name="Freeform 5"/>
            <p:cNvSpPr/>
            <p:nvPr/>
          </p:nvSpPr>
          <p:spPr bwMode="auto">
            <a:xfrm>
              <a:off x="8018312" y="2604553"/>
              <a:ext cx="2965600" cy="1782635"/>
            </a:xfrm>
            <a:custGeom>
              <a:avLst/>
              <a:gdLst>
                <a:gd name="T0" fmla="*/ 1810 w 1810"/>
                <a:gd name="T1" fmla="*/ 1088 h 1088"/>
                <a:gd name="T2" fmla="*/ 809 w 1810"/>
                <a:gd name="T3" fmla="*/ 0 h 1088"/>
                <a:gd name="T4" fmla="*/ 809 w 1810"/>
                <a:gd name="T5" fmla="*/ 284 h 1088"/>
                <a:gd name="T6" fmla="*/ 0 w 1810"/>
                <a:gd name="T7" fmla="*/ 284 h 1088"/>
                <a:gd name="T8" fmla="*/ 0 w 1810"/>
                <a:gd name="T9" fmla="*/ 1088 h 1088"/>
                <a:gd name="T10" fmla="*/ 1810 w 1810"/>
                <a:gd name="T11" fmla="*/ 1088 h 1088"/>
              </a:gdLst>
              <a:ahLst/>
              <a:cxnLst>
                <a:cxn ang="0">
                  <a:pos x="T0" y="T1"/>
                </a:cxn>
                <a:cxn ang="0">
                  <a:pos x="T2" y="T3"/>
                </a:cxn>
                <a:cxn ang="0">
                  <a:pos x="T4" y="T5"/>
                </a:cxn>
                <a:cxn ang="0">
                  <a:pos x="T6" y="T7"/>
                </a:cxn>
                <a:cxn ang="0">
                  <a:pos x="T8" y="T9"/>
                </a:cxn>
                <a:cxn ang="0">
                  <a:pos x="T10" y="T11"/>
                </a:cxn>
              </a:cxnLst>
              <a:rect l="0" t="0" r="r" b="b"/>
              <a:pathLst>
                <a:path w="1810" h="1088">
                  <a:moveTo>
                    <a:pt x="1810" y="1088"/>
                  </a:moveTo>
                  <a:lnTo>
                    <a:pt x="809" y="0"/>
                  </a:lnTo>
                  <a:lnTo>
                    <a:pt x="809" y="284"/>
                  </a:lnTo>
                  <a:lnTo>
                    <a:pt x="0" y="284"/>
                  </a:lnTo>
                  <a:lnTo>
                    <a:pt x="0" y="1088"/>
                  </a:lnTo>
                  <a:lnTo>
                    <a:pt x="1810" y="1088"/>
                  </a:ln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4" name="Freeform 6"/>
            <p:cNvSpPr/>
            <p:nvPr/>
          </p:nvSpPr>
          <p:spPr bwMode="auto">
            <a:xfrm>
              <a:off x="5752544" y="2604553"/>
              <a:ext cx="2965600" cy="1782635"/>
            </a:xfrm>
            <a:custGeom>
              <a:avLst/>
              <a:gdLst>
                <a:gd name="T0" fmla="*/ 1810 w 1810"/>
                <a:gd name="T1" fmla="*/ 1088 h 1088"/>
                <a:gd name="T2" fmla="*/ 809 w 1810"/>
                <a:gd name="T3" fmla="*/ 0 h 1088"/>
                <a:gd name="T4" fmla="*/ 809 w 1810"/>
                <a:gd name="T5" fmla="*/ 284 h 1088"/>
                <a:gd name="T6" fmla="*/ 0 w 1810"/>
                <a:gd name="T7" fmla="*/ 284 h 1088"/>
                <a:gd name="T8" fmla="*/ 0 w 1810"/>
                <a:gd name="T9" fmla="*/ 1088 h 1088"/>
                <a:gd name="T10" fmla="*/ 1810 w 1810"/>
                <a:gd name="T11" fmla="*/ 1088 h 1088"/>
              </a:gdLst>
              <a:ahLst/>
              <a:cxnLst>
                <a:cxn ang="0">
                  <a:pos x="T0" y="T1"/>
                </a:cxn>
                <a:cxn ang="0">
                  <a:pos x="T2" y="T3"/>
                </a:cxn>
                <a:cxn ang="0">
                  <a:pos x="T4" y="T5"/>
                </a:cxn>
                <a:cxn ang="0">
                  <a:pos x="T6" y="T7"/>
                </a:cxn>
                <a:cxn ang="0">
                  <a:pos x="T8" y="T9"/>
                </a:cxn>
                <a:cxn ang="0">
                  <a:pos x="T10" y="T11"/>
                </a:cxn>
              </a:cxnLst>
              <a:rect l="0" t="0" r="r" b="b"/>
              <a:pathLst>
                <a:path w="1810" h="1088">
                  <a:moveTo>
                    <a:pt x="1810" y="1088"/>
                  </a:moveTo>
                  <a:lnTo>
                    <a:pt x="809" y="0"/>
                  </a:lnTo>
                  <a:lnTo>
                    <a:pt x="809" y="284"/>
                  </a:lnTo>
                  <a:lnTo>
                    <a:pt x="0" y="284"/>
                  </a:lnTo>
                  <a:lnTo>
                    <a:pt x="0" y="1088"/>
                  </a:lnTo>
                  <a:lnTo>
                    <a:pt x="1810" y="1088"/>
                  </a:ln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5" name="Freeform 7"/>
            <p:cNvSpPr/>
            <p:nvPr/>
          </p:nvSpPr>
          <p:spPr bwMode="auto">
            <a:xfrm>
              <a:off x="3480316" y="2604553"/>
              <a:ext cx="2965600" cy="1782635"/>
            </a:xfrm>
            <a:custGeom>
              <a:avLst/>
              <a:gdLst>
                <a:gd name="T0" fmla="*/ 1810 w 1810"/>
                <a:gd name="T1" fmla="*/ 1088 h 1088"/>
                <a:gd name="T2" fmla="*/ 809 w 1810"/>
                <a:gd name="T3" fmla="*/ 0 h 1088"/>
                <a:gd name="T4" fmla="*/ 809 w 1810"/>
                <a:gd name="T5" fmla="*/ 284 h 1088"/>
                <a:gd name="T6" fmla="*/ 0 w 1810"/>
                <a:gd name="T7" fmla="*/ 284 h 1088"/>
                <a:gd name="T8" fmla="*/ 0 w 1810"/>
                <a:gd name="T9" fmla="*/ 1088 h 1088"/>
                <a:gd name="T10" fmla="*/ 1810 w 1810"/>
                <a:gd name="T11" fmla="*/ 1088 h 1088"/>
              </a:gdLst>
              <a:ahLst/>
              <a:cxnLst>
                <a:cxn ang="0">
                  <a:pos x="T0" y="T1"/>
                </a:cxn>
                <a:cxn ang="0">
                  <a:pos x="T2" y="T3"/>
                </a:cxn>
                <a:cxn ang="0">
                  <a:pos x="T4" y="T5"/>
                </a:cxn>
                <a:cxn ang="0">
                  <a:pos x="T6" y="T7"/>
                </a:cxn>
                <a:cxn ang="0">
                  <a:pos x="T8" y="T9"/>
                </a:cxn>
                <a:cxn ang="0">
                  <a:pos x="T10" y="T11"/>
                </a:cxn>
              </a:cxnLst>
              <a:rect l="0" t="0" r="r" b="b"/>
              <a:pathLst>
                <a:path w="1810" h="1088">
                  <a:moveTo>
                    <a:pt x="1810" y="1088"/>
                  </a:moveTo>
                  <a:lnTo>
                    <a:pt x="809" y="0"/>
                  </a:lnTo>
                  <a:lnTo>
                    <a:pt x="809" y="284"/>
                  </a:lnTo>
                  <a:lnTo>
                    <a:pt x="0" y="284"/>
                  </a:lnTo>
                  <a:lnTo>
                    <a:pt x="0" y="1088"/>
                  </a:lnTo>
                  <a:lnTo>
                    <a:pt x="1810" y="1088"/>
                  </a:lnTo>
                  <a:close/>
                </a:path>
              </a:pathLst>
            </a:custGeom>
            <a:gradFill>
              <a:gsLst>
                <a:gs pos="0">
                  <a:srgbClr val="F01B32"/>
                </a:gs>
                <a:gs pos="100000">
                  <a:srgbClr val="A00B1B"/>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6" name="Freeform 8"/>
            <p:cNvSpPr/>
            <p:nvPr/>
          </p:nvSpPr>
          <p:spPr bwMode="auto">
            <a:xfrm>
              <a:off x="1208088" y="2604553"/>
              <a:ext cx="2967239" cy="1782635"/>
            </a:xfrm>
            <a:custGeom>
              <a:avLst/>
              <a:gdLst>
                <a:gd name="T0" fmla="*/ 1811 w 1811"/>
                <a:gd name="T1" fmla="*/ 1088 h 1088"/>
                <a:gd name="T2" fmla="*/ 809 w 1811"/>
                <a:gd name="T3" fmla="*/ 0 h 1088"/>
                <a:gd name="T4" fmla="*/ 809 w 1811"/>
                <a:gd name="T5" fmla="*/ 284 h 1088"/>
                <a:gd name="T6" fmla="*/ 0 w 1811"/>
                <a:gd name="T7" fmla="*/ 284 h 1088"/>
                <a:gd name="T8" fmla="*/ 0 w 1811"/>
                <a:gd name="T9" fmla="*/ 1088 h 1088"/>
                <a:gd name="T10" fmla="*/ 1811 w 1811"/>
                <a:gd name="T11" fmla="*/ 1088 h 1088"/>
              </a:gdLst>
              <a:ahLst/>
              <a:cxnLst>
                <a:cxn ang="0">
                  <a:pos x="T0" y="T1"/>
                </a:cxn>
                <a:cxn ang="0">
                  <a:pos x="T2" y="T3"/>
                </a:cxn>
                <a:cxn ang="0">
                  <a:pos x="T4" y="T5"/>
                </a:cxn>
                <a:cxn ang="0">
                  <a:pos x="T6" y="T7"/>
                </a:cxn>
                <a:cxn ang="0">
                  <a:pos x="T8" y="T9"/>
                </a:cxn>
                <a:cxn ang="0">
                  <a:pos x="T10" y="T11"/>
                </a:cxn>
              </a:cxnLst>
              <a:rect l="0" t="0" r="r" b="b"/>
              <a:pathLst>
                <a:path w="1811" h="1088">
                  <a:moveTo>
                    <a:pt x="1811" y="1088"/>
                  </a:moveTo>
                  <a:lnTo>
                    <a:pt x="809" y="0"/>
                  </a:lnTo>
                  <a:lnTo>
                    <a:pt x="809" y="284"/>
                  </a:lnTo>
                  <a:lnTo>
                    <a:pt x="0" y="284"/>
                  </a:lnTo>
                  <a:lnTo>
                    <a:pt x="0" y="1088"/>
                  </a:lnTo>
                  <a:lnTo>
                    <a:pt x="1811" y="1088"/>
                  </a:lnTo>
                  <a:close/>
                </a:path>
              </a:pathLst>
            </a:custGeom>
            <a:gradFill>
              <a:gsLst>
                <a:gs pos="0">
                  <a:srgbClr val="1F496D"/>
                </a:gs>
                <a:gs pos="100000">
                  <a:srgbClr val="4C2E4A"/>
                </a:gs>
              </a:gsLst>
              <a:lin ang="54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37" name="椭圆 63"/>
            <p:cNvSpPr/>
            <p:nvPr/>
          </p:nvSpPr>
          <p:spPr>
            <a:xfrm>
              <a:off x="1966695" y="3541083"/>
              <a:ext cx="483341" cy="482599"/>
            </a:xfrm>
            <a:custGeom>
              <a:avLst/>
              <a:gdLst>
                <a:gd name="connsiteX0" fmla="*/ 25829 w 578320"/>
                <a:gd name="connsiteY0" fmla="*/ 524911 h 577432"/>
                <a:gd name="connsiteX1" fmla="*/ 220466 w 578320"/>
                <a:gd name="connsiteY1" fmla="*/ 524911 h 577432"/>
                <a:gd name="connsiteX2" fmla="*/ 247217 w 578320"/>
                <a:gd name="connsiteY2" fmla="*/ 550711 h 577432"/>
                <a:gd name="connsiteX3" fmla="*/ 220466 w 578320"/>
                <a:gd name="connsiteY3" fmla="*/ 577432 h 577432"/>
                <a:gd name="connsiteX4" fmla="*/ 25829 w 578320"/>
                <a:gd name="connsiteY4" fmla="*/ 577432 h 577432"/>
                <a:gd name="connsiteX5" fmla="*/ 0 w 578320"/>
                <a:gd name="connsiteY5" fmla="*/ 550711 h 577432"/>
                <a:gd name="connsiteX6" fmla="*/ 25829 w 578320"/>
                <a:gd name="connsiteY6" fmla="*/ 524911 h 577432"/>
                <a:gd name="connsiteX7" fmla="*/ 25820 w 578320"/>
                <a:gd name="connsiteY7" fmla="*/ 458632 h 577432"/>
                <a:gd name="connsiteX8" fmla="*/ 165988 w 578320"/>
                <a:gd name="connsiteY8" fmla="*/ 458632 h 577432"/>
                <a:gd name="connsiteX9" fmla="*/ 245294 w 578320"/>
                <a:gd name="connsiteY9" fmla="*/ 493646 h 577432"/>
                <a:gd name="connsiteX10" fmla="*/ 220396 w 578320"/>
                <a:gd name="connsiteY10" fmla="*/ 511153 h 577432"/>
                <a:gd name="connsiteX11" fmla="*/ 25820 w 578320"/>
                <a:gd name="connsiteY11" fmla="*/ 511153 h 577432"/>
                <a:gd name="connsiteX12" fmla="*/ 0 w 578320"/>
                <a:gd name="connsiteY12" fmla="*/ 484432 h 577432"/>
                <a:gd name="connsiteX13" fmla="*/ 25820 w 578320"/>
                <a:gd name="connsiteY13" fmla="*/ 458632 h 577432"/>
                <a:gd name="connsiteX14" fmla="*/ 468575 w 578320"/>
                <a:gd name="connsiteY14" fmla="*/ 396938 h 577432"/>
                <a:gd name="connsiteX15" fmla="*/ 551576 w 578320"/>
                <a:gd name="connsiteY15" fmla="*/ 396938 h 577432"/>
                <a:gd name="connsiteX16" fmla="*/ 578320 w 578320"/>
                <a:gd name="connsiteY16" fmla="*/ 422738 h 577432"/>
                <a:gd name="connsiteX17" fmla="*/ 551576 w 578320"/>
                <a:gd name="connsiteY17" fmla="*/ 449459 h 577432"/>
                <a:gd name="connsiteX18" fmla="*/ 424308 w 578320"/>
                <a:gd name="connsiteY18" fmla="*/ 449459 h 577432"/>
                <a:gd name="connsiteX19" fmla="*/ 468575 w 578320"/>
                <a:gd name="connsiteY19" fmla="*/ 396938 h 577432"/>
                <a:gd name="connsiteX20" fmla="*/ 25826 w 578320"/>
                <a:gd name="connsiteY20" fmla="*/ 392352 h 577432"/>
                <a:gd name="connsiteX21" fmla="*/ 106996 w 578320"/>
                <a:gd name="connsiteY21" fmla="*/ 392352 h 577432"/>
                <a:gd name="connsiteX22" fmla="*/ 149425 w 578320"/>
                <a:gd name="connsiteY22" fmla="*/ 444725 h 577432"/>
                <a:gd name="connsiteX23" fmla="*/ 25826 w 578320"/>
                <a:gd name="connsiteY23" fmla="*/ 444725 h 577432"/>
                <a:gd name="connsiteX24" fmla="*/ 0 w 578320"/>
                <a:gd name="connsiteY24" fmla="*/ 418998 h 577432"/>
                <a:gd name="connsiteX25" fmla="*/ 25826 w 578320"/>
                <a:gd name="connsiteY25" fmla="*/ 392352 h 577432"/>
                <a:gd name="connsiteX26" fmla="*/ 495311 w 578320"/>
                <a:gd name="connsiteY26" fmla="*/ 330659 h 577432"/>
                <a:gd name="connsiteX27" fmla="*/ 551573 w 578320"/>
                <a:gd name="connsiteY27" fmla="*/ 330659 h 577432"/>
                <a:gd name="connsiteX28" fmla="*/ 578320 w 578320"/>
                <a:gd name="connsiteY28" fmla="*/ 357305 h 577432"/>
                <a:gd name="connsiteX29" fmla="*/ 551573 w 578320"/>
                <a:gd name="connsiteY29" fmla="*/ 383032 h 577432"/>
                <a:gd name="connsiteX30" fmla="*/ 475942 w 578320"/>
                <a:gd name="connsiteY30" fmla="*/ 383032 h 577432"/>
                <a:gd name="connsiteX31" fmla="*/ 495311 w 578320"/>
                <a:gd name="connsiteY31" fmla="*/ 330659 h 577432"/>
                <a:gd name="connsiteX32" fmla="*/ 25814 w 578320"/>
                <a:gd name="connsiteY32" fmla="*/ 325924 h 577432"/>
                <a:gd name="connsiteX33" fmla="*/ 82051 w 578320"/>
                <a:gd name="connsiteY33" fmla="*/ 325924 h 577432"/>
                <a:gd name="connsiteX34" fmla="*/ 99568 w 578320"/>
                <a:gd name="connsiteY34" fmla="*/ 378445 h 577432"/>
                <a:gd name="connsiteX35" fmla="*/ 25814 w 578320"/>
                <a:gd name="connsiteY35" fmla="*/ 378445 h 577432"/>
                <a:gd name="connsiteX36" fmla="*/ 0 w 578320"/>
                <a:gd name="connsiteY36" fmla="*/ 352645 h 577432"/>
                <a:gd name="connsiteX37" fmla="*/ 25814 w 578320"/>
                <a:gd name="connsiteY37" fmla="*/ 325924 h 577432"/>
                <a:gd name="connsiteX38" fmla="*/ 297074 w 578320"/>
                <a:gd name="connsiteY38" fmla="*/ 302072 h 577432"/>
                <a:gd name="connsiteX39" fmla="*/ 297074 w 578320"/>
                <a:gd name="connsiteY39" fmla="*/ 349966 h 577432"/>
                <a:gd name="connsiteX40" fmla="*/ 326589 w 578320"/>
                <a:gd name="connsiteY40" fmla="*/ 326019 h 577432"/>
                <a:gd name="connsiteX41" fmla="*/ 297074 w 578320"/>
                <a:gd name="connsiteY41" fmla="*/ 302072 h 577432"/>
                <a:gd name="connsiteX42" fmla="*/ 498167 w 578320"/>
                <a:gd name="connsiteY42" fmla="*/ 264231 h 577432"/>
                <a:gd name="connsiteX43" fmla="*/ 551603 w 578320"/>
                <a:gd name="connsiteY43" fmla="*/ 264231 h 577432"/>
                <a:gd name="connsiteX44" fmla="*/ 578320 w 578320"/>
                <a:gd name="connsiteY44" fmla="*/ 290952 h 577432"/>
                <a:gd name="connsiteX45" fmla="*/ 551603 w 578320"/>
                <a:gd name="connsiteY45" fmla="*/ 316752 h 577432"/>
                <a:gd name="connsiteX46" fmla="*/ 497246 w 578320"/>
                <a:gd name="connsiteY46" fmla="*/ 316752 h 577432"/>
                <a:gd name="connsiteX47" fmla="*/ 499089 w 578320"/>
                <a:gd name="connsiteY47" fmla="*/ 288188 h 577432"/>
                <a:gd name="connsiteX48" fmla="*/ 498167 w 578320"/>
                <a:gd name="connsiteY48" fmla="*/ 264231 h 577432"/>
                <a:gd name="connsiteX49" fmla="*/ 25843 w 578320"/>
                <a:gd name="connsiteY49" fmla="*/ 259645 h 577432"/>
                <a:gd name="connsiteX50" fmla="*/ 81222 w 578320"/>
                <a:gd name="connsiteY50" fmla="*/ 259645 h 577432"/>
                <a:gd name="connsiteX51" fmla="*/ 78453 w 578320"/>
                <a:gd name="connsiteY51" fmla="*/ 288209 h 577432"/>
                <a:gd name="connsiteX52" fmla="*/ 80299 w 578320"/>
                <a:gd name="connsiteY52" fmla="*/ 312166 h 577432"/>
                <a:gd name="connsiteX53" fmla="*/ 25843 w 578320"/>
                <a:gd name="connsiteY53" fmla="*/ 312166 h 577432"/>
                <a:gd name="connsiteX54" fmla="*/ 0 w 578320"/>
                <a:gd name="connsiteY54" fmla="*/ 286366 h 577432"/>
                <a:gd name="connsiteX55" fmla="*/ 25843 w 578320"/>
                <a:gd name="connsiteY55" fmla="*/ 259645 h 577432"/>
                <a:gd name="connsiteX56" fmla="*/ 282316 w 578320"/>
                <a:gd name="connsiteY56" fmla="*/ 225625 h 577432"/>
                <a:gd name="connsiteX57" fmla="*/ 255567 w 578320"/>
                <a:gd name="connsiteY57" fmla="*/ 245888 h 577432"/>
                <a:gd name="connsiteX58" fmla="*/ 282316 w 578320"/>
                <a:gd name="connsiteY58" fmla="*/ 267993 h 577432"/>
                <a:gd name="connsiteX59" fmla="*/ 478752 w 578320"/>
                <a:gd name="connsiteY59" fmla="*/ 197951 h 577432"/>
                <a:gd name="connsiteX60" fmla="*/ 551584 w 578320"/>
                <a:gd name="connsiteY60" fmla="*/ 197951 h 577432"/>
                <a:gd name="connsiteX61" fmla="*/ 578320 w 578320"/>
                <a:gd name="connsiteY61" fmla="*/ 224672 h 577432"/>
                <a:gd name="connsiteX62" fmla="*/ 551584 w 578320"/>
                <a:gd name="connsiteY62" fmla="*/ 250472 h 577432"/>
                <a:gd name="connsiteX63" fmla="*/ 495347 w 578320"/>
                <a:gd name="connsiteY63" fmla="*/ 250472 h 577432"/>
                <a:gd name="connsiteX64" fmla="*/ 478752 w 578320"/>
                <a:gd name="connsiteY64" fmla="*/ 197951 h 577432"/>
                <a:gd name="connsiteX65" fmla="*/ 25834 w 578320"/>
                <a:gd name="connsiteY65" fmla="*/ 194253 h 577432"/>
                <a:gd name="connsiteX66" fmla="*/ 101491 w 578320"/>
                <a:gd name="connsiteY66" fmla="*/ 194253 h 577432"/>
                <a:gd name="connsiteX67" fmla="*/ 83038 w 578320"/>
                <a:gd name="connsiteY67" fmla="*/ 246774 h 577432"/>
                <a:gd name="connsiteX68" fmla="*/ 25834 w 578320"/>
                <a:gd name="connsiteY68" fmla="*/ 246774 h 577432"/>
                <a:gd name="connsiteX69" fmla="*/ 0 w 578320"/>
                <a:gd name="connsiteY69" fmla="*/ 220053 h 577432"/>
                <a:gd name="connsiteX70" fmla="*/ 25834 w 578320"/>
                <a:gd name="connsiteY70" fmla="*/ 194253 h 577432"/>
                <a:gd name="connsiteX71" fmla="*/ 289695 w 578320"/>
                <a:gd name="connsiteY71" fmla="*/ 180494 h 577432"/>
                <a:gd name="connsiteX72" fmla="*/ 297074 w 578320"/>
                <a:gd name="connsiteY72" fmla="*/ 188784 h 577432"/>
                <a:gd name="connsiteX73" fmla="*/ 297074 w 578320"/>
                <a:gd name="connsiteY73" fmla="*/ 200757 h 577432"/>
                <a:gd name="connsiteX74" fmla="*/ 353338 w 578320"/>
                <a:gd name="connsiteY74" fmla="*/ 236678 h 577432"/>
                <a:gd name="connsiteX75" fmla="*/ 338580 w 578320"/>
                <a:gd name="connsiteY75" fmla="*/ 251415 h 577432"/>
                <a:gd name="connsiteX76" fmla="*/ 297074 w 578320"/>
                <a:gd name="connsiteY76" fmla="*/ 225625 h 577432"/>
                <a:gd name="connsiteX77" fmla="*/ 297074 w 578320"/>
                <a:gd name="connsiteY77" fmla="*/ 270756 h 577432"/>
                <a:gd name="connsiteX78" fmla="*/ 356105 w 578320"/>
                <a:gd name="connsiteY78" fmla="*/ 323256 h 577432"/>
                <a:gd name="connsiteX79" fmla="*/ 297074 w 578320"/>
                <a:gd name="connsiteY79" fmla="*/ 373913 h 577432"/>
                <a:gd name="connsiteX80" fmla="*/ 297074 w 578320"/>
                <a:gd name="connsiteY80" fmla="*/ 388650 h 577432"/>
                <a:gd name="connsiteX81" fmla="*/ 289695 w 578320"/>
                <a:gd name="connsiteY81" fmla="*/ 396939 h 577432"/>
                <a:gd name="connsiteX82" fmla="*/ 282316 w 578320"/>
                <a:gd name="connsiteY82" fmla="*/ 388650 h 577432"/>
                <a:gd name="connsiteX83" fmla="*/ 282316 w 578320"/>
                <a:gd name="connsiteY83" fmla="*/ 373913 h 577432"/>
                <a:gd name="connsiteX84" fmla="*/ 222362 w 578320"/>
                <a:gd name="connsiteY84" fmla="*/ 329703 h 577432"/>
                <a:gd name="connsiteX85" fmla="*/ 237120 w 578320"/>
                <a:gd name="connsiteY85" fmla="*/ 314966 h 577432"/>
                <a:gd name="connsiteX86" fmla="*/ 282316 w 578320"/>
                <a:gd name="connsiteY86" fmla="*/ 349966 h 577432"/>
                <a:gd name="connsiteX87" fmla="*/ 282316 w 578320"/>
                <a:gd name="connsiteY87" fmla="*/ 299309 h 577432"/>
                <a:gd name="connsiteX88" fmla="*/ 225129 w 578320"/>
                <a:gd name="connsiteY88" fmla="*/ 251415 h 577432"/>
                <a:gd name="connsiteX89" fmla="*/ 282316 w 578320"/>
                <a:gd name="connsiteY89" fmla="*/ 200757 h 577432"/>
                <a:gd name="connsiteX90" fmla="*/ 282316 w 578320"/>
                <a:gd name="connsiteY90" fmla="*/ 188784 h 577432"/>
                <a:gd name="connsiteX91" fmla="*/ 289695 w 578320"/>
                <a:gd name="connsiteY91" fmla="*/ 180494 h 577432"/>
                <a:gd name="connsiteX92" fmla="*/ 288699 w 578320"/>
                <a:gd name="connsiteY92" fmla="*/ 157519 h 577432"/>
                <a:gd name="connsiteX93" fmla="*/ 157752 w 578320"/>
                <a:gd name="connsiteY93" fmla="*/ 288255 h 577432"/>
                <a:gd name="connsiteX94" fmla="*/ 288699 w 578320"/>
                <a:gd name="connsiteY94" fmla="*/ 419912 h 577432"/>
                <a:gd name="connsiteX95" fmla="*/ 420567 w 578320"/>
                <a:gd name="connsiteY95" fmla="*/ 288255 h 577432"/>
                <a:gd name="connsiteX96" fmla="*/ 288699 w 578320"/>
                <a:gd name="connsiteY96" fmla="*/ 157519 h 577432"/>
                <a:gd name="connsiteX97" fmla="*/ 428895 w 578320"/>
                <a:gd name="connsiteY97" fmla="*/ 132559 h 577432"/>
                <a:gd name="connsiteX98" fmla="*/ 551571 w 578320"/>
                <a:gd name="connsiteY98" fmla="*/ 132559 h 577432"/>
                <a:gd name="connsiteX99" fmla="*/ 578320 w 578320"/>
                <a:gd name="connsiteY99" fmla="*/ 158359 h 577432"/>
                <a:gd name="connsiteX100" fmla="*/ 551571 w 578320"/>
                <a:gd name="connsiteY100" fmla="*/ 185080 h 577432"/>
                <a:gd name="connsiteX101" fmla="*/ 471324 w 578320"/>
                <a:gd name="connsiteY101" fmla="*/ 185080 h 577432"/>
                <a:gd name="connsiteX102" fmla="*/ 428895 w 578320"/>
                <a:gd name="connsiteY102" fmla="*/ 132559 h 577432"/>
                <a:gd name="connsiteX103" fmla="*/ 25822 w 578320"/>
                <a:gd name="connsiteY103" fmla="*/ 127973 h 577432"/>
                <a:gd name="connsiteX104" fmla="*/ 154012 w 578320"/>
                <a:gd name="connsiteY104" fmla="*/ 127973 h 577432"/>
                <a:gd name="connsiteX105" fmla="*/ 108823 w 578320"/>
                <a:gd name="connsiteY105" fmla="*/ 180494 h 577432"/>
                <a:gd name="connsiteX106" fmla="*/ 25822 w 578320"/>
                <a:gd name="connsiteY106" fmla="*/ 180494 h 577432"/>
                <a:gd name="connsiteX107" fmla="*/ 0 w 578320"/>
                <a:gd name="connsiteY107" fmla="*/ 153773 h 577432"/>
                <a:gd name="connsiteX108" fmla="*/ 25822 w 578320"/>
                <a:gd name="connsiteY108" fmla="*/ 127973 h 577432"/>
                <a:gd name="connsiteX109" fmla="*/ 288699 w 578320"/>
                <a:gd name="connsiteY109" fmla="*/ 105041 h 577432"/>
                <a:gd name="connsiteX110" fmla="*/ 473130 w 578320"/>
                <a:gd name="connsiteY110" fmla="*/ 288255 h 577432"/>
                <a:gd name="connsiteX111" fmla="*/ 288699 w 578320"/>
                <a:gd name="connsiteY111" fmla="*/ 472390 h 577432"/>
                <a:gd name="connsiteX112" fmla="*/ 105189 w 578320"/>
                <a:gd name="connsiteY112" fmla="*/ 288255 h 577432"/>
                <a:gd name="connsiteX113" fmla="*/ 288699 w 578320"/>
                <a:gd name="connsiteY113" fmla="*/ 105041 h 577432"/>
                <a:gd name="connsiteX114" fmla="*/ 357002 w 578320"/>
                <a:gd name="connsiteY114" fmla="*/ 66280 h 577432"/>
                <a:gd name="connsiteX115" fmla="*/ 551578 w 578320"/>
                <a:gd name="connsiteY115" fmla="*/ 66280 h 577432"/>
                <a:gd name="connsiteX116" fmla="*/ 578320 w 578320"/>
                <a:gd name="connsiteY116" fmla="*/ 92080 h 577432"/>
                <a:gd name="connsiteX117" fmla="*/ 551578 w 578320"/>
                <a:gd name="connsiteY117" fmla="*/ 118801 h 577432"/>
                <a:gd name="connsiteX118" fmla="*/ 411410 w 578320"/>
                <a:gd name="connsiteY118" fmla="*/ 118801 h 577432"/>
                <a:gd name="connsiteX119" fmla="*/ 333026 w 578320"/>
                <a:gd name="connsiteY119" fmla="*/ 82865 h 577432"/>
                <a:gd name="connsiteX120" fmla="*/ 357002 w 578320"/>
                <a:gd name="connsiteY120" fmla="*/ 66280 h 577432"/>
                <a:gd name="connsiteX121" fmla="*/ 356932 w 578320"/>
                <a:gd name="connsiteY121" fmla="*/ 0 h 577432"/>
                <a:gd name="connsiteX122" fmla="*/ 551569 w 578320"/>
                <a:gd name="connsiteY122" fmla="*/ 0 h 577432"/>
                <a:gd name="connsiteX123" fmla="*/ 578320 w 578320"/>
                <a:gd name="connsiteY123" fmla="*/ 25800 h 577432"/>
                <a:gd name="connsiteX124" fmla="*/ 551569 w 578320"/>
                <a:gd name="connsiteY124" fmla="*/ 52521 h 577432"/>
                <a:gd name="connsiteX125" fmla="*/ 356932 w 578320"/>
                <a:gd name="connsiteY125" fmla="*/ 52521 h 577432"/>
                <a:gd name="connsiteX126" fmla="*/ 331103 w 578320"/>
                <a:gd name="connsiteY126" fmla="*/ 25800 h 577432"/>
                <a:gd name="connsiteX127" fmla="*/ 356932 w 578320"/>
                <a:gd name="connsiteY127" fmla="*/ 0 h 5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578320" h="577432">
                  <a:moveTo>
                    <a:pt x="25829" y="524911"/>
                  </a:moveTo>
                  <a:lnTo>
                    <a:pt x="220466" y="524911"/>
                  </a:lnTo>
                  <a:cubicBezTo>
                    <a:pt x="235225" y="524911"/>
                    <a:pt x="247217" y="535968"/>
                    <a:pt x="247217" y="550711"/>
                  </a:cubicBezTo>
                  <a:cubicBezTo>
                    <a:pt x="247217" y="565454"/>
                    <a:pt x="235225" y="577432"/>
                    <a:pt x="220466" y="577432"/>
                  </a:cubicBezTo>
                  <a:lnTo>
                    <a:pt x="25829" y="577432"/>
                  </a:lnTo>
                  <a:cubicBezTo>
                    <a:pt x="11992" y="577432"/>
                    <a:pt x="0" y="565454"/>
                    <a:pt x="0" y="550711"/>
                  </a:cubicBezTo>
                  <a:cubicBezTo>
                    <a:pt x="0" y="535968"/>
                    <a:pt x="11992" y="524911"/>
                    <a:pt x="25829" y="524911"/>
                  </a:cubicBezTo>
                  <a:close/>
                  <a:moveTo>
                    <a:pt x="25820" y="458632"/>
                  </a:moveTo>
                  <a:lnTo>
                    <a:pt x="165988" y="458632"/>
                  </a:lnTo>
                  <a:cubicBezTo>
                    <a:pt x="189042" y="475218"/>
                    <a:pt x="215785" y="488118"/>
                    <a:pt x="245294" y="493646"/>
                  </a:cubicBezTo>
                  <a:cubicBezTo>
                    <a:pt x="241606" y="503782"/>
                    <a:pt x="232384" y="511153"/>
                    <a:pt x="220396" y="511153"/>
                  </a:cubicBezTo>
                  <a:lnTo>
                    <a:pt x="25820" y="511153"/>
                  </a:lnTo>
                  <a:cubicBezTo>
                    <a:pt x="11988" y="511153"/>
                    <a:pt x="0" y="499175"/>
                    <a:pt x="0" y="484432"/>
                  </a:cubicBezTo>
                  <a:cubicBezTo>
                    <a:pt x="0" y="470611"/>
                    <a:pt x="11988" y="458632"/>
                    <a:pt x="25820" y="458632"/>
                  </a:cubicBezTo>
                  <a:close/>
                  <a:moveTo>
                    <a:pt x="468575" y="396938"/>
                  </a:moveTo>
                  <a:lnTo>
                    <a:pt x="551576" y="396938"/>
                  </a:lnTo>
                  <a:cubicBezTo>
                    <a:pt x="566331" y="396938"/>
                    <a:pt x="578320" y="408917"/>
                    <a:pt x="578320" y="422738"/>
                  </a:cubicBezTo>
                  <a:cubicBezTo>
                    <a:pt x="578320" y="437481"/>
                    <a:pt x="566331" y="449459"/>
                    <a:pt x="551576" y="449459"/>
                  </a:cubicBezTo>
                  <a:lnTo>
                    <a:pt x="424308" y="449459"/>
                  </a:lnTo>
                  <a:cubicBezTo>
                    <a:pt x="441830" y="434717"/>
                    <a:pt x="456586" y="416288"/>
                    <a:pt x="468575" y="396938"/>
                  </a:cubicBezTo>
                  <a:close/>
                  <a:moveTo>
                    <a:pt x="25826" y="392352"/>
                  </a:moveTo>
                  <a:lnTo>
                    <a:pt x="106996" y="392352"/>
                  </a:lnTo>
                  <a:cubicBezTo>
                    <a:pt x="118064" y="412566"/>
                    <a:pt x="131900" y="430024"/>
                    <a:pt x="149425" y="444725"/>
                  </a:cubicBezTo>
                  <a:lnTo>
                    <a:pt x="25826" y="444725"/>
                  </a:lnTo>
                  <a:cubicBezTo>
                    <a:pt x="11991" y="444725"/>
                    <a:pt x="0" y="432781"/>
                    <a:pt x="0" y="418998"/>
                  </a:cubicBezTo>
                  <a:cubicBezTo>
                    <a:pt x="0" y="404297"/>
                    <a:pt x="11991" y="392352"/>
                    <a:pt x="25826" y="392352"/>
                  </a:cubicBezTo>
                  <a:close/>
                  <a:moveTo>
                    <a:pt x="495311" y="330659"/>
                  </a:moveTo>
                  <a:lnTo>
                    <a:pt x="551573" y="330659"/>
                  </a:lnTo>
                  <a:cubicBezTo>
                    <a:pt x="566330" y="330659"/>
                    <a:pt x="578320" y="342604"/>
                    <a:pt x="578320" y="357305"/>
                  </a:cubicBezTo>
                  <a:cubicBezTo>
                    <a:pt x="578320" y="371088"/>
                    <a:pt x="566330" y="383032"/>
                    <a:pt x="551573" y="383032"/>
                  </a:cubicBezTo>
                  <a:lnTo>
                    <a:pt x="475942" y="383032"/>
                  </a:lnTo>
                  <a:cubicBezTo>
                    <a:pt x="485165" y="366493"/>
                    <a:pt x="490699" y="349036"/>
                    <a:pt x="495311" y="330659"/>
                  </a:cubicBezTo>
                  <a:close/>
                  <a:moveTo>
                    <a:pt x="25814" y="325924"/>
                  </a:moveTo>
                  <a:lnTo>
                    <a:pt x="82051" y="325924"/>
                  </a:lnTo>
                  <a:cubicBezTo>
                    <a:pt x="85739" y="344353"/>
                    <a:pt x="91271" y="361860"/>
                    <a:pt x="99568" y="378445"/>
                  </a:cubicBezTo>
                  <a:lnTo>
                    <a:pt x="25814" y="378445"/>
                  </a:lnTo>
                  <a:cubicBezTo>
                    <a:pt x="11985" y="378445"/>
                    <a:pt x="0" y="367388"/>
                    <a:pt x="0" y="352645"/>
                  </a:cubicBezTo>
                  <a:cubicBezTo>
                    <a:pt x="0" y="337903"/>
                    <a:pt x="11985" y="325924"/>
                    <a:pt x="25814" y="325924"/>
                  </a:cubicBezTo>
                  <a:close/>
                  <a:moveTo>
                    <a:pt x="297074" y="302072"/>
                  </a:moveTo>
                  <a:lnTo>
                    <a:pt x="297074" y="349966"/>
                  </a:lnTo>
                  <a:cubicBezTo>
                    <a:pt x="310909" y="349045"/>
                    <a:pt x="326589" y="341677"/>
                    <a:pt x="326589" y="326019"/>
                  </a:cubicBezTo>
                  <a:cubicBezTo>
                    <a:pt x="326589" y="310361"/>
                    <a:pt x="309987" y="304835"/>
                    <a:pt x="297074" y="302072"/>
                  </a:cubicBezTo>
                  <a:close/>
                  <a:moveTo>
                    <a:pt x="498167" y="264231"/>
                  </a:moveTo>
                  <a:lnTo>
                    <a:pt x="551603" y="264231"/>
                  </a:lnTo>
                  <a:cubicBezTo>
                    <a:pt x="566343" y="264231"/>
                    <a:pt x="578320" y="276210"/>
                    <a:pt x="578320" y="290952"/>
                  </a:cubicBezTo>
                  <a:cubicBezTo>
                    <a:pt x="578320" y="304774"/>
                    <a:pt x="566343" y="316752"/>
                    <a:pt x="551603" y="316752"/>
                  </a:cubicBezTo>
                  <a:lnTo>
                    <a:pt x="497246" y="316752"/>
                  </a:lnTo>
                  <a:cubicBezTo>
                    <a:pt x="498167" y="307538"/>
                    <a:pt x="499089" y="298324"/>
                    <a:pt x="499089" y="288188"/>
                  </a:cubicBezTo>
                  <a:cubicBezTo>
                    <a:pt x="499089" y="279895"/>
                    <a:pt x="499089" y="272524"/>
                    <a:pt x="498167" y="264231"/>
                  </a:cubicBezTo>
                  <a:close/>
                  <a:moveTo>
                    <a:pt x="25843" y="259645"/>
                  </a:moveTo>
                  <a:lnTo>
                    <a:pt x="81222" y="259645"/>
                  </a:lnTo>
                  <a:cubicBezTo>
                    <a:pt x="79376" y="269781"/>
                    <a:pt x="78453" y="278995"/>
                    <a:pt x="78453" y="288209"/>
                  </a:cubicBezTo>
                  <a:cubicBezTo>
                    <a:pt x="78453" y="296502"/>
                    <a:pt x="79376" y="304795"/>
                    <a:pt x="80299" y="312166"/>
                  </a:cubicBezTo>
                  <a:lnTo>
                    <a:pt x="25843" y="312166"/>
                  </a:lnTo>
                  <a:cubicBezTo>
                    <a:pt x="11999" y="312166"/>
                    <a:pt x="0" y="301109"/>
                    <a:pt x="0" y="286366"/>
                  </a:cubicBezTo>
                  <a:cubicBezTo>
                    <a:pt x="0" y="271624"/>
                    <a:pt x="11999" y="259645"/>
                    <a:pt x="25843" y="259645"/>
                  </a:cubicBezTo>
                  <a:close/>
                  <a:moveTo>
                    <a:pt x="282316" y="225625"/>
                  </a:moveTo>
                  <a:cubicBezTo>
                    <a:pt x="265713" y="225625"/>
                    <a:pt x="255567" y="235757"/>
                    <a:pt x="255567" y="245888"/>
                  </a:cubicBezTo>
                  <a:cubicBezTo>
                    <a:pt x="255567" y="257862"/>
                    <a:pt x="264791" y="264309"/>
                    <a:pt x="282316" y="267993"/>
                  </a:cubicBezTo>
                  <a:close/>
                  <a:moveTo>
                    <a:pt x="478752" y="197951"/>
                  </a:moveTo>
                  <a:lnTo>
                    <a:pt x="551584" y="197951"/>
                  </a:lnTo>
                  <a:cubicBezTo>
                    <a:pt x="566335" y="197951"/>
                    <a:pt x="578320" y="209930"/>
                    <a:pt x="578320" y="224672"/>
                  </a:cubicBezTo>
                  <a:cubicBezTo>
                    <a:pt x="578320" y="239415"/>
                    <a:pt x="566335" y="250472"/>
                    <a:pt x="551584" y="250472"/>
                  </a:cubicBezTo>
                  <a:lnTo>
                    <a:pt x="495347" y="250472"/>
                  </a:lnTo>
                  <a:cubicBezTo>
                    <a:pt x="492581" y="232044"/>
                    <a:pt x="486128" y="214537"/>
                    <a:pt x="478752" y="197951"/>
                  </a:cubicBezTo>
                  <a:close/>
                  <a:moveTo>
                    <a:pt x="25834" y="194253"/>
                  </a:moveTo>
                  <a:lnTo>
                    <a:pt x="101491" y="194253"/>
                  </a:lnTo>
                  <a:cubicBezTo>
                    <a:pt x="93187" y="209917"/>
                    <a:pt x="86729" y="228346"/>
                    <a:pt x="83038" y="246774"/>
                  </a:cubicBezTo>
                  <a:lnTo>
                    <a:pt x="25834" y="246774"/>
                  </a:lnTo>
                  <a:cubicBezTo>
                    <a:pt x="11994" y="246774"/>
                    <a:pt x="0" y="234796"/>
                    <a:pt x="0" y="220053"/>
                  </a:cubicBezTo>
                  <a:cubicBezTo>
                    <a:pt x="0" y="205310"/>
                    <a:pt x="11994" y="194253"/>
                    <a:pt x="25834" y="194253"/>
                  </a:cubicBezTo>
                  <a:close/>
                  <a:moveTo>
                    <a:pt x="289695" y="180494"/>
                  </a:moveTo>
                  <a:cubicBezTo>
                    <a:pt x="293384" y="180494"/>
                    <a:pt x="297074" y="184178"/>
                    <a:pt x="297074" y="188784"/>
                  </a:cubicBezTo>
                  <a:lnTo>
                    <a:pt x="297074" y="200757"/>
                  </a:lnTo>
                  <a:cubicBezTo>
                    <a:pt x="315521" y="201678"/>
                    <a:pt x="353338" y="213652"/>
                    <a:pt x="353338" y="236678"/>
                  </a:cubicBezTo>
                  <a:cubicBezTo>
                    <a:pt x="353338" y="245888"/>
                    <a:pt x="346881" y="251415"/>
                    <a:pt x="338580" y="251415"/>
                  </a:cubicBezTo>
                  <a:cubicBezTo>
                    <a:pt x="322900" y="251415"/>
                    <a:pt x="322900" y="225625"/>
                    <a:pt x="297074" y="225625"/>
                  </a:cubicBezTo>
                  <a:lnTo>
                    <a:pt x="297074" y="270756"/>
                  </a:lnTo>
                  <a:cubicBezTo>
                    <a:pt x="328434" y="277204"/>
                    <a:pt x="356105" y="286414"/>
                    <a:pt x="356105" y="323256"/>
                  </a:cubicBezTo>
                  <a:cubicBezTo>
                    <a:pt x="356105" y="355492"/>
                    <a:pt x="332124" y="372071"/>
                    <a:pt x="297074" y="373913"/>
                  </a:cubicBezTo>
                  <a:lnTo>
                    <a:pt x="297074" y="388650"/>
                  </a:lnTo>
                  <a:cubicBezTo>
                    <a:pt x="297074" y="392334"/>
                    <a:pt x="293384" y="396939"/>
                    <a:pt x="289695" y="396939"/>
                  </a:cubicBezTo>
                  <a:cubicBezTo>
                    <a:pt x="285083" y="396939"/>
                    <a:pt x="282316" y="392334"/>
                    <a:pt x="282316" y="388650"/>
                  </a:cubicBezTo>
                  <a:lnTo>
                    <a:pt x="282316" y="373913"/>
                  </a:lnTo>
                  <a:cubicBezTo>
                    <a:pt x="241732" y="372992"/>
                    <a:pt x="222362" y="349045"/>
                    <a:pt x="222362" y="329703"/>
                  </a:cubicBezTo>
                  <a:cubicBezTo>
                    <a:pt x="222362" y="320493"/>
                    <a:pt x="227896" y="314966"/>
                    <a:pt x="237120" y="314966"/>
                  </a:cubicBezTo>
                  <a:cubicBezTo>
                    <a:pt x="263869" y="314966"/>
                    <a:pt x="242654" y="348124"/>
                    <a:pt x="282316" y="349966"/>
                  </a:cubicBezTo>
                  <a:lnTo>
                    <a:pt x="282316" y="299309"/>
                  </a:lnTo>
                  <a:cubicBezTo>
                    <a:pt x="247266" y="292861"/>
                    <a:pt x="225129" y="278125"/>
                    <a:pt x="225129" y="251415"/>
                  </a:cubicBezTo>
                  <a:cubicBezTo>
                    <a:pt x="225129" y="219178"/>
                    <a:pt x="252800" y="201678"/>
                    <a:pt x="282316" y="200757"/>
                  </a:cubicBezTo>
                  <a:lnTo>
                    <a:pt x="282316" y="188784"/>
                  </a:lnTo>
                  <a:cubicBezTo>
                    <a:pt x="282316" y="184178"/>
                    <a:pt x="285083" y="180494"/>
                    <a:pt x="289695" y="180494"/>
                  </a:cubicBezTo>
                  <a:close/>
                  <a:moveTo>
                    <a:pt x="288699" y="157519"/>
                  </a:moveTo>
                  <a:cubicBezTo>
                    <a:pt x="216770" y="157519"/>
                    <a:pt x="157752" y="216443"/>
                    <a:pt x="157752" y="288255"/>
                  </a:cubicBezTo>
                  <a:cubicBezTo>
                    <a:pt x="157752" y="360989"/>
                    <a:pt x="216770" y="419912"/>
                    <a:pt x="288699" y="419912"/>
                  </a:cubicBezTo>
                  <a:cubicBezTo>
                    <a:pt x="361549" y="419912"/>
                    <a:pt x="420567" y="360989"/>
                    <a:pt x="420567" y="288255"/>
                  </a:cubicBezTo>
                  <a:cubicBezTo>
                    <a:pt x="420567" y="216443"/>
                    <a:pt x="361549" y="157519"/>
                    <a:pt x="288699" y="157519"/>
                  </a:cubicBezTo>
                  <a:close/>
                  <a:moveTo>
                    <a:pt x="428895" y="132559"/>
                  </a:moveTo>
                  <a:lnTo>
                    <a:pt x="551571" y="132559"/>
                  </a:lnTo>
                  <a:cubicBezTo>
                    <a:pt x="566329" y="132559"/>
                    <a:pt x="578320" y="143616"/>
                    <a:pt x="578320" y="158359"/>
                  </a:cubicBezTo>
                  <a:cubicBezTo>
                    <a:pt x="578320" y="173101"/>
                    <a:pt x="566329" y="185080"/>
                    <a:pt x="551571" y="185080"/>
                  </a:cubicBezTo>
                  <a:lnTo>
                    <a:pt x="471324" y="185080"/>
                  </a:lnTo>
                  <a:cubicBezTo>
                    <a:pt x="460256" y="164808"/>
                    <a:pt x="445498" y="147301"/>
                    <a:pt x="428895" y="132559"/>
                  </a:cubicBezTo>
                  <a:close/>
                  <a:moveTo>
                    <a:pt x="25822" y="127973"/>
                  </a:moveTo>
                  <a:lnTo>
                    <a:pt x="154012" y="127973"/>
                  </a:lnTo>
                  <a:cubicBezTo>
                    <a:pt x="136490" y="142715"/>
                    <a:pt x="121734" y="160222"/>
                    <a:pt x="108823" y="180494"/>
                  </a:cubicBezTo>
                  <a:lnTo>
                    <a:pt x="25822" y="180494"/>
                  </a:lnTo>
                  <a:cubicBezTo>
                    <a:pt x="11989" y="180494"/>
                    <a:pt x="0" y="168515"/>
                    <a:pt x="0" y="153773"/>
                  </a:cubicBezTo>
                  <a:cubicBezTo>
                    <a:pt x="0" y="139951"/>
                    <a:pt x="11989" y="127973"/>
                    <a:pt x="25822" y="127973"/>
                  </a:cubicBezTo>
                  <a:close/>
                  <a:moveTo>
                    <a:pt x="288699" y="105041"/>
                  </a:moveTo>
                  <a:cubicBezTo>
                    <a:pt x="390136" y="105041"/>
                    <a:pt x="473130" y="186981"/>
                    <a:pt x="473130" y="288255"/>
                  </a:cubicBezTo>
                  <a:cubicBezTo>
                    <a:pt x="473130" y="389530"/>
                    <a:pt x="390136" y="472390"/>
                    <a:pt x="288699" y="472390"/>
                  </a:cubicBezTo>
                  <a:cubicBezTo>
                    <a:pt x="187261" y="472390"/>
                    <a:pt x="105189" y="389530"/>
                    <a:pt x="105189" y="288255"/>
                  </a:cubicBezTo>
                  <a:cubicBezTo>
                    <a:pt x="105189" y="186981"/>
                    <a:pt x="187261" y="105041"/>
                    <a:pt x="288699" y="105041"/>
                  </a:cubicBezTo>
                  <a:close/>
                  <a:moveTo>
                    <a:pt x="357002" y="66280"/>
                  </a:moveTo>
                  <a:lnTo>
                    <a:pt x="551578" y="66280"/>
                  </a:lnTo>
                  <a:cubicBezTo>
                    <a:pt x="566332" y="66280"/>
                    <a:pt x="578320" y="78258"/>
                    <a:pt x="578320" y="92080"/>
                  </a:cubicBezTo>
                  <a:cubicBezTo>
                    <a:pt x="578320" y="106822"/>
                    <a:pt x="566332" y="118801"/>
                    <a:pt x="551578" y="118801"/>
                  </a:cubicBezTo>
                  <a:lnTo>
                    <a:pt x="411410" y="118801"/>
                  </a:lnTo>
                  <a:cubicBezTo>
                    <a:pt x="388356" y="102215"/>
                    <a:pt x="361613" y="89315"/>
                    <a:pt x="333026" y="82865"/>
                  </a:cubicBezTo>
                  <a:cubicBezTo>
                    <a:pt x="336715" y="73651"/>
                    <a:pt x="345936" y="66280"/>
                    <a:pt x="357002" y="66280"/>
                  </a:cubicBezTo>
                  <a:close/>
                  <a:moveTo>
                    <a:pt x="356932" y="0"/>
                  </a:moveTo>
                  <a:lnTo>
                    <a:pt x="551569" y="0"/>
                  </a:lnTo>
                  <a:cubicBezTo>
                    <a:pt x="566328" y="0"/>
                    <a:pt x="578320" y="11978"/>
                    <a:pt x="578320" y="25800"/>
                  </a:cubicBezTo>
                  <a:cubicBezTo>
                    <a:pt x="578320" y="40542"/>
                    <a:pt x="566328" y="52521"/>
                    <a:pt x="551569" y="52521"/>
                  </a:cubicBezTo>
                  <a:lnTo>
                    <a:pt x="356932" y="52521"/>
                  </a:lnTo>
                  <a:cubicBezTo>
                    <a:pt x="343095" y="52521"/>
                    <a:pt x="331103" y="40542"/>
                    <a:pt x="331103" y="25800"/>
                  </a:cubicBezTo>
                  <a:cubicBezTo>
                    <a:pt x="331103" y="11978"/>
                    <a:pt x="343095" y="0"/>
                    <a:pt x="3569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8" name="椭圆 94"/>
            <p:cNvSpPr/>
            <p:nvPr/>
          </p:nvSpPr>
          <p:spPr>
            <a:xfrm>
              <a:off x="4207124" y="3547987"/>
              <a:ext cx="483342" cy="468790"/>
            </a:xfrm>
            <a:custGeom>
              <a:avLst/>
              <a:gdLst>
                <a:gd name="connsiteX0" fmla="*/ 35700 w 578738"/>
                <a:gd name="connsiteY0" fmla="*/ 243554 h 561315"/>
                <a:gd name="connsiteX1" fmla="*/ 30383 w 578738"/>
                <a:gd name="connsiteY1" fmla="*/ 254930 h 561315"/>
                <a:gd name="connsiteX2" fmla="*/ 30383 w 578738"/>
                <a:gd name="connsiteY2" fmla="*/ 519604 h 561315"/>
                <a:gd name="connsiteX3" fmla="*/ 35700 w 578738"/>
                <a:gd name="connsiteY3" fmla="*/ 530980 h 561315"/>
                <a:gd name="connsiteX4" fmla="*/ 132926 w 578738"/>
                <a:gd name="connsiteY4" fmla="*/ 530980 h 561315"/>
                <a:gd name="connsiteX5" fmla="*/ 138243 w 578738"/>
                <a:gd name="connsiteY5" fmla="*/ 519604 h 561315"/>
                <a:gd name="connsiteX6" fmla="*/ 138243 w 578738"/>
                <a:gd name="connsiteY6" fmla="*/ 254930 h 561315"/>
                <a:gd name="connsiteX7" fmla="*/ 132926 w 578738"/>
                <a:gd name="connsiteY7" fmla="*/ 243554 h 561315"/>
                <a:gd name="connsiteX8" fmla="*/ 35700 w 578738"/>
                <a:gd name="connsiteY8" fmla="*/ 213219 h 561315"/>
                <a:gd name="connsiteX9" fmla="*/ 132926 w 578738"/>
                <a:gd name="connsiteY9" fmla="*/ 213219 h 561315"/>
                <a:gd name="connsiteX10" fmla="*/ 168626 w 578738"/>
                <a:gd name="connsiteY10" fmla="*/ 254930 h 561315"/>
                <a:gd name="connsiteX11" fmla="*/ 168626 w 578738"/>
                <a:gd name="connsiteY11" fmla="*/ 519604 h 561315"/>
                <a:gd name="connsiteX12" fmla="*/ 132926 w 578738"/>
                <a:gd name="connsiteY12" fmla="*/ 561315 h 561315"/>
                <a:gd name="connsiteX13" fmla="*/ 35700 w 578738"/>
                <a:gd name="connsiteY13" fmla="*/ 561315 h 561315"/>
                <a:gd name="connsiteX14" fmla="*/ 0 w 578738"/>
                <a:gd name="connsiteY14" fmla="*/ 519604 h 561315"/>
                <a:gd name="connsiteX15" fmla="*/ 0 w 578738"/>
                <a:gd name="connsiteY15" fmla="*/ 254930 h 561315"/>
                <a:gd name="connsiteX16" fmla="*/ 35700 w 578738"/>
                <a:gd name="connsiteY16" fmla="*/ 213219 h 561315"/>
                <a:gd name="connsiteX17" fmla="*/ 321281 w 578738"/>
                <a:gd name="connsiteY17" fmla="*/ 30341 h 561315"/>
                <a:gd name="connsiteX18" fmla="*/ 296219 w 578738"/>
                <a:gd name="connsiteY18" fmla="*/ 55373 h 561315"/>
                <a:gd name="connsiteX19" fmla="*/ 296979 w 578738"/>
                <a:gd name="connsiteY19" fmla="*/ 60683 h 561315"/>
                <a:gd name="connsiteX20" fmla="*/ 296979 w 578738"/>
                <a:gd name="connsiteY20" fmla="*/ 65992 h 561315"/>
                <a:gd name="connsiteX21" fmla="*/ 268119 w 578738"/>
                <a:gd name="connsiteY21" fmla="*/ 212389 h 561315"/>
                <a:gd name="connsiteX22" fmla="*/ 263563 w 578738"/>
                <a:gd name="connsiteY22" fmla="*/ 221492 h 561315"/>
                <a:gd name="connsiteX23" fmla="*/ 262044 w 578738"/>
                <a:gd name="connsiteY23" fmla="*/ 223009 h 561315"/>
                <a:gd name="connsiteX24" fmla="*/ 232425 w 578738"/>
                <a:gd name="connsiteY24" fmla="*/ 240455 h 561315"/>
                <a:gd name="connsiteX25" fmla="*/ 230146 w 578738"/>
                <a:gd name="connsiteY25" fmla="*/ 240455 h 561315"/>
                <a:gd name="connsiteX26" fmla="*/ 225590 w 578738"/>
                <a:gd name="connsiteY26" fmla="*/ 240455 h 561315"/>
                <a:gd name="connsiteX27" fmla="*/ 224071 w 578738"/>
                <a:gd name="connsiteY27" fmla="*/ 241214 h 561315"/>
                <a:gd name="connsiteX28" fmla="*/ 211919 w 578738"/>
                <a:gd name="connsiteY28" fmla="*/ 253350 h 561315"/>
                <a:gd name="connsiteX29" fmla="*/ 211919 w 578738"/>
                <a:gd name="connsiteY29" fmla="*/ 518079 h 561315"/>
                <a:gd name="connsiteX30" fmla="*/ 224830 w 578738"/>
                <a:gd name="connsiteY30" fmla="*/ 530974 h 561315"/>
                <a:gd name="connsiteX31" fmla="*/ 521019 w 578738"/>
                <a:gd name="connsiteY31" fmla="*/ 530974 h 561315"/>
                <a:gd name="connsiteX32" fmla="*/ 522538 w 578738"/>
                <a:gd name="connsiteY32" fmla="*/ 530215 h 561315"/>
                <a:gd name="connsiteX33" fmla="*/ 546081 w 578738"/>
                <a:gd name="connsiteY33" fmla="*/ 505942 h 561315"/>
                <a:gd name="connsiteX34" fmla="*/ 522538 w 578738"/>
                <a:gd name="connsiteY34" fmla="*/ 480910 h 561315"/>
                <a:gd name="connsiteX35" fmla="*/ 508108 w 578738"/>
                <a:gd name="connsiteY35" fmla="*/ 465740 h 561315"/>
                <a:gd name="connsiteX36" fmla="*/ 523298 w 578738"/>
                <a:gd name="connsiteY36" fmla="*/ 450569 h 561315"/>
                <a:gd name="connsiteX37" fmla="*/ 548360 w 578738"/>
                <a:gd name="connsiteY37" fmla="*/ 425537 h 561315"/>
                <a:gd name="connsiteX38" fmla="*/ 523298 w 578738"/>
                <a:gd name="connsiteY38" fmla="*/ 401264 h 561315"/>
                <a:gd name="connsiteX39" fmla="*/ 508108 w 578738"/>
                <a:gd name="connsiteY39" fmla="*/ 386094 h 561315"/>
                <a:gd name="connsiteX40" fmla="*/ 523298 w 578738"/>
                <a:gd name="connsiteY40" fmla="*/ 370923 h 561315"/>
                <a:gd name="connsiteX41" fmla="*/ 548360 w 578738"/>
                <a:gd name="connsiteY41" fmla="*/ 345891 h 561315"/>
                <a:gd name="connsiteX42" fmla="*/ 523298 w 578738"/>
                <a:gd name="connsiteY42" fmla="*/ 320860 h 561315"/>
                <a:gd name="connsiteX43" fmla="*/ 508108 w 578738"/>
                <a:gd name="connsiteY43" fmla="*/ 305689 h 561315"/>
                <a:gd name="connsiteX44" fmla="*/ 523298 w 578738"/>
                <a:gd name="connsiteY44" fmla="*/ 290518 h 561315"/>
                <a:gd name="connsiteX45" fmla="*/ 548360 w 578738"/>
                <a:gd name="connsiteY45" fmla="*/ 265487 h 561315"/>
                <a:gd name="connsiteX46" fmla="*/ 523298 w 578738"/>
                <a:gd name="connsiteY46" fmla="*/ 240455 h 561315"/>
                <a:gd name="connsiteX47" fmla="*/ 373684 w 578738"/>
                <a:gd name="connsiteY47" fmla="*/ 240455 h 561315"/>
                <a:gd name="connsiteX48" fmla="*/ 361533 w 578738"/>
                <a:gd name="connsiteY48" fmla="*/ 234387 h 561315"/>
                <a:gd name="connsiteX49" fmla="*/ 360014 w 578738"/>
                <a:gd name="connsiteY49" fmla="*/ 219975 h 561315"/>
                <a:gd name="connsiteX50" fmla="*/ 343306 w 578738"/>
                <a:gd name="connsiteY50" fmla="*/ 42478 h 561315"/>
                <a:gd name="connsiteX51" fmla="*/ 341787 w 578738"/>
                <a:gd name="connsiteY51" fmla="*/ 40961 h 561315"/>
                <a:gd name="connsiteX52" fmla="*/ 321281 w 578738"/>
                <a:gd name="connsiteY52" fmla="*/ 30341 h 561315"/>
                <a:gd name="connsiteX53" fmla="*/ 321281 w 578738"/>
                <a:gd name="connsiteY53" fmla="*/ 0 h 561315"/>
                <a:gd name="connsiteX54" fmla="*/ 365330 w 578738"/>
                <a:gd name="connsiteY54" fmla="*/ 21997 h 561315"/>
                <a:gd name="connsiteX55" fmla="*/ 395708 w 578738"/>
                <a:gd name="connsiteY55" fmla="*/ 210114 h 561315"/>
                <a:gd name="connsiteX56" fmla="*/ 523298 w 578738"/>
                <a:gd name="connsiteY56" fmla="*/ 210114 h 561315"/>
                <a:gd name="connsiteX57" fmla="*/ 562789 w 578738"/>
                <a:gd name="connsiteY57" fmla="*/ 226802 h 561315"/>
                <a:gd name="connsiteX58" fmla="*/ 578738 w 578738"/>
                <a:gd name="connsiteY58" fmla="*/ 265487 h 561315"/>
                <a:gd name="connsiteX59" fmla="*/ 561270 w 578738"/>
                <a:gd name="connsiteY59" fmla="*/ 305689 h 561315"/>
                <a:gd name="connsiteX60" fmla="*/ 578738 w 578738"/>
                <a:gd name="connsiteY60" fmla="*/ 345891 h 561315"/>
                <a:gd name="connsiteX61" fmla="*/ 561270 w 578738"/>
                <a:gd name="connsiteY61" fmla="*/ 386094 h 561315"/>
                <a:gd name="connsiteX62" fmla="*/ 578738 w 578738"/>
                <a:gd name="connsiteY62" fmla="*/ 425537 h 561315"/>
                <a:gd name="connsiteX63" fmla="*/ 560511 w 578738"/>
                <a:gd name="connsiteY63" fmla="*/ 466498 h 561315"/>
                <a:gd name="connsiteX64" fmla="*/ 576460 w 578738"/>
                <a:gd name="connsiteY64" fmla="*/ 505942 h 561315"/>
                <a:gd name="connsiteX65" fmla="*/ 527095 w 578738"/>
                <a:gd name="connsiteY65" fmla="*/ 560556 h 561315"/>
                <a:gd name="connsiteX66" fmla="*/ 523298 w 578738"/>
                <a:gd name="connsiteY66" fmla="*/ 561315 h 561315"/>
                <a:gd name="connsiteX67" fmla="*/ 224830 w 578738"/>
                <a:gd name="connsiteY67" fmla="*/ 561315 h 561315"/>
                <a:gd name="connsiteX68" fmla="*/ 181541 w 578738"/>
                <a:gd name="connsiteY68" fmla="*/ 518079 h 561315"/>
                <a:gd name="connsiteX69" fmla="*/ 181541 w 578738"/>
                <a:gd name="connsiteY69" fmla="*/ 253350 h 561315"/>
                <a:gd name="connsiteX70" fmla="*/ 222552 w 578738"/>
                <a:gd name="connsiteY70" fmla="*/ 210872 h 561315"/>
                <a:gd name="connsiteX71" fmla="*/ 224830 w 578738"/>
                <a:gd name="connsiteY71" fmla="*/ 210114 h 561315"/>
                <a:gd name="connsiteX72" fmla="*/ 229387 w 578738"/>
                <a:gd name="connsiteY72" fmla="*/ 210114 h 561315"/>
                <a:gd name="connsiteX73" fmla="*/ 237741 w 578738"/>
                <a:gd name="connsiteY73" fmla="*/ 205563 h 561315"/>
                <a:gd name="connsiteX74" fmla="*/ 240779 w 578738"/>
                <a:gd name="connsiteY74" fmla="*/ 198736 h 561315"/>
                <a:gd name="connsiteX75" fmla="*/ 266600 w 578738"/>
                <a:gd name="connsiteY75" fmla="*/ 66751 h 561315"/>
                <a:gd name="connsiteX76" fmla="*/ 266600 w 578738"/>
                <a:gd name="connsiteY76" fmla="*/ 60683 h 561315"/>
                <a:gd name="connsiteX77" fmla="*/ 265841 w 578738"/>
                <a:gd name="connsiteY77" fmla="*/ 55373 h 561315"/>
                <a:gd name="connsiteX78" fmla="*/ 321281 w 578738"/>
                <a:gd name="connsiteY78" fmla="*/ 0 h 56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8738" h="561315">
                  <a:moveTo>
                    <a:pt x="35700" y="243554"/>
                  </a:moveTo>
                  <a:cubicBezTo>
                    <a:pt x="34181" y="243554"/>
                    <a:pt x="30383" y="248104"/>
                    <a:pt x="30383" y="254930"/>
                  </a:cubicBezTo>
                  <a:lnTo>
                    <a:pt x="30383" y="519604"/>
                  </a:lnTo>
                  <a:cubicBezTo>
                    <a:pt x="30383" y="526430"/>
                    <a:pt x="34181" y="530980"/>
                    <a:pt x="35700" y="530980"/>
                  </a:cubicBezTo>
                  <a:lnTo>
                    <a:pt x="132926" y="530980"/>
                  </a:lnTo>
                  <a:cubicBezTo>
                    <a:pt x="134445" y="530980"/>
                    <a:pt x="138243" y="526430"/>
                    <a:pt x="138243" y="519604"/>
                  </a:cubicBezTo>
                  <a:lnTo>
                    <a:pt x="138243" y="254930"/>
                  </a:lnTo>
                  <a:cubicBezTo>
                    <a:pt x="138243" y="248104"/>
                    <a:pt x="134445" y="243554"/>
                    <a:pt x="132926" y="243554"/>
                  </a:cubicBezTo>
                  <a:close/>
                  <a:moveTo>
                    <a:pt x="35700" y="213219"/>
                  </a:moveTo>
                  <a:lnTo>
                    <a:pt x="132926" y="213219"/>
                  </a:lnTo>
                  <a:cubicBezTo>
                    <a:pt x="152675" y="213219"/>
                    <a:pt x="168626" y="231420"/>
                    <a:pt x="168626" y="254930"/>
                  </a:cubicBezTo>
                  <a:lnTo>
                    <a:pt x="168626" y="519604"/>
                  </a:lnTo>
                  <a:cubicBezTo>
                    <a:pt x="168626" y="542356"/>
                    <a:pt x="152675" y="561315"/>
                    <a:pt x="132926" y="561315"/>
                  </a:cubicBezTo>
                  <a:lnTo>
                    <a:pt x="35700" y="561315"/>
                  </a:lnTo>
                  <a:cubicBezTo>
                    <a:pt x="15951" y="561315"/>
                    <a:pt x="0" y="542356"/>
                    <a:pt x="0" y="519604"/>
                  </a:cubicBezTo>
                  <a:lnTo>
                    <a:pt x="0" y="254930"/>
                  </a:lnTo>
                  <a:cubicBezTo>
                    <a:pt x="0" y="231420"/>
                    <a:pt x="15951" y="213219"/>
                    <a:pt x="35700" y="213219"/>
                  </a:cubicBezTo>
                  <a:close/>
                  <a:moveTo>
                    <a:pt x="321281" y="30341"/>
                  </a:moveTo>
                  <a:cubicBezTo>
                    <a:pt x="307611" y="30341"/>
                    <a:pt x="296219" y="41719"/>
                    <a:pt x="296219" y="55373"/>
                  </a:cubicBezTo>
                  <a:cubicBezTo>
                    <a:pt x="296219" y="56890"/>
                    <a:pt x="296979" y="59166"/>
                    <a:pt x="296979" y="60683"/>
                  </a:cubicBezTo>
                  <a:cubicBezTo>
                    <a:pt x="297738" y="62200"/>
                    <a:pt x="297738" y="64475"/>
                    <a:pt x="296979" y="65992"/>
                  </a:cubicBezTo>
                  <a:cubicBezTo>
                    <a:pt x="306852" y="119090"/>
                    <a:pt x="287106" y="174463"/>
                    <a:pt x="268119" y="212389"/>
                  </a:cubicBezTo>
                  <a:cubicBezTo>
                    <a:pt x="266600" y="215424"/>
                    <a:pt x="265081" y="218458"/>
                    <a:pt x="263563" y="221492"/>
                  </a:cubicBezTo>
                  <a:cubicBezTo>
                    <a:pt x="263563" y="221492"/>
                    <a:pt x="262803" y="222250"/>
                    <a:pt x="262044" y="223009"/>
                  </a:cubicBezTo>
                  <a:cubicBezTo>
                    <a:pt x="255209" y="232870"/>
                    <a:pt x="244576" y="238938"/>
                    <a:pt x="232425" y="240455"/>
                  </a:cubicBezTo>
                  <a:cubicBezTo>
                    <a:pt x="231665" y="240455"/>
                    <a:pt x="230906" y="240455"/>
                    <a:pt x="230146" y="240455"/>
                  </a:cubicBezTo>
                  <a:lnTo>
                    <a:pt x="225590" y="240455"/>
                  </a:lnTo>
                  <a:cubicBezTo>
                    <a:pt x="225590" y="241214"/>
                    <a:pt x="224830" y="241214"/>
                    <a:pt x="224071" y="241214"/>
                  </a:cubicBezTo>
                  <a:cubicBezTo>
                    <a:pt x="217236" y="241214"/>
                    <a:pt x="211919" y="246524"/>
                    <a:pt x="211919" y="253350"/>
                  </a:cubicBezTo>
                  <a:lnTo>
                    <a:pt x="211919" y="518079"/>
                  </a:lnTo>
                  <a:cubicBezTo>
                    <a:pt x="211919" y="524905"/>
                    <a:pt x="217995" y="530974"/>
                    <a:pt x="224830" y="530974"/>
                  </a:cubicBezTo>
                  <a:lnTo>
                    <a:pt x="521019" y="530974"/>
                  </a:lnTo>
                  <a:cubicBezTo>
                    <a:pt x="521779" y="530974"/>
                    <a:pt x="521779" y="530215"/>
                    <a:pt x="522538" y="530215"/>
                  </a:cubicBezTo>
                  <a:cubicBezTo>
                    <a:pt x="536208" y="530215"/>
                    <a:pt x="546081" y="518837"/>
                    <a:pt x="546081" y="505942"/>
                  </a:cubicBezTo>
                  <a:cubicBezTo>
                    <a:pt x="546081" y="493047"/>
                    <a:pt x="536208" y="481669"/>
                    <a:pt x="522538" y="480910"/>
                  </a:cubicBezTo>
                  <a:cubicBezTo>
                    <a:pt x="514943" y="480910"/>
                    <a:pt x="508108" y="474084"/>
                    <a:pt x="508108" y="465740"/>
                  </a:cubicBezTo>
                  <a:cubicBezTo>
                    <a:pt x="508108" y="457396"/>
                    <a:pt x="514943" y="450569"/>
                    <a:pt x="523298" y="450569"/>
                  </a:cubicBezTo>
                  <a:cubicBezTo>
                    <a:pt x="536968" y="450569"/>
                    <a:pt x="548360" y="439191"/>
                    <a:pt x="548360" y="425537"/>
                  </a:cubicBezTo>
                  <a:cubicBezTo>
                    <a:pt x="548360" y="411884"/>
                    <a:pt x="536968" y="401264"/>
                    <a:pt x="523298" y="401264"/>
                  </a:cubicBezTo>
                  <a:cubicBezTo>
                    <a:pt x="514943" y="401264"/>
                    <a:pt x="508108" y="394438"/>
                    <a:pt x="508108" y="386094"/>
                  </a:cubicBezTo>
                  <a:cubicBezTo>
                    <a:pt x="508108" y="377750"/>
                    <a:pt x="514943" y="370923"/>
                    <a:pt x="523298" y="370923"/>
                  </a:cubicBezTo>
                  <a:cubicBezTo>
                    <a:pt x="536968" y="370923"/>
                    <a:pt x="548360" y="359545"/>
                    <a:pt x="548360" y="345891"/>
                  </a:cubicBezTo>
                  <a:cubicBezTo>
                    <a:pt x="548360" y="332238"/>
                    <a:pt x="536968" y="320860"/>
                    <a:pt x="523298" y="320860"/>
                  </a:cubicBezTo>
                  <a:cubicBezTo>
                    <a:pt x="514943" y="320860"/>
                    <a:pt x="508108" y="314033"/>
                    <a:pt x="508108" y="305689"/>
                  </a:cubicBezTo>
                  <a:cubicBezTo>
                    <a:pt x="508108" y="297345"/>
                    <a:pt x="514943" y="290518"/>
                    <a:pt x="523298" y="290518"/>
                  </a:cubicBezTo>
                  <a:cubicBezTo>
                    <a:pt x="536968" y="290518"/>
                    <a:pt x="548360" y="279140"/>
                    <a:pt x="548360" y="265487"/>
                  </a:cubicBezTo>
                  <a:cubicBezTo>
                    <a:pt x="548360" y="251833"/>
                    <a:pt x="536968" y="240455"/>
                    <a:pt x="523298" y="240455"/>
                  </a:cubicBezTo>
                  <a:lnTo>
                    <a:pt x="373684" y="240455"/>
                  </a:lnTo>
                  <a:cubicBezTo>
                    <a:pt x="369127" y="240455"/>
                    <a:pt x="363811" y="238180"/>
                    <a:pt x="361533" y="234387"/>
                  </a:cubicBezTo>
                  <a:cubicBezTo>
                    <a:pt x="358495" y="229836"/>
                    <a:pt x="357735" y="224526"/>
                    <a:pt x="360014" y="219975"/>
                  </a:cubicBezTo>
                  <a:cubicBezTo>
                    <a:pt x="401784" y="120607"/>
                    <a:pt x="349381" y="50822"/>
                    <a:pt x="343306" y="42478"/>
                  </a:cubicBezTo>
                  <a:cubicBezTo>
                    <a:pt x="342546" y="42478"/>
                    <a:pt x="341787" y="41719"/>
                    <a:pt x="341787" y="40961"/>
                  </a:cubicBezTo>
                  <a:cubicBezTo>
                    <a:pt x="336471" y="34134"/>
                    <a:pt x="329635" y="30341"/>
                    <a:pt x="321281" y="30341"/>
                  </a:cubicBezTo>
                  <a:close/>
                  <a:moveTo>
                    <a:pt x="321281" y="0"/>
                  </a:moveTo>
                  <a:cubicBezTo>
                    <a:pt x="338749" y="0"/>
                    <a:pt x="354698" y="8344"/>
                    <a:pt x="365330" y="21997"/>
                  </a:cubicBezTo>
                  <a:cubicBezTo>
                    <a:pt x="368368" y="25032"/>
                    <a:pt x="431403" y="99368"/>
                    <a:pt x="395708" y="210114"/>
                  </a:cubicBezTo>
                  <a:lnTo>
                    <a:pt x="523298" y="210114"/>
                  </a:lnTo>
                  <a:cubicBezTo>
                    <a:pt x="538487" y="210114"/>
                    <a:pt x="552157" y="216182"/>
                    <a:pt x="562789" y="226802"/>
                  </a:cubicBezTo>
                  <a:cubicBezTo>
                    <a:pt x="572662" y="237421"/>
                    <a:pt x="578738" y="251075"/>
                    <a:pt x="578738" y="265487"/>
                  </a:cubicBezTo>
                  <a:cubicBezTo>
                    <a:pt x="578738" y="281416"/>
                    <a:pt x="571903" y="295828"/>
                    <a:pt x="561270" y="305689"/>
                  </a:cubicBezTo>
                  <a:cubicBezTo>
                    <a:pt x="571903" y="315550"/>
                    <a:pt x="578738" y="329962"/>
                    <a:pt x="578738" y="345891"/>
                  </a:cubicBezTo>
                  <a:cubicBezTo>
                    <a:pt x="578738" y="361821"/>
                    <a:pt x="571903" y="375474"/>
                    <a:pt x="561270" y="386094"/>
                  </a:cubicBezTo>
                  <a:cubicBezTo>
                    <a:pt x="571903" y="395955"/>
                    <a:pt x="578738" y="410367"/>
                    <a:pt x="578738" y="425537"/>
                  </a:cubicBezTo>
                  <a:cubicBezTo>
                    <a:pt x="578738" y="442225"/>
                    <a:pt x="571903" y="456637"/>
                    <a:pt x="560511" y="466498"/>
                  </a:cubicBezTo>
                  <a:cubicBezTo>
                    <a:pt x="570384" y="477118"/>
                    <a:pt x="576460" y="490771"/>
                    <a:pt x="576460" y="505942"/>
                  </a:cubicBezTo>
                  <a:cubicBezTo>
                    <a:pt x="576460" y="534008"/>
                    <a:pt x="555195" y="557522"/>
                    <a:pt x="527095" y="560556"/>
                  </a:cubicBezTo>
                  <a:cubicBezTo>
                    <a:pt x="525576" y="560556"/>
                    <a:pt x="524816" y="561315"/>
                    <a:pt x="523298" y="561315"/>
                  </a:cubicBezTo>
                  <a:lnTo>
                    <a:pt x="224830" y="561315"/>
                  </a:lnTo>
                  <a:cubicBezTo>
                    <a:pt x="201287" y="561315"/>
                    <a:pt x="181541" y="541593"/>
                    <a:pt x="181541" y="518079"/>
                  </a:cubicBezTo>
                  <a:lnTo>
                    <a:pt x="181541" y="253350"/>
                  </a:lnTo>
                  <a:cubicBezTo>
                    <a:pt x="181541" y="230594"/>
                    <a:pt x="199768" y="211631"/>
                    <a:pt x="222552" y="210872"/>
                  </a:cubicBezTo>
                  <a:cubicBezTo>
                    <a:pt x="223311" y="210872"/>
                    <a:pt x="224071" y="210114"/>
                    <a:pt x="224830" y="210114"/>
                  </a:cubicBezTo>
                  <a:lnTo>
                    <a:pt x="229387" y="210114"/>
                  </a:lnTo>
                  <a:cubicBezTo>
                    <a:pt x="232425" y="210114"/>
                    <a:pt x="235463" y="208597"/>
                    <a:pt x="237741" y="205563"/>
                  </a:cubicBezTo>
                  <a:cubicBezTo>
                    <a:pt x="238500" y="203287"/>
                    <a:pt x="240019" y="201011"/>
                    <a:pt x="240779" y="198736"/>
                  </a:cubicBezTo>
                  <a:cubicBezTo>
                    <a:pt x="255209" y="170670"/>
                    <a:pt x="277233" y="115297"/>
                    <a:pt x="266600" y="66751"/>
                  </a:cubicBezTo>
                  <a:cubicBezTo>
                    <a:pt x="265841" y="65234"/>
                    <a:pt x="265841" y="62958"/>
                    <a:pt x="266600" y="60683"/>
                  </a:cubicBezTo>
                  <a:cubicBezTo>
                    <a:pt x="265841" y="59166"/>
                    <a:pt x="265841" y="56890"/>
                    <a:pt x="265841" y="55373"/>
                  </a:cubicBezTo>
                  <a:cubicBezTo>
                    <a:pt x="265841" y="25032"/>
                    <a:pt x="290903" y="0"/>
                    <a:pt x="3212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39" name="椭圆 120"/>
            <p:cNvSpPr/>
            <p:nvPr/>
          </p:nvSpPr>
          <p:spPr>
            <a:xfrm>
              <a:off x="6504690" y="3541177"/>
              <a:ext cx="483342" cy="482410"/>
            </a:xfrm>
            <a:custGeom>
              <a:avLst/>
              <a:gdLst>
                <a:gd name="T0" fmla="*/ 325 w 333"/>
                <a:gd name="T1" fmla="*/ 136 h 333"/>
                <a:gd name="T2" fmla="*/ 295 w 333"/>
                <a:gd name="T3" fmla="*/ 132 h 333"/>
                <a:gd name="T4" fmla="*/ 282 w 333"/>
                <a:gd name="T5" fmla="*/ 100 h 333"/>
                <a:gd name="T6" fmla="*/ 301 w 333"/>
                <a:gd name="T7" fmla="*/ 77 h 333"/>
                <a:gd name="T8" fmla="*/ 300 w 333"/>
                <a:gd name="T9" fmla="*/ 64 h 333"/>
                <a:gd name="T10" fmla="*/ 269 w 333"/>
                <a:gd name="T11" fmla="*/ 33 h 333"/>
                <a:gd name="T12" fmla="*/ 257 w 333"/>
                <a:gd name="T13" fmla="*/ 33 h 333"/>
                <a:gd name="T14" fmla="*/ 233 w 333"/>
                <a:gd name="T15" fmla="*/ 51 h 333"/>
                <a:gd name="T16" fmla="*/ 201 w 333"/>
                <a:gd name="T17" fmla="*/ 38 h 333"/>
                <a:gd name="T18" fmla="*/ 198 w 333"/>
                <a:gd name="T19" fmla="*/ 8 h 333"/>
                <a:gd name="T20" fmla="*/ 188 w 333"/>
                <a:gd name="T21" fmla="*/ 0 h 333"/>
                <a:gd name="T22" fmla="*/ 145 w 333"/>
                <a:gd name="T23" fmla="*/ 0 h 333"/>
                <a:gd name="T24" fmla="*/ 136 w 333"/>
                <a:gd name="T25" fmla="*/ 8 h 333"/>
                <a:gd name="T26" fmla="*/ 132 w 333"/>
                <a:gd name="T27" fmla="*/ 38 h 333"/>
                <a:gd name="T28" fmla="*/ 100 w 333"/>
                <a:gd name="T29" fmla="*/ 51 h 333"/>
                <a:gd name="T30" fmla="*/ 77 w 333"/>
                <a:gd name="T31" fmla="*/ 33 h 333"/>
                <a:gd name="T32" fmla="*/ 64 w 333"/>
                <a:gd name="T33" fmla="*/ 33 h 333"/>
                <a:gd name="T34" fmla="*/ 33 w 333"/>
                <a:gd name="T35" fmla="*/ 64 h 333"/>
                <a:gd name="T36" fmla="*/ 33 w 333"/>
                <a:gd name="T37" fmla="*/ 77 h 333"/>
                <a:gd name="T38" fmla="*/ 51 w 333"/>
                <a:gd name="T39" fmla="*/ 100 h 333"/>
                <a:gd name="T40" fmla="*/ 38 w 333"/>
                <a:gd name="T41" fmla="*/ 132 h 333"/>
                <a:gd name="T42" fmla="*/ 8 w 333"/>
                <a:gd name="T43" fmla="*/ 136 h 333"/>
                <a:gd name="T44" fmla="*/ 0 w 333"/>
                <a:gd name="T45" fmla="*/ 145 h 333"/>
                <a:gd name="T46" fmla="*/ 0 w 333"/>
                <a:gd name="T47" fmla="*/ 188 h 333"/>
                <a:gd name="T48" fmla="*/ 8 w 333"/>
                <a:gd name="T49" fmla="*/ 198 h 333"/>
                <a:gd name="T50" fmla="*/ 38 w 333"/>
                <a:gd name="T51" fmla="*/ 201 h 333"/>
                <a:gd name="T52" fmla="*/ 51 w 333"/>
                <a:gd name="T53" fmla="*/ 233 h 333"/>
                <a:gd name="T54" fmla="*/ 33 w 333"/>
                <a:gd name="T55" fmla="*/ 257 h 333"/>
                <a:gd name="T56" fmla="*/ 34 w 333"/>
                <a:gd name="T57" fmla="*/ 269 h 333"/>
                <a:gd name="T58" fmla="*/ 64 w 333"/>
                <a:gd name="T59" fmla="*/ 300 h 333"/>
                <a:gd name="T60" fmla="*/ 77 w 333"/>
                <a:gd name="T61" fmla="*/ 301 h 333"/>
                <a:gd name="T62" fmla="*/ 100 w 333"/>
                <a:gd name="T63" fmla="*/ 282 h 333"/>
                <a:gd name="T64" fmla="*/ 132 w 333"/>
                <a:gd name="T65" fmla="*/ 295 h 333"/>
                <a:gd name="T66" fmla="*/ 136 w 333"/>
                <a:gd name="T67" fmla="*/ 325 h 333"/>
                <a:gd name="T68" fmla="*/ 145 w 333"/>
                <a:gd name="T69" fmla="*/ 333 h 333"/>
                <a:gd name="T70" fmla="*/ 188 w 333"/>
                <a:gd name="T71" fmla="*/ 333 h 333"/>
                <a:gd name="T72" fmla="*/ 198 w 333"/>
                <a:gd name="T73" fmla="*/ 325 h 333"/>
                <a:gd name="T74" fmla="*/ 201 w 333"/>
                <a:gd name="T75" fmla="*/ 295 h 333"/>
                <a:gd name="T76" fmla="*/ 233 w 333"/>
                <a:gd name="T77" fmla="*/ 282 h 333"/>
                <a:gd name="T78" fmla="*/ 257 w 333"/>
                <a:gd name="T79" fmla="*/ 301 h 333"/>
                <a:gd name="T80" fmla="*/ 269 w 333"/>
                <a:gd name="T81" fmla="*/ 300 h 333"/>
                <a:gd name="T82" fmla="*/ 300 w 333"/>
                <a:gd name="T83" fmla="*/ 269 h 333"/>
                <a:gd name="T84" fmla="*/ 301 w 333"/>
                <a:gd name="T85" fmla="*/ 257 h 333"/>
                <a:gd name="T86" fmla="*/ 282 w 333"/>
                <a:gd name="T87" fmla="*/ 233 h 333"/>
                <a:gd name="T88" fmla="*/ 295 w 333"/>
                <a:gd name="T89" fmla="*/ 201 h 333"/>
                <a:gd name="T90" fmla="*/ 325 w 333"/>
                <a:gd name="T91" fmla="*/ 198 h 333"/>
                <a:gd name="T92" fmla="*/ 333 w 333"/>
                <a:gd name="T93" fmla="*/ 188 h 333"/>
                <a:gd name="T94" fmla="*/ 333 w 333"/>
                <a:gd name="T95" fmla="*/ 145 h 333"/>
                <a:gd name="T96" fmla="*/ 325 w 333"/>
                <a:gd name="T97" fmla="*/ 136 h 333"/>
                <a:gd name="T98" fmla="*/ 167 w 333"/>
                <a:gd name="T99" fmla="*/ 250 h 333"/>
                <a:gd name="T100" fmla="*/ 83 w 333"/>
                <a:gd name="T101" fmla="*/ 167 h 333"/>
                <a:gd name="T102" fmla="*/ 167 w 333"/>
                <a:gd name="T103" fmla="*/ 83 h 333"/>
                <a:gd name="T104" fmla="*/ 250 w 333"/>
                <a:gd name="T105" fmla="*/ 167 h 333"/>
                <a:gd name="T106" fmla="*/ 167 w 333"/>
                <a:gd name="T107" fmla="*/ 25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33">
                  <a:moveTo>
                    <a:pt x="325" y="136"/>
                  </a:moveTo>
                  <a:lnTo>
                    <a:pt x="295" y="132"/>
                  </a:lnTo>
                  <a:cubicBezTo>
                    <a:pt x="292" y="121"/>
                    <a:pt x="288" y="110"/>
                    <a:pt x="282" y="100"/>
                  </a:cubicBezTo>
                  <a:lnTo>
                    <a:pt x="301" y="77"/>
                  </a:lnTo>
                  <a:cubicBezTo>
                    <a:pt x="303" y="73"/>
                    <a:pt x="303" y="67"/>
                    <a:pt x="300" y="64"/>
                  </a:cubicBezTo>
                  <a:lnTo>
                    <a:pt x="269" y="33"/>
                  </a:lnTo>
                  <a:cubicBezTo>
                    <a:pt x="266" y="30"/>
                    <a:pt x="260" y="30"/>
                    <a:pt x="257" y="33"/>
                  </a:cubicBezTo>
                  <a:lnTo>
                    <a:pt x="233" y="51"/>
                  </a:lnTo>
                  <a:cubicBezTo>
                    <a:pt x="223" y="45"/>
                    <a:pt x="213" y="41"/>
                    <a:pt x="201" y="38"/>
                  </a:cubicBezTo>
                  <a:lnTo>
                    <a:pt x="198" y="8"/>
                  </a:lnTo>
                  <a:cubicBezTo>
                    <a:pt x="197" y="4"/>
                    <a:pt x="193" y="0"/>
                    <a:pt x="188" y="0"/>
                  </a:cubicBezTo>
                  <a:lnTo>
                    <a:pt x="145" y="0"/>
                  </a:lnTo>
                  <a:cubicBezTo>
                    <a:pt x="140" y="0"/>
                    <a:pt x="136" y="4"/>
                    <a:pt x="136" y="8"/>
                  </a:cubicBezTo>
                  <a:lnTo>
                    <a:pt x="132" y="38"/>
                  </a:lnTo>
                  <a:cubicBezTo>
                    <a:pt x="121" y="41"/>
                    <a:pt x="110" y="46"/>
                    <a:pt x="100" y="51"/>
                  </a:cubicBezTo>
                  <a:lnTo>
                    <a:pt x="77" y="33"/>
                  </a:lnTo>
                  <a:cubicBezTo>
                    <a:pt x="73" y="30"/>
                    <a:pt x="67" y="30"/>
                    <a:pt x="64" y="33"/>
                  </a:cubicBezTo>
                  <a:lnTo>
                    <a:pt x="33" y="64"/>
                  </a:lnTo>
                  <a:cubicBezTo>
                    <a:pt x="30" y="67"/>
                    <a:pt x="30" y="73"/>
                    <a:pt x="33" y="77"/>
                  </a:cubicBezTo>
                  <a:lnTo>
                    <a:pt x="51" y="100"/>
                  </a:lnTo>
                  <a:cubicBezTo>
                    <a:pt x="45" y="110"/>
                    <a:pt x="41" y="121"/>
                    <a:pt x="38" y="132"/>
                  </a:cubicBezTo>
                  <a:lnTo>
                    <a:pt x="8" y="136"/>
                  </a:lnTo>
                  <a:cubicBezTo>
                    <a:pt x="4" y="136"/>
                    <a:pt x="0" y="140"/>
                    <a:pt x="0" y="145"/>
                  </a:cubicBezTo>
                  <a:lnTo>
                    <a:pt x="0" y="188"/>
                  </a:lnTo>
                  <a:cubicBezTo>
                    <a:pt x="0" y="193"/>
                    <a:pt x="4" y="197"/>
                    <a:pt x="8" y="198"/>
                  </a:cubicBezTo>
                  <a:lnTo>
                    <a:pt x="38" y="201"/>
                  </a:lnTo>
                  <a:cubicBezTo>
                    <a:pt x="41" y="213"/>
                    <a:pt x="46" y="223"/>
                    <a:pt x="51" y="233"/>
                  </a:cubicBezTo>
                  <a:lnTo>
                    <a:pt x="33" y="257"/>
                  </a:lnTo>
                  <a:cubicBezTo>
                    <a:pt x="30" y="260"/>
                    <a:pt x="30" y="266"/>
                    <a:pt x="34" y="269"/>
                  </a:cubicBezTo>
                  <a:lnTo>
                    <a:pt x="64" y="300"/>
                  </a:lnTo>
                  <a:cubicBezTo>
                    <a:pt x="67" y="303"/>
                    <a:pt x="73" y="303"/>
                    <a:pt x="77" y="301"/>
                  </a:cubicBezTo>
                  <a:lnTo>
                    <a:pt x="100" y="282"/>
                  </a:lnTo>
                  <a:cubicBezTo>
                    <a:pt x="110" y="288"/>
                    <a:pt x="121" y="292"/>
                    <a:pt x="132" y="295"/>
                  </a:cubicBezTo>
                  <a:lnTo>
                    <a:pt x="136" y="325"/>
                  </a:lnTo>
                  <a:cubicBezTo>
                    <a:pt x="136" y="330"/>
                    <a:pt x="140" y="333"/>
                    <a:pt x="145" y="333"/>
                  </a:cubicBezTo>
                  <a:lnTo>
                    <a:pt x="188" y="333"/>
                  </a:lnTo>
                  <a:cubicBezTo>
                    <a:pt x="193" y="333"/>
                    <a:pt x="197" y="330"/>
                    <a:pt x="198" y="325"/>
                  </a:cubicBezTo>
                  <a:lnTo>
                    <a:pt x="201" y="295"/>
                  </a:lnTo>
                  <a:cubicBezTo>
                    <a:pt x="213" y="292"/>
                    <a:pt x="223" y="288"/>
                    <a:pt x="233" y="282"/>
                  </a:cubicBezTo>
                  <a:lnTo>
                    <a:pt x="257" y="301"/>
                  </a:lnTo>
                  <a:cubicBezTo>
                    <a:pt x="260" y="303"/>
                    <a:pt x="266" y="303"/>
                    <a:pt x="269" y="300"/>
                  </a:cubicBezTo>
                  <a:lnTo>
                    <a:pt x="300" y="269"/>
                  </a:lnTo>
                  <a:cubicBezTo>
                    <a:pt x="303" y="266"/>
                    <a:pt x="303" y="260"/>
                    <a:pt x="301" y="257"/>
                  </a:cubicBezTo>
                  <a:lnTo>
                    <a:pt x="282" y="233"/>
                  </a:lnTo>
                  <a:cubicBezTo>
                    <a:pt x="288" y="223"/>
                    <a:pt x="292" y="213"/>
                    <a:pt x="295" y="201"/>
                  </a:cubicBezTo>
                  <a:lnTo>
                    <a:pt x="325" y="198"/>
                  </a:lnTo>
                  <a:cubicBezTo>
                    <a:pt x="330" y="197"/>
                    <a:pt x="333" y="193"/>
                    <a:pt x="333" y="188"/>
                  </a:cubicBezTo>
                  <a:lnTo>
                    <a:pt x="333" y="145"/>
                  </a:lnTo>
                  <a:cubicBezTo>
                    <a:pt x="333" y="140"/>
                    <a:pt x="330" y="136"/>
                    <a:pt x="325" y="136"/>
                  </a:cubicBezTo>
                  <a:close/>
                  <a:moveTo>
                    <a:pt x="167" y="250"/>
                  </a:moveTo>
                  <a:cubicBezTo>
                    <a:pt x="121" y="250"/>
                    <a:pt x="83" y="213"/>
                    <a:pt x="83" y="167"/>
                  </a:cubicBezTo>
                  <a:cubicBezTo>
                    <a:pt x="83" y="121"/>
                    <a:pt x="121" y="83"/>
                    <a:pt x="167" y="83"/>
                  </a:cubicBezTo>
                  <a:cubicBezTo>
                    <a:pt x="213" y="83"/>
                    <a:pt x="250" y="121"/>
                    <a:pt x="250" y="167"/>
                  </a:cubicBezTo>
                  <a:cubicBezTo>
                    <a:pt x="250" y="213"/>
                    <a:pt x="213" y="250"/>
                    <a:pt x="167" y="2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0" name="椭圆 146"/>
            <p:cNvSpPr/>
            <p:nvPr/>
          </p:nvSpPr>
          <p:spPr>
            <a:xfrm>
              <a:off x="8725969" y="3540712"/>
              <a:ext cx="467691" cy="483341"/>
            </a:xfrm>
            <a:custGeom>
              <a:avLst/>
              <a:gdLst>
                <a:gd name="T0" fmla="*/ 743 w 743"/>
                <a:gd name="T1" fmla="*/ 27 h 769"/>
                <a:gd name="T2" fmla="*/ 736 w 743"/>
                <a:gd name="T3" fmla="*/ 8 h 769"/>
                <a:gd name="T4" fmla="*/ 717 w 743"/>
                <a:gd name="T5" fmla="*/ 0 h 769"/>
                <a:gd name="T6" fmla="*/ 599 w 743"/>
                <a:gd name="T7" fmla="*/ 0 h 769"/>
                <a:gd name="T8" fmla="*/ 591 w 743"/>
                <a:gd name="T9" fmla="*/ 1 h 769"/>
                <a:gd name="T10" fmla="*/ 569 w 743"/>
                <a:gd name="T11" fmla="*/ 1 h 769"/>
                <a:gd name="T12" fmla="*/ 555 w 743"/>
                <a:gd name="T13" fmla="*/ 2 h 769"/>
                <a:gd name="T14" fmla="*/ 184 w 743"/>
                <a:gd name="T15" fmla="*/ 2 h 769"/>
                <a:gd name="T16" fmla="*/ 171 w 743"/>
                <a:gd name="T17" fmla="*/ 1 h 769"/>
                <a:gd name="T18" fmla="*/ 152 w 743"/>
                <a:gd name="T19" fmla="*/ 1 h 769"/>
                <a:gd name="T20" fmla="*/ 144 w 743"/>
                <a:gd name="T21" fmla="*/ 0 h 769"/>
                <a:gd name="T22" fmla="*/ 26 w 743"/>
                <a:gd name="T23" fmla="*/ 0 h 769"/>
                <a:gd name="T24" fmla="*/ 8 w 743"/>
                <a:gd name="T25" fmla="*/ 8 h 769"/>
                <a:gd name="T26" fmla="*/ 0 w 743"/>
                <a:gd name="T27" fmla="*/ 27 h 769"/>
                <a:gd name="T28" fmla="*/ 118 w 743"/>
                <a:gd name="T29" fmla="*/ 266 h 769"/>
                <a:gd name="T30" fmla="*/ 118 w 743"/>
                <a:gd name="T31" fmla="*/ 267 h 769"/>
                <a:gd name="T32" fmla="*/ 118 w 743"/>
                <a:gd name="T33" fmla="*/ 270 h 769"/>
                <a:gd name="T34" fmla="*/ 342 w 743"/>
                <a:gd name="T35" fmla="*/ 511 h 769"/>
                <a:gd name="T36" fmla="*/ 342 w 743"/>
                <a:gd name="T37" fmla="*/ 713 h 769"/>
                <a:gd name="T38" fmla="*/ 242 w 743"/>
                <a:gd name="T39" fmla="*/ 713 h 769"/>
                <a:gd name="T40" fmla="*/ 228 w 743"/>
                <a:gd name="T41" fmla="*/ 727 h 769"/>
                <a:gd name="T42" fmla="*/ 228 w 743"/>
                <a:gd name="T43" fmla="*/ 756 h 769"/>
                <a:gd name="T44" fmla="*/ 242 w 743"/>
                <a:gd name="T45" fmla="*/ 769 h 769"/>
                <a:gd name="T46" fmla="*/ 498 w 743"/>
                <a:gd name="T47" fmla="*/ 769 h 769"/>
                <a:gd name="T48" fmla="*/ 511 w 743"/>
                <a:gd name="T49" fmla="*/ 756 h 769"/>
                <a:gd name="T50" fmla="*/ 511 w 743"/>
                <a:gd name="T51" fmla="*/ 727 h 769"/>
                <a:gd name="T52" fmla="*/ 498 w 743"/>
                <a:gd name="T53" fmla="*/ 713 h 769"/>
                <a:gd name="T54" fmla="*/ 398 w 743"/>
                <a:gd name="T55" fmla="*/ 713 h 769"/>
                <a:gd name="T56" fmla="*/ 398 w 743"/>
                <a:gd name="T57" fmla="*/ 511 h 769"/>
                <a:gd name="T58" fmla="*/ 621 w 743"/>
                <a:gd name="T59" fmla="*/ 279 h 769"/>
                <a:gd name="T60" fmla="*/ 623 w 743"/>
                <a:gd name="T61" fmla="*/ 271 h 769"/>
                <a:gd name="T62" fmla="*/ 623 w 743"/>
                <a:gd name="T63" fmla="*/ 266 h 769"/>
                <a:gd name="T64" fmla="*/ 743 w 743"/>
                <a:gd name="T65" fmla="*/ 27 h 769"/>
                <a:gd name="T66" fmla="*/ 370 w 743"/>
                <a:gd name="T67" fmla="*/ 457 h 769"/>
                <a:gd name="T68" fmla="*/ 174 w 743"/>
                <a:gd name="T69" fmla="*/ 261 h 769"/>
                <a:gd name="T70" fmla="*/ 174 w 743"/>
                <a:gd name="T71" fmla="*/ 58 h 769"/>
                <a:gd name="T72" fmla="*/ 566 w 743"/>
                <a:gd name="T73" fmla="*/ 58 h 769"/>
                <a:gd name="T74" fmla="*/ 566 w 743"/>
                <a:gd name="T75" fmla="*/ 261 h 769"/>
                <a:gd name="T76" fmla="*/ 370 w 743"/>
                <a:gd name="T77" fmla="*/ 457 h 769"/>
                <a:gd name="T78" fmla="*/ 118 w 743"/>
                <a:gd name="T79" fmla="*/ 209 h 769"/>
                <a:gd name="T80" fmla="*/ 55 w 743"/>
                <a:gd name="T81" fmla="*/ 53 h 769"/>
                <a:gd name="T82" fmla="*/ 118 w 743"/>
                <a:gd name="T83" fmla="*/ 53 h 769"/>
                <a:gd name="T84" fmla="*/ 118 w 743"/>
                <a:gd name="T85" fmla="*/ 209 h 769"/>
                <a:gd name="T86" fmla="*/ 626 w 743"/>
                <a:gd name="T87" fmla="*/ 209 h 769"/>
                <a:gd name="T88" fmla="*/ 626 w 743"/>
                <a:gd name="T89" fmla="*/ 53 h 769"/>
                <a:gd name="T90" fmla="*/ 688 w 743"/>
                <a:gd name="T91" fmla="*/ 53 h 769"/>
                <a:gd name="T92" fmla="*/ 626 w 743"/>
                <a:gd name="T93" fmla="*/ 209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43" h="769">
                  <a:moveTo>
                    <a:pt x="743" y="27"/>
                  </a:moveTo>
                  <a:cubicBezTo>
                    <a:pt x="743" y="20"/>
                    <a:pt x="741" y="13"/>
                    <a:pt x="736" y="8"/>
                  </a:cubicBezTo>
                  <a:cubicBezTo>
                    <a:pt x="731" y="3"/>
                    <a:pt x="724" y="0"/>
                    <a:pt x="717" y="0"/>
                  </a:cubicBezTo>
                  <a:lnTo>
                    <a:pt x="599" y="0"/>
                  </a:lnTo>
                  <a:cubicBezTo>
                    <a:pt x="596" y="0"/>
                    <a:pt x="594" y="0"/>
                    <a:pt x="591" y="1"/>
                  </a:cubicBezTo>
                  <a:lnTo>
                    <a:pt x="569" y="1"/>
                  </a:lnTo>
                  <a:cubicBezTo>
                    <a:pt x="565" y="1"/>
                    <a:pt x="560" y="1"/>
                    <a:pt x="555" y="2"/>
                  </a:cubicBezTo>
                  <a:lnTo>
                    <a:pt x="184" y="2"/>
                  </a:lnTo>
                  <a:cubicBezTo>
                    <a:pt x="179" y="1"/>
                    <a:pt x="175" y="1"/>
                    <a:pt x="171" y="1"/>
                  </a:cubicBezTo>
                  <a:lnTo>
                    <a:pt x="152" y="1"/>
                  </a:lnTo>
                  <a:cubicBezTo>
                    <a:pt x="149" y="0"/>
                    <a:pt x="147" y="0"/>
                    <a:pt x="144" y="0"/>
                  </a:cubicBezTo>
                  <a:lnTo>
                    <a:pt x="26" y="0"/>
                  </a:lnTo>
                  <a:cubicBezTo>
                    <a:pt x="19" y="0"/>
                    <a:pt x="13" y="3"/>
                    <a:pt x="8" y="8"/>
                  </a:cubicBezTo>
                  <a:cubicBezTo>
                    <a:pt x="2" y="13"/>
                    <a:pt x="0" y="20"/>
                    <a:pt x="0" y="27"/>
                  </a:cubicBezTo>
                  <a:cubicBezTo>
                    <a:pt x="0" y="36"/>
                    <a:pt x="3" y="239"/>
                    <a:pt x="118" y="266"/>
                  </a:cubicBezTo>
                  <a:lnTo>
                    <a:pt x="118" y="267"/>
                  </a:lnTo>
                  <a:cubicBezTo>
                    <a:pt x="118" y="268"/>
                    <a:pt x="118" y="269"/>
                    <a:pt x="118" y="270"/>
                  </a:cubicBezTo>
                  <a:cubicBezTo>
                    <a:pt x="123" y="394"/>
                    <a:pt x="220" y="497"/>
                    <a:pt x="342" y="511"/>
                  </a:cubicBezTo>
                  <a:lnTo>
                    <a:pt x="342" y="713"/>
                  </a:lnTo>
                  <a:lnTo>
                    <a:pt x="242" y="713"/>
                  </a:lnTo>
                  <a:cubicBezTo>
                    <a:pt x="234" y="713"/>
                    <a:pt x="228" y="719"/>
                    <a:pt x="228" y="727"/>
                  </a:cubicBezTo>
                  <a:lnTo>
                    <a:pt x="228" y="756"/>
                  </a:lnTo>
                  <a:cubicBezTo>
                    <a:pt x="228" y="763"/>
                    <a:pt x="234" y="769"/>
                    <a:pt x="242" y="769"/>
                  </a:cubicBezTo>
                  <a:lnTo>
                    <a:pt x="498" y="769"/>
                  </a:lnTo>
                  <a:cubicBezTo>
                    <a:pt x="505" y="769"/>
                    <a:pt x="511" y="763"/>
                    <a:pt x="511" y="756"/>
                  </a:cubicBezTo>
                  <a:lnTo>
                    <a:pt x="511" y="727"/>
                  </a:lnTo>
                  <a:cubicBezTo>
                    <a:pt x="511" y="719"/>
                    <a:pt x="505" y="713"/>
                    <a:pt x="498" y="713"/>
                  </a:cubicBezTo>
                  <a:lnTo>
                    <a:pt x="398" y="713"/>
                  </a:lnTo>
                  <a:lnTo>
                    <a:pt x="398" y="511"/>
                  </a:lnTo>
                  <a:cubicBezTo>
                    <a:pt x="519" y="498"/>
                    <a:pt x="612" y="401"/>
                    <a:pt x="621" y="279"/>
                  </a:cubicBezTo>
                  <a:cubicBezTo>
                    <a:pt x="622" y="277"/>
                    <a:pt x="623" y="274"/>
                    <a:pt x="623" y="271"/>
                  </a:cubicBezTo>
                  <a:lnTo>
                    <a:pt x="623" y="266"/>
                  </a:lnTo>
                  <a:cubicBezTo>
                    <a:pt x="740" y="242"/>
                    <a:pt x="743" y="36"/>
                    <a:pt x="743" y="27"/>
                  </a:cubicBezTo>
                  <a:close/>
                  <a:moveTo>
                    <a:pt x="370" y="457"/>
                  </a:moveTo>
                  <a:cubicBezTo>
                    <a:pt x="262" y="457"/>
                    <a:pt x="174" y="369"/>
                    <a:pt x="174" y="261"/>
                  </a:cubicBezTo>
                  <a:lnTo>
                    <a:pt x="174" y="58"/>
                  </a:lnTo>
                  <a:lnTo>
                    <a:pt x="566" y="58"/>
                  </a:lnTo>
                  <a:lnTo>
                    <a:pt x="566" y="261"/>
                  </a:lnTo>
                  <a:cubicBezTo>
                    <a:pt x="566" y="369"/>
                    <a:pt x="478" y="457"/>
                    <a:pt x="370" y="457"/>
                  </a:cubicBezTo>
                  <a:close/>
                  <a:moveTo>
                    <a:pt x="118" y="209"/>
                  </a:moveTo>
                  <a:cubicBezTo>
                    <a:pt x="73" y="184"/>
                    <a:pt x="59" y="98"/>
                    <a:pt x="55" y="53"/>
                  </a:cubicBezTo>
                  <a:lnTo>
                    <a:pt x="118" y="53"/>
                  </a:lnTo>
                  <a:lnTo>
                    <a:pt x="118" y="209"/>
                  </a:lnTo>
                  <a:close/>
                  <a:moveTo>
                    <a:pt x="626" y="209"/>
                  </a:moveTo>
                  <a:lnTo>
                    <a:pt x="626" y="53"/>
                  </a:lnTo>
                  <a:lnTo>
                    <a:pt x="688" y="53"/>
                  </a:lnTo>
                  <a:cubicBezTo>
                    <a:pt x="684" y="98"/>
                    <a:pt x="670" y="184"/>
                    <a:pt x="626" y="20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p>
          </p:txBody>
        </p:sp>
        <p:sp>
          <p:nvSpPr>
            <p:cNvPr id="41" name="文本框 7"/>
            <p:cNvSpPr txBox="1"/>
            <p:nvPr/>
          </p:nvSpPr>
          <p:spPr bwMode="auto">
            <a:xfrm>
              <a:off x="1344366" y="2640668"/>
              <a:ext cx="1117463" cy="45271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r>
                <a:rPr lang="en-US" altLang="zh-CN" b="1" kern="0" dirty="0"/>
                <a:t>2010</a:t>
              </a:r>
              <a:r>
                <a:rPr lang="zh-CN" altLang="en-US" b="1" kern="0" dirty="0"/>
                <a:t>年</a:t>
              </a:r>
            </a:p>
          </p:txBody>
        </p:sp>
        <p:sp>
          <p:nvSpPr>
            <p:cNvPr id="42" name="文本框 7"/>
            <p:cNvSpPr txBox="1"/>
            <p:nvPr/>
          </p:nvSpPr>
          <p:spPr bwMode="auto">
            <a:xfrm>
              <a:off x="3573003" y="2640668"/>
              <a:ext cx="1117463" cy="45271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r>
                <a:rPr lang="en-US" altLang="zh-CN" b="1" kern="0" dirty="0"/>
                <a:t>2011</a:t>
              </a:r>
              <a:r>
                <a:rPr lang="zh-CN" altLang="en-US" b="1" kern="0" dirty="0"/>
                <a:t>年</a:t>
              </a:r>
            </a:p>
          </p:txBody>
        </p:sp>
        <p:sp>
          <p:nvSpPr>
            <p:cNvPr id="43" name="文本框 7"/>
            <p:cNvSpPr txBox="1"/>
            <p:nvPr/>
          </p:nvSpPr>
          <p:spPr bwMode="auto">
            <a:xfrm>
              <a:off x="5791786" y="2640668"/>
              <a:ext cx="1117463" cy="45271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r>
                <a:rPr lang="en-US" altLang="zh-CN" b="1" kern="0" dirty="0"/>
                <a:t>2015</a:t>
              </a:r>
              <a:r>
                <a:rPr lang="zh-CN" altLang="en-US" b="1" kern="0" dirty="0"/>
                <a:t>年</a:t>
              </a:r>
            </a:p>
          </p:txBody>
        </p:sp>
        <p:sp>
          <p:nvSpPr>
            <p:cNvPr id="44" name="文本框 7"/>
            <p:cNvSpPr txBox="1"/>
            <p:nvPr/>
          </p:nvSpPr>
          <p:spPr bwMode="auto">
            <a:xfrm>
              <a:off x="8070324" y="2640668"/>
              <a:ext cx="1117463" cy="452719"/>
            </a:xfrm>
            <a:prstGeom prst="rect">
              <a:avLst/>
            </a:prstGeom>
            <a:noFill/>
          </p:spPr>
          <p:txBody>
            <a:bodyPr wrap="square">
              <a:sp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fontAlgn="auto">
                <a:spcBef>
                  <a:spcPts val="0"/>
                </a:spcBef>
                <a:spcAft>
                  <a:spcPts val="0"/>
                </a:spcAft>
                <a:defRPr/>
              </a:pPr>
              <a:r>
                <a:rPr lang="en-US" altLang="zh-CN" b="1" kern="0" dirty="0"/>
                <a:t>2018</a:t>
              </a:r>
              <a:r>
                <a:rPr lang="zh-CN" altLang="en-US" b="1" kern="0" dirty="0"/>
                <a:t>年</a:t>
              </a:r>
            </a:p>
          </p:txBody>
        </p:sp>
        <p:sp>
          <p:nvSpPr>
            <p:cNvPr id="56" name="iṥḷïdê"/>
            <p:cNvSpPr txBox="1"/>
            <p:nvPr/>
          </p:nvSpPr>
          <p:spPr bwMode="auto">
            <a:xfrm>
              <a:off x="1369218" y="4539602"/>
              <a:ext cx="2398818" cy="295282"/>
            </a:xfrm>
            <a:prstGeom prst="rect">
              <a:avLst/>
            </a:prstGeom>
            <a:noFill/>
            <a:ln>
              <a:noFill/>
            </a:ln>
          </p:spPr>
          <p:txBody>
            <a:bodyPr wrap="square" lIns="91440" tIns="45720" rIns="91440" bIns="45720">
              <a:no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zh-CN" altLang="zh-CN" sz="1400" b="1" dirty="0">
                  <a:solidFill>
                    <a:srgbClr val="333333"/>
                  </a:solidFill>
                  <a:latin typeface="微软雅黑" panose="020B0503020204020204" pitchFamily="34" charset="-122"/>
                  <a:ea typeface="微软雅黑" panose="020B0503020204020204" pitchFamily="34" charset="-122"/>
                </a:rPr>
                <a:t>系统性布局钪的应用研究</a:t>
              </a:r>
              <a:endParaRPr lang="zh-CN" altLang="en-US" sz="1400" b="1" dirty="0">
                <a:latin typeface="微软雅黑" panose="020B0503020204020204" pitchFamily="34" charset="-122"/>
                <a:ea typeface="微软雅黑" panose="020B0503020204020204" pitchFamily="34" charset="-122"/>
              </a:endParaRPr>
            </a:p>
          </p:txBody>
        </p:sp>
        <p:sp>
          <p:nvSpPr>
            <p:cNvPr id="54" name="iṥḷïdê"/>
            <p:cNvSpPr txBox="1"/>
            <p:nvPr/>
          </p:nvSpPr>
          <p:spPr bwMode="auto">
            <a:xfrm>
              <a:off x="4333037" y="4537452"/>
              <a:ext cx="1658566" cy="407548"/>
            </a:xfrm>
            <a:prstGeom prst="rect">
              <a:avLst/>
            </a:prstGeom>
            <a:noFill/>
            <a:ln>
              <a:noFill/>
            </a:ln>
          </p:spPr>
          <p:txBody>
            <a:bodyPr wrap="square" lIns="91440" tIns="45720" rIns="91440" bIns="45720">
              <a:norm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spcBef>
                  <a:spcPct val="0"/>
                </a:spcBef>
                <a:buFontTx/>
                <a:buNone/>
              </a:pPr>
              <a:r>
                <a:rPr lang="zh-CN" altLang="en-US" sz="1400" b="1" dirty="0">
                  <a:solidFill>
                    <a:srgbClr val="333333"/>
                  </a:solidFill>
                  <a:latin typeface="微软雅黑" panose="020B0503020204020204" pitchFamily="34" charset="-122"/>
                  <a:ea typeface="微软雅黑" panose="020B0503020204020204" pitchFamily="34" charset="-122"/>
                </a:rPr>
                <a:t>设立研究课题</a:t>
              </a:r>
            </a:p>
          </p:txBody>
        </p:sp>
        <p:sp>
          <p:nvSpPr>
            <p:cNvPr id="52" name="iṥḷïdê"/>
            <p:cNvSpPr txBox="1"/>
            <p:nvPr/>
          </p:nvSpPr>
          <p:spPr bwMode="auto">
            <a:xfrm>
              <a:off x="6364029" y="4537452"/>
              <a:ext cx="2364417" cy="407548"/>
            </a:xfrm>
            <a:prstGeom prst="rect">
              <a:avLst/>
            </a:prstGeom>
            <a:noFill/>
            <a:ln>
              <a:noFill/>
            </a:ln>
          </p:spPr>
          <p:txBody>
            <a:bodyPr wrap="square" lIns="91440" tIns="45720" rIns="91440" bIns="45720">
              <a:norm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Bef>
                  <a:spcPct val="0"/>
                </a:spcBef>
              </a:pPr>
              <a:r>
                <a:rPr lang="zh-CN" altLang="en-US" sz="1400" b="1" dirty="0">
                  <a:solidFill>
                    <a:srgbClr val="333333"/>
                  </a:solidFill>
                  <a:latin typeface="微软雅黑" panose="020B0503020204020204" pitchFamily="34" charset="-122"/>
                  <a:ea typeface="微软雅黑" panose="020B0503020204020204" pitchFamily="34" charset="-122"/>
                </a:rPr>
                <a:t>建成</a:t>
              </a:r>
              <a:r>
                <a:rPr lang="en-US" altLang="zh-CN" sz="1400" b="1" dirty="0">
                  <a:solidFill>
                    <a:srgbClr val="333333"/>
                  </a:solidFill>
                  <a:latin typeface="微软雅黑" panose="020B0503020204020204" pitchFamily="34" charset="-122"/>
                  <a:ea typeface="微软雅黑" panose="020B0503020204020204" pitchFamily="34" charset="-122"/>
                </a:rPr>
                <a:t>500g/</a:t>
              </a:r>
              <a:r>
                <a:rPr lang="zh-CN" altLang="en-US" sz="1400" b="1" dirty="0">
                  <a:solidFill>
                    <a:srgbClr val="333333"/>
                  </a:solidFill>
                  <a:latin typeface="微软雅黑" panose="020B0503020204020204" pitchFamily="34" charset="-122"/>
                  <a:ea typeface="微软雅黑" panose="020B0503020204020204" pitchFamily="34" charset="-122"/>
                </a:rPr>
                <a:t>天中试线</a:t>
              </a:r>
            </a:p>
          </p:txBody>
        </p:sp>
        <p:sp>
          <p:nvSpPr>
            <p:cNvPr id="50" name="iṥḷïdê"/>
            <p:cNvSpPr txBox="1"/>
            <p:nvPr/>
          </p:nvSpPr>
          <p:spPr bwMode="auto">
            <a:xfrm>
              <a:off x="8595247" y="4507305"/>
              <a:ext cx="3058689" cy="353871"/>
            </a:xfrm>
            <a:prstGeom prst="rect">
              <a:avLst/>
            </a:prstGeom>
            <a:noFill/>
            <a:ln>
              <a:noFill/>
            </a:ln>
          </p:spPr>
          <p:txBody>
            <a:bodyPr wrap="square" lIns="91440" tIns="45720" rIns="91440" bIns="45720">
              <a:noAutofit/>
              <a:scene3d>
                <a:camera prst="orthographicFront"/>
                <a:lightRig rig="threePt" dir="t"/>
              </a:scene3d>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0"/>
              <a:r>
                <a:rPr lang="zh-CN" altLang="en-US" sz="1400" b="1" dirty="0">
                  <a:solidFill>
                    <a:srgbClr val="333333"/>
                  </a:solidFill>
                  <a:latin typeface="微软雅黑" panose="020B0503020204020204" pitchFamily="34" charset="-122"/>
                  <a:ea typeface="微软雅黑" panose="020B0503020204020204" pitchFamily="34" charset="-122"/>
                </a:rPr>
                <a:t>中冶新能源氧化钪车间建成投产</a:t>
              </a:r>
              <a:endParaRPr lang="zh-CN" altLang="zh-CN" sz="1400" b="1" dirty="0">
                <a:solidFill>
                  <a:srgbClr val="333333"/>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6472" y="3257892"/>
            <a:ext cx="3205480" cy="614045"/>
          </a:xfrm>
          <a:prstGeom prst="rect">
            <a:avLst/>
          </a:prstGeom>
          <a:noFill/>
        </p:spPr>
        <p:txBody>
          <a:bodyPr wrap="none" rtlCol="0">
            <a:spAutoFit/>
          </a:bodyPr>
          <a:lstStyle/>
          <a:p>
            <a:pPr algn="ctr"/>
            <a:r>
              <a:rPr lang="zh-CN" altLang="en-US" sz="3400" dirty="0">
                <a:solidFill>
                  <a:schemeClr val="bg1"/>
                </a:solidFill>
                <a:latin typeface="微软雅黑" panose="020B0503020204020204" pitchFamily="34" charset="-122"/>
                <a:ea typeface="微软雅黑" panose="020B0503020204020204" pitchFamily="34" charset="-122"/>
              </a:rPr>
              <a:t>一、钪资源分布</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2879725" y="2730500"/>
            <a:ext cx="772795" cy="623570"/>
          </a:xfrm>
          <a:prstGeom prst="rect">
            <a:avLst/>
          </a:prstGeom>
          <a:noFill/>
        </p:spPr>
        <p:txBody>
          <a:bodyPr wrap="square" rtlCol="0">
            <a:spAutoFit/>
          </a:bodyPr>
          <a:lstStyle/>
          <a:p>
            <a:r>
              <a:rPr lang="zh-CN" altLang="en-US" sz="1730" dirty="0">
                <a:solidFill>
                  <a:schemeClr val="bg1"/>
                </a:solidFill>
                <a:latin typeface="思源黑体 CN Medium" pitchFamily="34" charset="-122"/>
                <a:ea typeface="思源黑体 CN Medium" pitchFamily="34" charset="-122"/>
              </a:rPr>
              <a:t>家分店</a:t>
            </a:r>
          </a:p>
        </p:txBody>
      </p:sp>
      <p:grpSp>
        <p:nvGrpSpPr>
          <p:cNvPr id="25" name="组合 24"/>
          <p:cNvGrpSpPr/>
          <p:nvPr/>
        </p:nvGrpSpPr>
        <p:grpSpPr>
          <a:xfrm>
            <a:off x="4724947" y="3968339"/>
            <a:ext cx="2116491" cy="1231839"/>
            <a:chOff x="4164770" y="2437034"/>
            <a:chExt cx="2116491" cy="1231839"/>
          </a:xfrm>
        </p:grpSpPr>
        <p:sp>
          <p:nvSpPr>
            <p:cNvPr id="26" name="矩形 47"/>
            <p:cNvSpPr>
              <a:spLocks noChangeArrowheads="1"/>
            </p:cNvSpPr>
            <p:nvPr/>
          </p:nvSpPr>
          <p:spPr bwMode="auto">
            <a:xfrm>
              <a:off x="4164806" y="2787493"/>
              <a:ext cx="2116455" cy="8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marL="285750" indent="-285750" algn="l" fontAlgn="auto">
                <a:lnSpc>
                  <a:spcPct val="150000"/>
                </a:lnSpc>
                <a:buFont typeface="Wingdings" panose="05000000000000000000" pitchFamily="2" charset="2"/>
                <a:buChar char="l"/>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高纯氧化钪制备技术</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ct val="150000"/>
                </a:lnSpc>
                <a:buFont typeface="Wingdings" panose="05000000000000000000" pitchFamily="2" charset="2"/>
                <a:buChar char="l"/>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铝钪中间合金制备技术</a:t>
              </a:r>
              <a:endParaRPr lang="en-US" altLang="zh-CN" sz="1200" b="1" dirty="0">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nSpc>
                  <a:spcPct val="150000"/>
                </a:lnSpc>
                <a:buFont typeface="Wingdings" panose="05000000000000000000" pitchFamily="2" charset="2"/>
                <a:buChar char="l"/>
              </a:pPr>
              <a:r>
                <a:rPr lang="zh-CN" altLang="en-US" sz="1200" b="1" dirty="0">
                  <a:latin typeface="微软雅黑" panose="020B0503020204020204" pitchFamily="34" charset="-122"/>
                  <a:ea typeface="微软雅黑" panose="020B0503020204020204" pitchFamily="34" charset="-122"/>
                  <a:cs typeface="Times New Roman" panose="02020603050405020304" pitchFamily="18" charset="0"/>
                  <a:sym typeface="+mn-ea"/>
                </a:rPr>
                <a:t>钪系材料产业化技术</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3"/>
            <p:cNvSpPr>
              <a:spLocks noChangeArrowheads="1"/>
            </p:cNvSpPr>
            <p:nvPr/>
          </p:nvSpPr>
          <p:spPr bwMode="auto">
            <a:xfrm>
              <a:off x="4164770" y="2437034"/>
              <a:ext cx="1168400" cy="26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三大技术方向</a:t>
              </a:r>
            </a:p>
          </p:txBody>
        </p:sp>
        <p:sp>
          <p:nvSpPr>
            <p:cNvPr id="28" name="矩形 27"/>
            <p:cNvSpPr/>
            <p:nvPr/>
          </p:nvSpPr>
          <p:spPr>
            <a:xfrm>
              <a:off x="4209112" y="2712702"/>
              <a:ext cx="449850" cy="30375"/>
            </a:xfrm>
            <a:prstGeom prst="rect">
              <a:avLst/>
            </a:prstGeom>
            <a:solidFill>
              <a:srgbClr val="2F5E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2" tIns="25715" rIns="51432" bIns="25715" rtlCol="0" anchor="ctr"/>
            <a:lstStyle/>
            <a:p>
              <a:pPr algn="ctr"/>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4670249" y="2712702"/>
              <a:ext cx="911250" cy="3037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2" tIns="25715" rIns="51432" bIns="25715" rtlCol="0" anchor="ctr"/>
            <a:lstStyle/>
            <a:p>
              <a:pPr algn="ctr"/>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67" name="组合 166"/>
          <p:cNvGrpSpPr/>
          <p:nvPr/>
        </p:nvGrpSpPr>
        <p:grpSpPr>
          <a:xfrm>
            <a:off x="2790953" y="3968339"/>
            <a:ext cx="1746250" cy="1519555"/>
            <a:chOff x="6781" y="6754"/>
            <a:chExt cx="2750" cy="2393"/>
          </a:xfrm>
        </p:grpSpPr>
        <p:sp>
          <p:nvSpPr>
            <p:cNvPr id="40" name="矩形 39"/>
            <p:cNvSpPr/>
            <p:nvPr/>
          </p:nvSpPr>
          <p:spPr>
            <a:xfrm>
              <a:off x="6781" y="7259"/>
              <a:ext cx="2750" cy="1888"/>
            </a:xfrm>
            <a:prstGeom prst="rect">
              <a:avLst/>
            </a:prstGeom>
            <a:ln>
              <a:noFill/>
              <a:prstDash val="dash"/>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50000"/>
                </a:lnSpc>
                <a:buFont typeface="Wingdings" panose="05000000000000000000" pitchFamily="2" charset="2"/>
                <a:buChar char="l"/>
              </a:pPr>
              <a:r>
                <a:rPr lang="zh-CN" altLang="en-US" sz="1200" b="1" kern="100" dirty="0">
                  <a:latin typeface="微软雅黑" panose="020B0503020204020204" pitchFamily="34" charset="-122"/>
                  <a:ea typeface="微软雅黑" panose="020B0503020204020204" pitchFamily="34" charset="-122"/>
                  <a:cs typeface="Times New Roman" panose="02020603050405020304" pitchFamily="18" charset="0"/>
                </a:rPr>
                <a:t>高纯氧化钪产能</a:t>
              </a:r>
              <a:endParaRPr lang="en-US" altLang="zh-CN" sz="1200" b="1" kern="100" dirty="0">
                <a:latin typeface="微软雅黑" panose="020B0503020204020204" pitchFamily="34" charset="-122"/>
                <a:ea typeface="微软雅黑" panose="020B0503020204020204" pitchFamily="34" charset="-122"/>
                <a:cs typeface="Times New Roman" panose="02020603050405020304" pitchFamily="18" charset="0"/>
              </a:endParaRPr>
            </a:p>
            <a:p>
              <a:pPr algn="just">
                <a:lnSpc>
                  <a:spcPct val="150000"/>
                </a:lnSpc>
              </a:pPr>
              <a:r>
                <a:rPr lang="en-US" altLang="zh-CN" sz="1200" b="1" kern="100" dirty="0">
                  <a:latin typeface="微软雅黑" panose="020B0503020204020204" pitchFamily="34" charset="-122"/>
                  <a:ea typeface="微软雅黑" panose="020B0503020204020204" pitchFamily="34" charset="-122"/>
                  <a:cs typeface="Times New Roman" panose="02020603050405020304" pitchFamily="18" charset="0"/>
                </a:rPr>
                <a:t>      40</a:t>
              </a:r>
              <a:r>
                <a:rPr lang="zh-CN" altLang="en-US" sz="1200" b="1" kern="100" dirty="0">
                  <a:latin typeface="微软雅黑" panose="020B0503020204020204" pitchFamily="34" charset="-122"/>
                  <a:ea typeface="微软雅黑" panose="020B0503020204020204" pitchFamily="34" charset="-122"/>
                  <a:cs typeface="Times New Roman" panose="02020603050405020304" pitchFamily="18" charset="0"/>
                </a:rPr>
                <a:t>吨</a:t>
              </a:r>
              <a:r>
                <a:rPr lang="en-US" altLang="zh-CN" sz="12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kern="100" dirty="0">
                  <a:latin typeface="微软雅黑" panose="020B0503020204020204" pitchFamily="34" charset="-122"/>
                  <a:ea typeface="微软雅黑" panose="020B0503020204020204" pitchFamily="34" charset="-122"/>
                  <a:cs typeface="Times New Roman" panose="02020603050405020304" pitchFamily="18" charset="0"/>
                </a:rPr>
                <a:t>年生产线</a:t>
              </a:r>
            </a:p>
            <a:p>
              <a:pPr marL="285750" indent="-285750" algn="just">
                <a:lnSpc>
                  <a:spcPct val="150000"/>
                </a:lnSpc>
                <a:buFont typeface="Wingdings" panose="05000000000000000000" pitchFamily="2" charset="2"/>
                <a:buChar char="l"/>
              </a:pPr>
              <a:r>
                <a:rPr lang="zh-CN" altLang="en-US" sz="1200" b="1" kern="100" dirty="0">
                  <a:latin typeface="微软雅黑" panose="020B0503020204020204" pitchFamily="34" charset="-122"/>
                  <a:ea typeface="微软雅黑" panose="020B0503020204020204" pitchFamily="34" charset="-122"/>
                  <a:cs typeface="Times New Roman" panose="02020603050405020304" pitchFamily="18" charset="0"/>
                </a:rPr>
                <a:t>铝钪中间合金产能</a:t>
              </a:r>
              <a:r>
                <a:rPr lang="en-US" altLang="zh-CN" sz="1200" b="1" kern="100" dirty="0">
                  <a:latin typeface="微软雅黑" panose="020B0503020204020204" pitchFamily="34" charset="-122"/>
                  <a:ea typeface="微软雅黑" panose="020B0503020204020204" pitchFamily="34" charset="-122"/>
                  <a:cs typeface="Times New Roman" panose="02020603050405020304" pitchFamily="18" charset="0"/>
                </a:rPr>
                <a:t>100</a:t>
              </a:r>
              <a:r>
                <a:rPr lang="zh-CN" altLang="en-US" sz="1200" b="1" kern="100" dirty="0">
                  <a:latin typeface="微软雅黑" panose="020B0503020204020204" pitchFamily="34" charset="-122"/>
                  <a:ea typeface="微软雅黑" panose="020B0503020204020204" pitchFamily="34" charset="-122"/>
                  <a:cs typeface="Times New Roman" panose="02020603050405020304" pitchFamily="18" charset="0"/>
                </a:rPr>
                <a:t>吨</a:t>
              </a:r>
              <a:r>
                <a:rPr lang="en-US" altLang="zh-CN" sz="1200" b="1" kern="1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b="1" kern="100" dirty="0">
                  <a:latin typeface="微软雅黑" panose="020B0503020204020204" pitchFamily="34" charset="-122"/>
                  <a:ea typeface="微软雅黑" panose="020B0503020204020204" pitchFamily="34" charset="-122"/>
                  <a:cs typeface="Times New Roman" panose="02020603050405020304" pitchFamily="18" charset="0"/>
                </a:rPr>
                <a:t>年中试线</a:t>
              </a:r>
              <a:endParaRPr lang="zh-CN" altLang="zh-CN" sz="1200" b="1"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66" name="组合 165"/>
            <p:cNvGrpSpPr/>
            <p:nvPr/>
          </p:nvGrpSpPr>
          <p:grpSpPr>
            <a:xfrm>
              <a:off x="6880" y="6754"/>
              <a:ext cx="2161" cy="489"/>
              <a:chOff x="6880" y="6754"/>
              <a:chExt cx="2161" cy="489"/>
            </a:xfrm>
          </p:grpSpPr>
          <p:sp>
            <p:nvSpPr>
              <p:cNvPr id="162" name="矩形 161"/>
              <p:cNvSpPr/>
              <p:nvPr/>
            </p:nvSpPr>
            <p:spPr>
              <a:xfrm>
                <a:off x="6880" y="7194"/>
                <a:ext cx="708" cy="48"/>
              </a:xfrm>
              <a:prstGeom prst="rect">
                <a:avLst/>
              </a:prstGeom>
              <a:solidFill>
                <a:srgbClr val="2F5E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2" tIns="25715" rIns="51432" bIns="25715" rtlCol="0" anchor="ctr"/>
              <a:lstStyle/>
              <a:p>
                <a:pPr algn="ctr"/>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4" name="矩形 3"/>
              <p:cNvSpPr>
                <a:spLocks noChangeArrowheads="1"/>
              </p:cNvSpPr>
              <p:nvPr/>
            </p:nvSpPr>
            <p:spPr bwMode="auto">
              <a:xfrm>
                <a:off x="6880" y="6754"/>
                <a:ext cx="1281"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两个目标</a:t>
                </a:r>
              </a:p>
            </p:txBody>
          </p:sp>
          <p:sp>
            <p:nvSpPr>
              <p:cNvPr id="165" name="矩形 164"/>
              <p:cNvSpPr/>
              <p:nvPr/>
            </p:nvSpPr>
            <p:spPr>
              <a:xfrm>
                <a:off x="7606" y="7195"/>
                <a:ext cx="1435" cy="4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2" tIns="25715" rIns="51432" bIns="25715" rtlCol="0" anchor="ctr"/>
              <a:lstStyle/>
              <a:p>
                <a:pPr algn="ctr"/>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grpSp>
        <p:nvGrpSpPr>
          <p:cNvPr id="170" name="组合 169"/>
          <p:cNvGrpSpPr/>
          <p:nvPr/>
        </p:nvGrpSpPr>
        <p:grpSpPr>
          <a:xfrm>
            <a:off x="343437" y="3936223"/>
            <a:ext cx="2428240" cy="574675"/>
            <a:chOff x="719" y="6691"/>
            <a:chExt cx="3824" cy="905"/>
          </a:xfrm>
        </p:grpSpPr>
        <p:grpSp>
          <p:nvGrpSpPr>
            <p:cNvPr id="18" name="组合 17"/>
            <p:cNvGrpSpPr/>
            <p:nvPr/>
          </p:nvGrpSpPr>
          <p:grpSpPr>
            <a:xfrm>
              <a:off x="719" y="6691"/>
              <a:ext cx="3824" cy="905"/>
              <a:chOff x="4140377" y="947033"/>
              <a:chExt cx="3839747" cy="574705"/>
            </a:xfrm>
          </p:grpSpPr>
          <p:sp>
            <p:nvSpPr>
              <p:cNvPr id="20" name="矩形 47"/>
              <p:cNvSpPr>
                <a:spLocks noChangeArrowheads="1"/>
              </p:cNvSpPr>
              <p:nvPr/>
            </p:nvSpPr>
            <p:spPr bwMode="auto">
              <a:xfrm>
                <a:off x="4140377" y="1254833"/>
                <a:ext cx="3839747" cy="26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1430" tIns="25715" rIns="51430" bIns="25715">
                <a:spAutoFit/>
              </a:bodyPr>
              <a:lstStyle/>
              <a:p>
                <a:pPr marL="285750" indent="-285750">
                  <a:lnSpc>
                    <a:spcPct val="130000"/>
                  </a:lnSpc>
                  <a:spcBef>
                    <a:spcPct val="0"/>
                  </a:spcBef>
                  <a:buFont typeface="Wingdings" panose="05000000000000000000" pitchFamily="2" charset="2"/>
                  <a:buChar char="l"/>
                </a:pPr>
                <a:r>
                  <a:rPr lang="zh-CN" altLang="en-US" sz="12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河北省钪系材料工程研究中心</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矩形 3"/>
              <p:cNvSpPr>
                <a:spLocks noChangeArrowheads="1"/>
              </p:cNvSpPr>
              <p:nvPr/>
            </p:nvSpPr>
            <p:spPr bwMode="auto">
              <a:xfrm>
                <a:off x="4164770" y="947033"/>
                <a:ext cx="1847642" cy="26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0" tIns="25715" rIns="51430" bIns="25715">
                <a:spAutoFit/>
              </a:bodyPr>
              <a:lstStyle/>
              <a:p>
                <a:pPr>
                  <a:spcBef>
                    <a:spcPct val="0"/>
                  </a:spcBef>
                  <a:buFont typeface="Arial" panose="020B0604020202020204" pitchFamily="34" charset="0"/>
                  <a:buNone/>
                </a:pPr>
                <a:r>
                  <a:rPr lang="zh-CN" altLang="en-US" sz="1400" b="1" dirty="0">
                    <a:solidFill>
                      <a:srgbClr val="0070C0"/>
                    </a:solidFill>
                    <a:latin typeface="微软雅黑" panose="020B0503020204020204" pitchFamily="34" charset="-122"/>
                    <a:ea typeface="微软雅黑" panose="020B0503020204020204" pitchFamily="34" charset="-122"/>
                    <a:cs typeface="Arial" panose="020B0604020202020204" pitchFamily="34" charset="0"/>
                  </a:rPr>
                  <a:t>一个研究中心</a:t>
                </a:r>
              </a:p>
            </p:txBody>
          </p:sp>
        </p:grpSp>
        <p:sp>
          <p:nvSpPr>
            <p:cNvPr id="168" name="矩形 167"/>
            <p:cNvSpPr/>
            <p:nvPr/>
          </p:nvSpPr>
          <p:spPr>
            <a:xfrm>
              <a:off x="826" y="7132"/>
              <a:ext cx="708" cy="48"/>
            </a:xfrm>
            <a:prstGeom prst="rect">
              <a:avLst/>
            </a:prstGeom>
            <a:solidFill>
              <a:srgbClr val="2F5EB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2" tIns="25715" rIns="51432" bIns="25715" rtlCol="0" anchor="ctr"/>
            <a:lstStyle/>
            <a:p>
              <a:pPr algn="ctr"/>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9" name="矩形 168"/>
            <p:cNvSpPr/>
            <p:nvPr/>
          </p:nvSpPr>
          <p:spPr>
            <a:xfrm>
              <a:off x="1552" y="7132"/>
              <a:ext cx="1435" cy="48"/>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32" tIns="25715" rIns="51432" bIns="25715" rtlCol="0" anchor="ctr"/>
            <a:lstStyle/>
            <a:p>
              <a:pPr algn="ctr"/>
              <a:endParaRPr lang="zh-CN" altLang="en-US" sz="1015">
                <a:solidFill>
                  <a:schemeClr val="tx1">
                    <a:lumMod val="65000"/>
                    <a:lumOff val="35000"/>
                  </a:schemeClr>
                </a:solidFill>
                <a:latin typeface="微软雅黑" panose="020B0503020204020204" pitchFamily="34" charset="-122"/>
                <a:ea typeface="微软雅黑" panose="020B0503020204020204" pitchFamily="34" charset="-122"/>
              </a:endParaRPr>
            </a:p>
          </p:txBody>
        </p:sp>
      </p:grpSp>
      <p:cxnSp>
        <p:nvCxnSpPr>
          <p:cNvPr id="3" name="直接连接符 2"/>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stretch>
            <a:fillRect/>
          </a:stretch>
        </p:blipFill>
        <p:spPr>
          <a:xfrm>
            <a:off x="1462834" y="825927"/>
            <a:ext cx="4401604" cy="287523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7628175" y="791815"/>
            <a:ext cx="3461153" cy="4782684"/>
          </a:xfrm>
          <a:prstGeom prst="rect">
            <a:avLst/>
          </a:prstGeom>
          <a:noFill/>
          <a:ln>
            <a:noFill/>
          </a:ln>
        </p:spPr>
      </p:pic>
      <p:sp>
        <p:nvSpPr>
          <p:cNvPr id="7" name="文本框 6"/>
          <p:cNvSpPr txBox="1"/>
          <p:nvPr/>
        </p:nvSpPr>
        <p:spPr>
          <a:xfrm>
            <a:off x="648469" y="115416"/>
            <a:ext cx="5688131"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3.4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研发优势</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研发平台</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2879725" y="2730500"/>
            <a:ext cx="772795" cy="623570"/>
          </a:xfrm>
          <a:prstGeom prst="rect">
            <a:avLst/>
          </a:prstGeom>
          <a:noFill/>
        </p:spPr>
        <p:txBody>
          <a:bodyPr wrap="square" rtlCol="0">
            <a:spAutoFit/>
          </a:bodyPr>
          <a:lstStyle/>
          <a:p>
            <a:r>
              <a:rPr lang="zh-CN" altLang="en-US" sz="1730" dirty="0">
                <a:solidFill>
                  <a:schemeClr val="bg1"/>
                </a:solidFill>
                <a:latin typeface="思源黑体 CN Medium" pitchFamily="34" charset="-122"/>
                <a:ea typeface="思源黑体 CN Medium" pitchFamily="34" charset="-122"/>
              </a:rPr>
              <a:t>家分店</a:t>
            </a:r>
          </a:p>
        </p:txBody>
      </p:sp>
      <p:pic>
        <p:nvPicPr>
          <p:cNvPr id="16" name="图片 15"/>
          <p:cNvPicPr>
            <a:picLocks noChangeAspect="1"/>
          </p:cNvPicPr>
          <p:nvPr/>
        </p:nvPicPr>
        <p:blipFill>
          <a:blip r:embed="rId2"/>
          <a:srcRect l="7950" t="4551" r="7145" b="3112"/>
          <a:stretch>
            <a:fillRect/>
          </a:stretch>
        </p:blipFill>
        <p:spPr>
          <a:xfrm>
            <a:off x="143783" y="854862"/>
            <a:ext cx="3603630" cy="4770333"/>
          </a:xfrm>
          <a:prstGeom prst="rect">
            <a:avLst/>
          </a:prstGeom>
        </p:spPr>
      </p:pic>
      <p:cxnSp>
        <p:nvCxnSpPr>
          <p:cNvPr id="3" name="直接连接符 2"/>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4" t="1189" b="1448"/>
          <a:stretch>
            <a:fillRect/>
          </a:stretch>
        </p:blipFill>
        <p:spPr>
          <a:xfrm>
            <a:off x="4026298" y="808255"/>
            <a:ext cx="3430900" cy="4910994"/>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3975" b="5828"/>
          <a:stretch>
            <a:fillRect/>
          </a:stretch>
        </p:blipFill>
        <p:spPr>
          <a:xfrm>
            <a:off x="7618095" y="793115"/>
            <a:ext cx="3442970" cy="4733925"/>
          </a:xfrm>
          <a:prstGeom prst="rect">
            <a:avLst/>
          </a:prstGeom>
        </p:spPr>
      </p:pic>
      <p:sp>
        <p:nvSpPr>
          <p:cNvPr id="2" name="文本框 1"/>
          <p:cNvSpPr txBox="1"/>
          <p:nvPr/>
        </p:nvSpPr>
        <p:spPr>
          <a:xfrm>
            <a:off x="648469" y="115416"/>
            <a:ext cx="5688131"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3.4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研发优势</a:t>
            </a: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最美殊荣</a:t>
            </a:r>
          </a:p>
        </p:txBody>
      </p:sp>
      <p:sp>
        <p:nvSpPr>
          <p:cNvPr id="4" name="文本框 3"/>
          <p:cNvSpPr txBox="1"/>
          <p:nvPr/>
        </p:nvSpPr>
        <p:spPr>
          <a:xfrm>
            <a:off x="806547" y="5717878"/>
            <a:ext cx="10254517" cy="400110"/>
          </a:xfrm>
          <a:prstGeom prst="rect">
            <a:avLst/>
          </a:prstGeom>
          <a:noFill/>
        </p:spPr>
        <p:txBody>
          <a:bodyPr wrap="square" rtlCol="0">
            <a:spAutoFit/>
          </a:bodyPr>
          <a:lstStyle/>
          <a:p>
            <a:pPr marL="342900" indent="-342900">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红土镍矿钪资源高效回收关键技术研发及应获评</a:t>
            </a:r>
            <a:r>
              <a:rPr lang="en-US" altLang="zh-CN" sz="2000" b="1" dirty="0">
                <a:solidFill>
                  <a:srgbClr val="FF0000"/>
                </a:solidFill>
                <a:latin typeface="微软雅黑" panose="020B0503020204020204" pitchFamily="34" charset="-122"/>
                <a:ea typeface="微软雅黑" panose="020B0503020204020204" pitchFamily="34" charset="-122"/>
              </a:rPr>
              <a:t>2021</a:t>
            </a:r>
            <a:r>
              <a:rPr lang="zh-CN" altLang="en-US" sz="2000" b="1" dirty="0">
                <a:solidFill>
                  <a:srgbClr val="FF0000"/>
                </a:solidFill>
                <a:latin typeface="微软雅黑" panose="020B0503020204020204" pitchFamily="34" charset="-122"/>
                <a:ea typeface="微软雅黑" panose="020B0503020204020204" pitchFamily="34" charset="-122"/>
              </a:rPr>
              <a:t>年度中国有色金属重大技术创新</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529981" y="719554"/>
            <a:ext cx="9911576" cy="1231106"/>
          </a:xfrm>
          <a:prstGeom prst="rect">
            <a:avLst/>
          </a:prstGeom>
          <a:noFill/>
          <a:ln w="9525">
            <a:noFill/>
          </a:ln>
        </p:spPr>
        <p:txBody>
          <a:bodyPr wrap="square">
            <a:spAutoFit/>
          </a:bodyPr>
          <a:lstStyle/>
          <a:p>
            <a:pPr algn="just"/>
            <a:r>
              <a:rPr lang="zh-CN" dirty="0">
                <a:latin typeface="微软雅黑" panose="020B0503020204020204" pitchFamily="34" charset="-122"/>
                <a:ea typeface="微软雅黑" panose="020B0503020204020204" pitchFamily="34" charset="-122"/>
                <a:cs typeface="微软雅黑" panose="020B0503020204020204" pitchFamily="34" charset="-122"/>
              </a:rPr>
              <a:t>截止2019年10月，</a:t>
            </a:r>
            <a:r>
              <a:rPr 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中国</a:t>
            </a:r>
            <a:r>
              <a:rPr lang="zh-CN" dirty="0">
                <a:latin typeface="微软雅黑" panose="020B0503020204020204" pitchFamily="34" charset="-122"/>
                <a:ea typeface="微软雅黑" panose="020B0503020204020204" pitchFamily="34" charset="-122"/>
                <a:cs typeface="微软雅黑" panose="020B0503020204020204" pitchFamily="34" charset="-122"/>
              </a:rPr>
              <a:t>、前苏联和俄罗斯、日本作为最早优先权国的相关专利数量分别为228项、114项、81项，位居前三甲。</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algn="just"/>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中冶集团</a:t>
            </a:r>
            <a:r>
              <a:rPr lang="zh-CN" altLang="en-US" dirty="0">
                <a:latin typeface="微软雅黑" panose="020B0503020204020204" pitchFamily="34" charset="-122"/>
                <a:ea typeface="微软雅黑" panose="020B0503020204020204" pitchFamily="34" charset="-122"/>
                <a:cs typeface="微软雅黑" panose="020B0503020204020204" pitchFamily="34" charset="-122"/>
              </a:rPr>
              <a:t>已累计申请涉钪专利146项，其中国际专利9项，发明专利115项，在全球专利申请数量居于首位，</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拥有红土镍矿提钪工艺技术的完全自主知识产权</a:t>
            </a:r>
            <a:endPar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658577" y="116997"/>
            <a:ext cx="5174468"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3.5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专利布局</a:t>
            </a:r>
          </a:p>
        </p:txBody>
      </p:sp>
      <p:grpSp>
        <p:nvGrpSpPr>
          <p:cNvPr id="13" name="组合 12"/>
          <p:cNvGrpSpPr/>
          <p:nvPr/>
        </p:nvGrpSpPr>
        <p:grpSpPr>
          <a:xfrm>
            <a:off x="529981" y="1864821"/>
            <a:ext cx="10491675" cy="3967554"/>
            <a:chOff x="497205" y="3170555"/>
            <a:chExt cx="6967220" cy="3456940"/>
          </a:xfrm>
        </p:grpSpPr>
        <p:sp>
          <p:nvSpPr>
            <p:cNvPr id="30" name="文本框 29"/>
            <p:cNvSpPr txBox="1"/>
            <p:nvPr/>
          </p:nvSpPr>
          <p:spPr>
            <a:xfrm>
              <a:off x="1951990" y="3170555"/>
              <a:ext cx="3667760" cy="337185"/>
            </a:xfrm>
            <a:prstGeom prst="rect">
              <a:avLst/>
            </a:prstGeom>
            <a:solidFill>
              <a:schemeClr val="bg1"/>
            </a:solidFill>
          </p:spPr>
          <p:txBody>
            <a:bodyPr wrap="square" rtlCol="0">
              <a:spAutoFit/>
            </a:bodyPr>
            <a:lstStyle/>
            <a:p>
              <a:pPr algn="ctr"/>
              <a:r>
                <a:rPr lang="zh-CN" sz="1600" b="1" dirty="0">
                  <a:latin typeface="微软雅黑" panose="020B0503020204020204" pitchFamily="34" charset="-122"/>
                  <a:ea typeface="微软雅黑" panose="020B0503020204020204" pitchFamily="34" charset="-122"/>
                </a:rPr>
                <a:t>截止</a:t>
              </a:r>
              <a:r>
                <a:rPr lang="en-US" altLang="zh-CN" sz="1600" b="1" dirty="0">
                  <a:latin typeface="微软雅黑" panose="020B0503020204020204" pitchFamily="34" charset="-122"/>
                  <a:ea typeface="微软雅黑" panose="020B0503020204020204" pitchFamily="34" charset="-122"/>
                </a:rPr>
                <a:t>2019</a:t>
              </a:r>
              <a:r>
                <a:rPr lang="zh-CN" altLang="en-US" sz="1600" b="1" dirty="0">
                  <a:latin typeface="微软雅黑" panose="020B0503020204020204" pitchFamily="34" charset="-122"/>
                  <a:ea typeface="微软雅黑" panose="020B0503020204020204" pitchFamily="34" charset="-122"/>
                </a:rPr>
                <a:t>年</a:t>
              </a:r>
              <a:r>
                <a:rPr lang="zh-CN" sz="1600" b="1" dirty="0">
                  <a:latin typeface="微软雅黑" panose="020B0503020204020204" pitchFamily="34" charset="-122"/>
                  <a:ea typeface="微软雅黑" panose="020B0503020204020204" pitchFamily="34" charset="-122"/>
                </a:rPr>
                <a:t>全球钪提取专利排名</a:t>
              </a:r>
            </a:p>
          </p:txBody>
        </p:sp>
        <p:pic>
          <p:nvPicPr>
            <p:cNvPr id="31" name="图片 4"/>
            <p:cNvPicPr>
              <a:picLocks noChangeAspect="1"/>
            </p:cNvPicPr>
            <p:nvPr/>
          </p:nvPicPr>
          <p:blipFill>
            <a:blip r:embed="rId2"/>
            <a:stretch>
              <a:fillRect/>
            </a:stretch>
          </p:blipFill>
          <p:spPr>
            <a:xfrm>
              <a:off x="4083685" y="3502025"/>
              <a:ext cx="3341370" cy="3079750"/>
            </a:xfrm>
            <a:prstGeom prst="rect">
              <a:avLst/>
            </a:prstGeom>
            <a:noFill/>
            <a:ln>
              <a:noFill/>
            </a:ln>
          </p:spPr>
        </p:pic>
        <p:pic>
          <p:nvPicPr>
            <p:cNvPr id="32" name="图片 5"/>
            <p:cNvPicPr>
              <a:picLocks noChangeAspect="1"/>
            </p:cNvPicPr>
            <p:nvPr/>
          </p:nvPicPr>
          <p:blipFill>
            <a:blip r:embed="rId3"/>
            <a:stretch>
              <a:fillRect/>
            </a:stretch>
          </p:blipFill>
          <p:spPr>
            <a:xfrm>
              <a:off x="497205" y="3690620"/>
              <a:ext cx="3218815" cy="2891789"/>
            </a:xfrm>
            <a:prstGeom prst="rect">
              <a:avLst/>
            </a:prstGeom>
            <a:noFill/>
            <a:ln>
              <a:noFill/>
            </a:ln>
          </p:spPr>
        </p:pic>
        <p:sp>
          <p:nvSpPr>
            <p:cNvPr id="36" name="矩形 35"/>
            <p:cNvSpPr/>
            <p:nvPr/>
          </p:nvSpPr>
          <p:spPr>
            <a:xfrm>
              <a:off x="4083685" y="4125595"/>
              <a:ext cx="3380740" cy="2501900"/>
            </a:xfrm>
            <a:prstGeom prst="rect">
              <a:avLst/>
            </a:prstGeom>
            <a:noFill/>
            <a:ln w="28575" cmpd="sng">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箭头连接符 36"/>
            <p:cNvCxnSpPr/>
            <p:nvPr/>
          </p:nvCxnSpPr>
          <p:spPr>
            <a:xfrm>
              <a:off x="3596640" y="4125595"/>
              <a:ext cx="833755" cy="32956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6265093" y="5816543"/>
            <a:ext cx="5112567" cy="307777"/>
          </a:xfrm>
          <a:prstGeom prst="rect">
            <a:avLst/>
          </a:prstGeom>
        </p:spPr>
        <p:txBody>
          <a:bodyPr wrap="square">
            <a:spAutoFit/>
          </a:bodyPr>
          <a:lstStyle>
            <a:defPPr>
              <a:defRPr lang="zh-CN"/>
            </a:defPPr>
            <a:lvl1pPr>
              <a:defRPr sz="140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defRPr>
            </a:lvl1pPr>
          </a:lstStyle>
          <a:p>
            <a:r>
              <a:rPr lang="en-US" altLang="zh-CN" dirty="0"/>
              <a:t>—</a:t>
            </a:r>
            <a:r>
              <a:rPr lang="zh-CN" altLang="en-US" dirty="0"/>
              <a:t>中冶新能源</a:t>
            </a:r>
            <a:r>
              <a:rPr lang="en-US" altLang="zh-CN" dirty="0"/>
              <a:t>《</a:t>
            </a:r>
            <a:r>
              <a:rPr lang="zh-CN" altLang="zh-CN" dirty="0"/>
              <a:t>钪的提取和用途专利技术分析报告》</a:t>
            </a:r>
            <a:r>
              <a:rPr lang="zh-CN" altLang="en-US" dirty="0"/>
              <a:t>，</a:t>
            </a:r>
            <a:r>
              <a:rPr lang="en-US" altLang="zh-CN" dirty="0"/>
              <a:t>2019</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69754" y="1169837"/>
            <a:ext cx="6020075" cy="645160"/>
          </a:xfrm>
          <a:prstGeom prst="rect">
            <a:avLst/>
          </a:prstGeom>
          <a:noFill/>
        </p:spPr>
        <p:txBody>
          <a:bodyPr wrap="square">
            <a:spAutoFit/>
          </a:bodyPr>
          <a:lstStyle/>
          <a:p>
            <a:pPr marL="342900" indent="-342900">
              <a:buFont typeface="Wingdings" panose="05000000000000000000" pitchFamily="2" charset="2"/>
              <a:buChar char="Ø"/>
            </a:pPr>
            <a:r>
              <a:rPr lang="en-US" altLang="zh-CN" spc="-49" dirty="0">
                <a:ln w="3175">
                  <a:noFill/>
                </a:ln>
                <a:solidFill>
                  <a:srgbClr val="FF0000"/>
                </a:solidFill>
                <a:latin typeface="微软雅黑" panose="020B0503020204020204" pitchFamily="34" charset="-122"/>
                <a:ea typeface="微软雅黑" panose="020B0503020204020204" pitchFamily="34" charset="-122"/>
                <a:cs typeface="Segoe UI" panose="020B0502040204020203" pitchFamily="34" charset="0"/>
              </a:rPr>
              <a:t>2022</a:t>
            </a:r>
            <a:r>
              <a:rPr lang="zh-CN" altLang="zh-CN" spc="-49" dirty="0">
                <a:ln w="3175">
                  <a:noFill/>
                </a:ln>
                <a:solidFill>
                  <a:srgbClr val="FF0000"/>
                </a:solidFill>
                <a:latin typeface="微软雅黑" panose="020B0503020204020204" pitchFamily="34" charset="-122"/>
                <a:ea typeface="微软雅黑" panose="020B0503020204020204" pitchFamily="34" charset="-122"/>
                <a:cs typeface="Segoe UI" panose="020B0502040204020203" pitchFamily="34" charset="0"/>
              </a:rPr>
              <a:t>年</a:t>
            </a:r>
            <a:r>
              <a:rPr lang="zh-CN" altLang="zh-CN" spc="-49" dirty="0">
                <a:ln w="3175">
                  <a:noFill/>
                </a:ln>
                <a:solidFill>
                  <a:sysClr val="windowText" lastClr="000000"/>
                </a:solidFill>
                <a:latin typeface="微软雅黑" panose="020B0503020204020204" pitchFamily="34" charset="-122"/>
                <a:ea typeface="微软雅黑" panose="020B0503020204020204" pitchFamily="34" charset="-122"/>
                <a:cs typeface="Segoe UI" panose="020B0502040204020203" pitchFamily="34" charset="0"/>
              </a:rPr>
              <a:t>按最大</a:t>
            </a:r>
            <a:r>
              <a:rPr lang="zh-CN" altLang="en-US" spc="-49" dirty="0">
                <a:ln w="3175">
                  <a:noFill/>
                </a:ln>
                <a:solidFill>
                  <a:sysClr val="windowText" lastClr="000000"/>
                </a:solidFill>
                <a:latin typeface="微软雅黑" panose="020B0503020204020204" pitchFamily="34" charset="-122"/>
                <a:ea typeface="微软雅黑" panose="020B0503020204020204" pitchFamily="34" charset="-122"/>
                <a:cs typeface="Segoe UI" panose="020B0502040204020203" pitchFamily="34" charset="0"/>
              </a:rPr>
              <a:t>单月</a:t>
            </a:r>
            <a:r>
              <a:rPr lang="zh-CN" altLang="zh-CN" spc="-49" dirty="0">
                <a:ln w="3175">
                  <a:noFill/>
                </a:ln>
                <a:solidFill>
                  <a:sysClr val="windowText" lastClr="000000"/>
                </a:solidFill>
                <a:latin typeface="微软雅黑" panose="020B0503020204020204" pitchFamily="34" charset="-122"/>
                <a:ea typeface="微软雅黑" panose="020B0503020204020204" pitchFamily="34" charset="-122"/>
                <a:cs typeface="Segoe UI" panose="020B0502040204020203" pitchFamily="34" charset="0"/>
              </a:rPr>
              <a:t>生产能力计算，</a:t>
            </a:r>
            <a:r>
              <a:rPr lang="zh-CN" altLang="zh-CN" b="1" spc="-49" dirty="0">
                <a:ln w="3175">
                  <a:noFill/>
                </a:ln>
                <a:solidFill>
                  <a:srgbClr val="FF0000"/>
                </a:solidFill>
                <a:latin typeface="微软雅黑" panose="020B0503020204020204" pitchFamily="34" charset="-122"/>
                <a:ea typeface="微软雅黑" panose="020B0503020204020204" pitchFamily="34" charset="-122"/>
                <a:cs typeface="Segoe UI" panose="020B0502040204020203" pitchFamily="34" charset="0"/>
              </a:rPr>
              <a:t>一期项目即可实现年生产</a:t>
            </a:r>
            <a:r>
              <a:rPr lang="en-US" altLang="zh-CN" b="1" spc="-49" dirty="0">
                <a:ln w="3175">
                  <a:noFill/>
                </a:ln>
                <a:solidFill>
                  <a:srgbClr val="FF0000"/>
                </a:solidFill>
                <a:latin typeface="微软雅黑" panose="020B0503020204020204" pitchFamily="34" charset="-122"/>
                <a:ea typeface="微软雅黑" panose="020B0503020204020204" pitchFamily="34" charset="-122"/>
                <a:cs typeface="Segoe UI" panose="020B0502040204020203" pitchFamily="34" charset="0"/>
              </a:rPr>
              <a:t>40</a:t>
            </a:r>
            <a:r>
              <a:rPr lang="zh-CN" altLang="zh-CN" b="1" spc="-49" dirty="0">
                <a:ln w="3175">
                  <a:noFill/>
                </a:ln>
                <a:solidFill>
                  <a:srgbClr val="FF0000"/>
                </a:solidFill>
                <a:latin typeface="微软雅黑" panose="020B0503020204020204" pitchFamily="34" charset="-122"/>
                <a:ea typeface="微软雅黑" panose="020B0503020204020204" pitchFamily="34" charset="-122"/>
                <a:cs typeface="Segoe UI" panose="020B0502040204020203" pitchFamily="34" charset="0"/>
              </a:rPr>
              <a:t>吨高纯氧化钪的目标</a:t>
            </a:r>
            <a:endParaRPr lang="zh-CN" altLang="en-US" b="1" spc="-49" dirty="0">
              <a:ln w="3175">
                <a:noFill/>
              </a:ln>
              <a:solidFill>
                <a:srgbClr val="FF0000"/>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12" name="文本框 11"/>
          <p:cNvSpPr txBox="1"/>
          <p:nvPr/>
        </p:nvSpPr>
        <p:spPr>
          <a:xfrm>
            <a:off x="6224988" y="3520903"/>
            <a:ext cx="4680519" cy="1852184"/>
          </a:xfrm>
          <a:prstGeom prst="rect">
            <a:avLst/>
          </a:prstGeom>
          <a:noFill/>
          <a:ln w="9525">
            <a:noFill/>
          </a:ln>
        </p:spPr>
        <p:txBody>
          <a:bodyPr wrap="square">
            <a:noAutofit/>
          </a:bodyPr>
          <a:lstStyle/>
          <a:p>
            <a:pPr indent="457200" fontAlgn="auto"/>
            <a:endParaRPr lang="zh-CN" sz="1400" b="0" dirty="0">
              <a:ea typeface="仿宋" panose="02010609060101010101" charset="-122"/>
            </a:endParaRPr>
          </a:p>
          <a:p>
            <a:pPr marL="571500" indent="-285750" fontAlgn="auto">
              <a:lnSpc>
                <a:spcPct val="150000"/>
              </a:lnSpc>
              <a:buFont typeface="Wingdings" panose="05000000000000000000" pitchFamily="2" charset="2"/>
              <a:buChar char="Ø"/>
            </a:pPr>
            <a:r>
              <a:rPr lang="zh-CN" b="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2020</a:t>
            </a:r>
            <a:r>
              <a:rPr lang="zh-CN" b="0" dirty="0">
                <a:latin typeface="微软雅黑" panose="020B0503020204020204" pitchFamily="34" charset="-122"/>
                <a:ea typeface="微软雅黑" panose="020B0503020204020204" pitchFamily="34" charset="-122"/>
                <a:cs typeface="微软雅黑" panose="020B0503020204020204" pitchFamily="34" charset="-122"/>
              </a:rPr>
              <a:t>年5月建成年产1</a:t>
            </a:r>
            <a:r>
              <a:rPr lang="en-US" b="0" dirty="0">
                <a:latin typeface="微软雅黑" panose="020B0503020204020204" pitchFamily="34" charset="-122"/>
                <a:ea typeface="微软雅黑" panose="020B0503020204020204" pitchFamily="34" charset="-122"/>
                <a:cs typeface="微软雅黑" panose="020B0503020204020204" pitchFamily="34" charset="-122"/>
              </a:rPr>
              <a:t>00</a:t>
            </a:r>
            <a:r>
              <a:rPr lang="zh-CN" b="0" dirty="0">
                <a:latin typeface="微软雅黑" panose="020B0503020204020204" pitchFamily="34" charset="-122"/>
                <a:ea typeface="微软雅黑" panose="020B0503020204020204" pitchFamily="34" charset="-122"/>
                <a:cs typeface="微软雅黑" panose="020B0503020204020204" pitchFamily="34" charset="-122"/>
              </a:rPr>
              <a:t>t铝钪中间合金中试线并试生产</a:t>
            </a:r>
            <a:r>
              <a:rPr 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已实现稳定生产的目标，预计</a:t>
            </a:r>
            <a:r>
              <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年可销售</a:t>
            </a:r>
            <a:r>
              <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吨以上。</a:t>
            </a:r>
            <a:endPar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4" name="组合 13"/>
          <p:cNvGrpSpPr/>
          <p:nvPr/>
        </p:nvGrpSpPr>
        <p:grpSpPr>
          <a:xfrm>
            <a:off x="423677" y="2303983"/>
            <a:ext cx="5625391" cy="3712610"/>
            <a:chOff x="433507" y="3742873"/>
            <a:chExt cx="5320030" cy="2196162"/>
          </a:xfrm>
        </p:grpSpPr>
        <p:pic>
          <p:nvPicPr>
            <p:cNvPr id="2" name="图片 1"/>
            <p:cNvPicPr>
              <a:picLocks noChangeAspect="1"/>
            </p:cNvPicPr>
            <p:nvPr/>
          </p:nvPicPr>
          <p:blipFill>
            <a:blip r:embed="rId2" cstate="print"/>
            <a:srcRect/>
            <a:stretch>
              <a:fillRect/>
            </a:stretch>
          </p:blipFill>
          <p:spPr>
            <a:xfrm>
              <a:off x="3115112" y="3742873"/>
              <a:ext cx="2638425" cy="1773555"/>
            </a:xfrm>
            <a:prstGeom prst="rect">
              <a:avLst/>
            </a:prstGeom>
          </p:spPr>
        </p:pic>
        <p:pic>
          <p:nvPicPr>
            <p:cNvPr id="3" name="图片 2"/>
            <p:cNvPicPr>
              <a:picLocks noChangeAspect="1"/>
            </p:cNvPicPr>
            <p:nvPr/>
          </p:nvPicPr>
          <p:blipFill>
            <a:blip r:embed="rId3" cstate="print"/>
            <a:srcRect/>
            <a:stretch>
              <a:fillRect/>
            </a:stretch>
          </p:blipFill>
          <p:spPr>
            <a:xfrm>
              <a:off x="433507" y="3744143"/>
              <a:ext cx="2515235" cy="1809750"/>
            </a:xfrm>
            <a:prstGeom prst="rect">
              <a:avLst/>
            </a:prstGeom>
          </p:spPr>
        </p:pic>
        <p:sp>
          <p:nvSpPr>
            <p:cNvPr id="5" name="文本框 4"/>
            <p:cNvSpPr txBox="1"/>
            <p:nvPr/>
          </p:nvSpPr>
          <p:spPr>
            <a:xfrm>
              <a:off x="1998988" y="5631258"/>
              <a:ext cx="2232248" cy="307777"/>
            </a:xfrm>
            <a:prstGeom prst="rect">
              <a:avLst/>
            </a:prstGeom>
            <a:noFill/>
          </p:spPr>
          <p:txBody>
            <a:bodyPr wrap="square">
              <a:spAutoFit/>
            </a:bodyPr>
            <a:lstStyle/>
            <a:p>
              <a:r>
                <a:rPr lang="zh-CN" altLang="en-US" sz="1400" b="0" dirty="0">
                  <a:latin typeface="微软雅黑" panose="020B0503020204020204" pitchFamily="34" charset="-122"/>
                  <a:ea typeface="微软雅黑" panose="020B0503020204020204" pitchFamily="34" charset="-122"/>
                  <a:cs typeface="微软雅黑" panose="020B0503020204020204" pitchFamily="34" charset="-122"/>
                </a:rPr>
                <a:t>氧化钪车间和仓库</a:t>
              </a:r>
              <a:endParaRPr lang="zh-CN" altLang="en-US" sz="1400" dirty="0"/>
            </a:p>
          </p:txBody>
        </p:sp>
      </p:grpSp>
      <p:grpSp>
        <p:nvGrpSpPr>
          <p:cNvPr id="13" name="组合 12"/>
          <p:cNvGrpSpPr/>
          <p:nvPr/>
        </p:nvGrpSpPr>
        <p:grpSpPr>
          <a:xfrm>
            <a:off x="6224988" y="719807"/>
            <a:ext cx="5178593" cy="2817896"/>
            <a:chOff x="6541572" y="3630275"/>
            <a:chExt cx="4875117" cy="2386318"/>
          </a:xfrm>
        </p:grpSpPr>
        <p:pic>
          <p:nvPicPr>
            <p:cNvPr id="11" name="图片 88"/>
            <p:cNvPicPr>
              <a:picLocks noChangeAspect="1" noChangeArrowheads="1"/>
            </p:cNvPicPr>
            <p:nvPr/>
          </p:nvPicPr>
          <p:blipFill rotWithShape="1">
            <a:blip r:embed="rId4">
              <a:extLst>
                <a:ext uri="{28A0092B-C50C-407E-A947-70E740481C1C}">
                  <a14:useLocalDpi xmlns:a14="http://schemas.microsoft.com/office/drawing/2010/main" val="0"/>
                </a:ext>
              </a:extLst>
            </a:blip>
            <a:srcRect b="12705"/>
            <a:stretch>
              <a:fillRect/>
            </a:stretch>
          </p:blipFill>
          <p:spPr>
            <a:xfrm>
              <a:off x="6541572" y="3630275"/>
              <a:ext cx="4875117" cy="2094092"/>
            </a:xfrm>
            <a:prstGeom prst="rect">
              <a:avLst/>
            </a:prstGeom>
            <a:noFill/>
          </p:spPr>
        </p:pic>
        <p:sp>
          <p:nvSpPr>
            <p:cNvPr id="8" name="文本框 7"/>
            <p:cNvSpPr txBox="1"/>
            <p:nvPr/>
          </p:nvSpPr>
          <p:spPr>
            <a:xfrm>
              <a:off x="8137301" y="5708816"/>
              <a:ext cx="2232248" cy="307777"/>
            </a:xfrm>
            <a:prstGeom prst="rect">
              <a:avLst/>
            </a:prstGeom>
            <a:noFill/>
          </p:spPr>
          <p:txBody>
            <a:bodyPr wrap="square">
              <a:spAutoFit/>
            </a:bodyPr>
            <a:lstStyle/>
            <a:p>
              <a:r>
                <a:rPr lang="zh-CN" altLang="en-US" sz="1400" b="0" dirty="0">
                  <a:latin typeface="微软雅黑" panose="020B0503020204020204" pitchFamily="34" charset="-122"/>
                  <a:ea typeface="微软雅黑" panose="020B0503020204020204" pitchFamily="34" charset="-122"/>
                  <a:cs typeface="微软雅黑" panose="020B0503020204020204" pitchFamily="34" charset="-122"/>
                </a:rPr>
                <a:t>铝钪中间合金和中试线</a:t>
              </a:r>
              <a:endParaRPr lang="zh-CN" altLang="en-US" sz="1400" dirty="0"/>
            </a:p>
          </p:txBody>
        </p:sp>
      </p:grpSp>
      <p:sp>
        <p:nvSpPr>
          <p:cNvPr id="10" name="文本框 9"/>
          <p:cNvSpPr txBox="1"/>
          <p:nvPr/>
        </p:nvSpPr>
        <p:spPr>
          <a:xfrm>
            <a:off x="658577" y="116997"/>
            <a:ext cx="5174468"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3.6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产销两旺</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3.7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国际同行动向</a:t>
            </a:r>
          </a:p>
        </p:txBody>
      </p:sp>
      <p:sp>
        <p:nvSpPr>
          <p:cNvPr id="100" name="文本框 99"/>
          <p:cNvSpPr txBox="1"/>
          <p:nvPr/>
        </p:nvSpPr>
        <p:spPr>
          <a:xfrm>
            <a:off x="1103671" y="814109"/>
            <a:ext cx="9399270" cy="4661535"/>
          </a:xfrm>
          <a:prstGeom prst="rect">
            <a:avLst/>
          </a:prstGeom>
          <a:noFill/>
          <a:ln w="9525">
            <a:noFill/>
          </a:ln>
        </p:spPr>
        <p:txBody>
          <a:bodyPr wrap="square">
            <a:spAutoFit/>
          </a:bodyPr>
          <a:lstStyle/>
          <a:p>
            <a:pPr marL="285750" indent="-285750">
              <a:lnSpc>
                <a:spcPct val="150000"/>
              </a:lnSpc>
              <a:buFont typeface="Wingdings" panose="05000000000000000000" pitchFamily="2" charset="2"/>
              <a:buChar char="l"/>
            </a:pPr>
            <a:r>
              <a:rPr lang="zh-CN" b="0" dirty="0">
                <a:latin typeface="微软雅黑" panose="020B0503020204020204" pitchFamily="34" charset="-122"/>
                <a:ea typeface="微软雅黑" panose="020B0503020204020204" pitchFamily="34" charset="-122"/>
                <a:cs typeface="微软雅黑" panose="020B0503020204020204" pitchFamily="34" charset="-122"/>
              </a:rPr>
              <a:t>日本住友金属在菲律宾建设了两个红土镍矿项目，2013年在巴拉望岛的子公司珊瑚湾镍业公司（Coral Bay Nickel Corp）内建设试验工厂，计划2014年试回收10千克左右氧化钪，2018年氧化钪产业化项目在另一个子公司塔甘尼拓镍冶炼厂（Taganito HPAL）投产。</a:t>
            </a:r>
          </a:p>
          <a:p>
            <a:pPr marL="285750" indent="-285750">
              <a:lnSpc>
                <a:spcPct val="150000"/>
              </a:lnSpc>
              <a:buFont typeface="Wingdings" panose="05000000000000000000" pitchFamily="2" charset="2"/>
              <a:buChar char="l"/>
            </a:pPr>
            <a:r>
              <a:rPr lang="zh-CN" altLang="zh-CN" b="0" kern="100" dirty="0">
                <a:effectLst/>
                <a:latin typeface="微软雅黑" panose="020B0503020204020204" pitchFamily="34" charset="-122"/>
                <a:ea typeface="微软雅黑" panose="020B0503020204020204" pitchFamily="34" charset="-122"/>
                <a:cs typeface="微软雅黑" panose="020B0503020204020204" pitchFamily="34" charset="-122"/>
              </a:rPr>
              <a:t>根据2022《美国地质调查，矿物摘要》—钪：“在菲律宾，年产7.5吨氧化钪的塔甘尼拓的商业工厂设计从高压酸浸镍回收氧化钪，2020年产出草酸钪13吨，2021年一季度3.6吨”</a:t>
            </a:r>
          </a:p>
          <a:p>
            <a:pPr marL="285750" indent="-285750">
              <a:lnSpc>
                <a:spcPct val="150000"/>
              </a:lnSpc>
              <a:buFont typeface="Wingdings" panose="05000000000000000000" pitchFamily="2" charset="2"/>
              <a:buChar char="l"/>
            </a:pPr>
            <a:r>
              <a:rPr lang="zh-CN" b="0" dirty="0">
                <a:latin typeface="微软雅黑" panose="020B0503020204020204" pitchFamily="34" charset="-122"/>
                <a:ea typeface="微软雅黑" panose="020B0503020204020204" pitchFamily="34" charset="-122"/>
                <a:cs typeface="微软雅黑" panose="020B0503020204020204" pitchFamily="34" charset="-122"/>
              </a:rPr>
              <a:t>(In the Philippines,a 7.5-ton-per year scandium oxide equivalent commercial plant designed to recover scandium at the Taganito high-pressure acid-leach nickel operation produced an estimated gross output of about 13 dry tons of scandium oxalate in 2020 with 2021 first quarter production of 3.6 tons.---USGS)。</a:t>
            </a:r>
            <a:endParaRPr lang="zh-CN" altLang="en-US" b="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1030137" y="5398050"/>
            <a:ext cx="9546337" cy="398780"/>
          </a:xfrm>
          <a:prstGeom prst="rect">
            <a:avLst/>
          </a:prstGeom>
          <a:noFill/>
        </p:spPr>
        <p:txBody>
          <a:bodyPr wrap="square" rtlCol="0">
            <a:spAutoFit/>
          </a:bodyPr>
          <a:lstStyle/>
          <a:p>
            <a:pPr marL="342900" indent="-342900" algn="ctr">
              <a:buFont typeface="Wingdings" panose="05000000000000000000" pitchFamily="2" charset="2"/>
              <a:buChar char="Ø"/>
            </a:pPr>
            <a:r>
              <a:rPr lang="zh-CN" altLang="en-US" sz="2000" b="1" dirty="0">
                <a:solidFill>
                  <a:srgbClr val="FF0000"/>
                </a:solidFill>
                <a:latin typeface="微软雅黑" panose="020B0503020204020204" pitchFamily="34" charset="-122"/>
                <a:ea typeface="微软雅黑" panose="020B0503020204020204" pitchFamily="34" charset="-122"/>
              </a:rPr>
              <a:t>自投产以来，达产率不足50%，规模化生产工艺技术尚未取得实质性进展</a:t>
            </a:r>
            <a:endParaRPr lang="zh-CN" altLang="en-US"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2373" y="3257892"/>
            <a:ext cx="2773680" cy="614045"/>
          </a:xfrm>
          <a:prstGeom prst="rect">
            <a:avLst/>
          </a:prstGeom>
          <a:noFill/>
        </p:spPr>
        <p:txBody>
          <a:bodyPr wrap="none" rtlCol="0">
            <a:spAutoFit/>
          </a:bodyPr>
          <a:lstStyle/>
          <a:p>
            <a:pPr algn="ctr"/>
            <a:r>
              <a:rPr lang="zh-CN" altLang="en-US" sz="3400" dirty="0">
                <a:solidFill>
                  <a:schemeClr val="bg1"/>
                </a:solidFill>
                <a:latin typeface="微软雅黑" panose="020B0503020204020204" pitchFamily="34" charset="-122"/>
                <a:ea typeface="微软雅黑" panose="020B0503020204020204" pitchFamily="34" charset="-122"/>
              </a:rPr>
              <a:t>四、</a:t>
            </a:r>
            <a:r>
              <a:rPr lang="zh-CN" altLang="en-US" sz="3400" dirty="0">
                <a:solidFill>
                  <a:schemeClr val="bg1"/>
                </a:solidFill>
                <a:latin typeface="微软雅黑" panose="020B0503020204020204" pitchFamily="34" charset="-122"/>
                <a:ea typeface="微软雅黑" panose="020B0503020204020204" pitchFamily="34" charset="-122"/>
                <a:sym typeface="+mn-ea"/>
              </a:rPr>
              <a:t>未来展望</a:t>
            </a:r>
            <a:endParaRPr lang="zh-CN" altLang="en-US" sz="3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4.1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目标</a:t>
            </a:r>
          </a:p>
        </p:txBody>
      </p:sp>
      <p:sp>
        <p:nvSpPr>
          <p:cNvPr id="2" name="文本框 1"/>
          <p:cNvSpPr txBox="1"/>
          <p:nvPr/>
        </p:nvSpPr>
        <p:spPr>
          <a:xfrm>
            <a:off x="1296541" y="733489"/>
            <a:ext cx="3313980" cy="338554"/>
          </a:xfrm>
          <a:prstGeom prst="rect">
            <a:avLst/>
          </a:prstGeom>
          <a:solidFill>
            <a:schemeClr val="bg1"/>
          </a:solidFill>
        </p:spPr>
        <p:txBody>
          <a:bodyPr wrap="square" rtlCol="0">
            <a:spAutoFit/>
          </a:bodyPr>
          <a:lstStyle/>
          <a:p>
            <a:pPr algn="ctr"/>
            <a:r>
              <a:rPr lang="en-US" sz="1600" b="1" dirty="0" err="1">
                <a:latin typeface="微软雅黑" panose="020B0503020204020204" pitchFamily="34" charset="-122"/>
                <a:ea typeface="微软雅黑" panose="020B0503020204020204" pitchFamily="34" charset="-122"/>
              </a:rPr>
              <a:t>SOFC</a:t>
            </a:r>
            <a:r>
              <a:rPr sz="1600" b="1" dirty="0" err="1">
                <a:latin typeface="微软雅黑" panose="020B0503020204020204" pitchFamily="34" charset="-122"/>
                <a:ea typeface="微软雅黑" panose="020B0503020204020204" pitchFamily="34" charset="-122"/>
              </a:rPr>
              <a:t>领域未来增量需求预测</a:t>
            </a:r>
            <a:endParaRPr sz="1600" b="1" dirty="0">
              <a:latin typeface="微软雅黑" panose="020B0503020204020204" pitchFamily="34" charset="-122"/>
              <a:ea typeface="微软雅黑" panose="020B0503020204020204" pitchFamily="34" charset="-122"/>
            </a:endParaRPr>
          </a:p>
        </p:txBody>
      </p:sp>
      <p:graphicFrame>
        <p:nvGraphicFramePr>
          <p:cNvPr id="11" name="表格 10"/>
          <p:cNvGraphicFramePr/>
          <p:nvPr>
            <p:custDataLst>
              <p:tags r:id="rId1"/>
            </p:custDataLst>
          </p:nvPr>
        </p:nvGraphicFramePr>
        <p:xfrm>
          <a:off x="411679" y="1151850"/>
          <a:ext cx="5544616" cy="2736410"/>
        </p:xfrm>
        <a:graphic>
          <a:graphicData uri="http://schemas.openxmlformats.org/drawingml/2006/table">
            <a:tbl>
              <a:tblPr firstRow="1" bandRow="1">
                <a:tableStyleId>{5C22544A-7EE6-4342-B048-85BDC9FD1C3A}</a:tableStyleId>
              </a:tblPr>
              <a:tblGrid>
                <a:gridCol w="732488">
                  <a:extLst>
                    <a:ext uri="{9D8B030D-6E8A-4147-A177-3AD203B41FA5}">
                      <a16:colId xmlns:a16="http://schemas.microsoft.com/office/drawing/2014/main" val="20000"/>
                    </a:ext>
                  </a:extLst>
                </a:gridCol>
                <a:gridCol w="1595550">
                  <a:extLst>
                    <a:ext uri="{9D8B030D-6E8A-4147-A177-3AD203B41FA5}">
                      <a16:colId xmlns:a16="http://schemas.microsoft.com/office/drawing/2014/main" val="20001"/>
                    </a:ext>
                  </a:extLst>
                </a:gridCol>
                <a:gridCol w="1608289">
                  <a:extLst>
                    <a:ext uri="{9D8B030D-6E8A-4147-A177-3AD203B41FA5}">
                      <a16:colId xmlns:a16="http://schemas.microsoft.com/office/drawing/2014/main" val="20002"/>
                    </a:ext>
                  </a:extLst>
                </a:gridCol>
                <a:gridCol w="1608289">
                  <a:extLst>
                    <a:ext uri="{9D8B030D-6E8A-4147-A177-3AD203B41FA5}">
                      <a16:colId xmlns:a16="http://schemas.microsoft.com/office/drawing/2014/main" val="20003"/>
                    </a:ext>
                  </a:extLst>
                </a:gridCol>
              </a:tblGrid>
              <a:tr h="547370">
                <a:tc>
                  <a:txBody>
                    <a:bodyPr/>
                    <a:lstStyle/>
                    <a:p>
                      <a:pPr indent="0" algn="ctr">
                        <a:buNone/>
                      </a:pPr>
                      <a:r>
                        <a:rPr lang="en-US" sz="1200">
                          <a:latin typeface="微软雅黑" panose="020B0503020204020204" pitchFamily="34" charset="-122"/>
                          <a:ea typeface="微软雅黑" panose="020B0503020204020204" pitchFamily="34" charset="-122"/>
                        </a:rPr>
                        <a:t>时间</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sz="1200">
                          <a:latin typeface="微软雅黑" panose="020B0503020204020204" pitchFamily="34" charset="-122"/>
                          <a:ea typeface="微软雅黑" panose="020B0503020204020204" pitchFamily="34" charset="-122"/>
                          <a:cs typeface="微软雅黑" panose="020B0503020204020204" pitchFamily="34" charset="-122"/>
                        </a:rPr>
                        <a:t>SOFC装机量（MW）</a:t>
                      </a:r>
                      <a:endParaRPr lang="en-US" altLang="en-US" sz="1200">
                        <a:latin typeface="微软雅黑" panose="020B0503020204020204" pitchFamily="34" charset="-122"/>
                        <a:ea typeface="微软雅黑" panose="020B0503020204020204" pitchFamily="34" charset="-122"/>
                        <a:cs typeface="微软雅黑" panose="020B0503020204020204" pitchFamily="34" charset="-122"/>
                      </a:endParaRPr>
                    </a:p>
                  </a:txBody>
                  <a:tcPr marL="68580" marR="68580" marT="0" marB="0" anchor="ctr"/>
                </a:tc>
                <a:tc>
                  <a:txBody>
                    <a:bodyPr/>
                    <a:lstStyle/>
                    <a:p>
                      <a:pPr indent="0" algn="ctr">
                        <a:buNone/>
                      </a:pPr>
                      <a:r>
                        <a:rPr lang="en-US" sz="1200">
                          <a:latin typeface="微软雅黑" panose="020B0503020204020204" pitchFamily="34" charset="-122"/>
                          <a:ea typeface="微软雅黑" panose="020B0503020204020204" pitchFamily="34" charset="-122"/>
                        </a:rPr>
                        <a:t>电解质需求量（吨）</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a:buNone/>
                      </a:pPr>
                      <a:r>
                        <a:rPr lang="en-US" sz="1200">
                          <a:latin typeface="微软雅黑" panose="020B0503020204020204" pitchFamily="34" charset="-122"/>
                          <a:ea typeface="微软雅黑" panose="020B0503020204020204" pitchFamily="34" charset="-122"/>
                        </a:rPr>
                        <a:t>氧化钪需求量（吨）</a:t>
                      </a:r>
                      <a:endParaRPr lang="en-US" altLang="en-US" sz="1200">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0"/>
                  </a:ext>
                </a:extLst>
              </a:tr>
              <a:tr h="547260">
                <a:tc>
                  <a:txBody>
                    <a:bodyPr/>
                    <a:lstStyle/>
                    <a:p>
                      <a:pPr indent="0" algn="ctr">
                        <a:buNone/>
                      </a:pPr>
                      <a:r>
                        <a:rPr lang="en-US" sz="1200">
                          <a:latin typeface="微软雅黑" panose="020B0503020204020204" pitchFamily="34" charset="-122"/>
                          <a:ea typeface="微软雅黑" panose="020B0503020204020204" pitchFamily="34" charset="-122"/>
                        </a:rPr>
                        <a:t>2022</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325</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208</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19.76 </a:t>
                      </a:r>
                      <a:endParaRPr lang="en-US" altLang="en-US" sz="1200">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1"/>
                  </a:ext>
                </a:extLst>
              </a:tr>
              <a:tr h="547260">
                <a:tc>
                  <a:txBody>
                    <a:bodyPr/>
                    <a:lstStyle/>
                    <a:p>
                      <a:pPr indent="0" algn="ctr">
                        <a:buNone/>
                      </a:pPr>
                      <a:r>
                        <a:rPr lang="en-US" sz="1200">
                          <a:latin typeface="微软雅黑" panose="020B0503020204020204" pitchFamily="34" charset="-122"/>
                          <a:ea typeface="微软雅黑" panose="020B0503020204020204" pitchFamily="34" charset="-122"/>
                        </a:rPr>
                        <a:t>2023</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563</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360.32</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34.23 </a:t>
                      </a:r>
                      <a:endParaRPr lang="en-US" altLang="en-US" sz="1200">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2"/>
                  </a:ext>
                </a:extLst>
              </a:tr>
              <a:tr h="547260">
                <a:tc>
                  <a:txBody>
                    <a:bodyPr/>
                    <a:lstStyle/>
                    <a:p>
                      <a:pPr indent="0" algn="ctr">
                        <a:buNone/>
                      </a:pPr>
                      <a:r>
                        <a:rPr lang="en-US" sz="1200">
                          <a:latin typeface="微软雅黑" panose="020B0503020204020204" pitchFamily="34" charset="-122"/>
                          <a:ea typeface="微软雅黑" panose="020B0503020204020204" pitchFamily="34" charset="-122"/>
                        </a:rPr>
                        <a:t>2024</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945</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604.8</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57.46 </a:t>
                      </a:r>
                      <a:endParaRPr lang="en-US" altLang="en-US" sz="1200">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3"/>
                  </a:ext>
                </a:extLst>
              </a:tr>
              <a:tr h="547260">
                <a:tc>
                  <a:txBody>
                    <a:bodyPr/>
                    <a:lstStyle/>
                    <a:p>
                      <a:pPr indent="0" algn="ctr">
                        <a:buNone/>
                      </a:pPr>
                      <a:r>
                        <a:rPr lang="en-US" sz="1200" dirty="0">
                          <a:latin typeface="微软雅黑" panose="020B0503020204020204" pitchFamily="34" charset="-122"/>
                          <a:ea typeface="微软雅黑" panose="020B0503020204020204" pitchFamily="34" charset="-122"/>
                        </a:rPr>
                        <a:t>2025</a:t>
                      </a:r>
                      <a:endParaRPr lang="en-US" altLang="en-US" sz="12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a:latin typeface="微软雅黑" panose="020B0503020204020204" pitchFamily="34" charset="-122"/>
                          <a:ea typeface="微软雅黑" panose="020B0503020204020204" pitchFamily="34" charset="-122"/>
                        </a:rPr>
                        <a:t>1470</a:t>
                      </a:r>
                      <a:endParaRPr lang="en-US" altLang="en-US" sz="120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dirty="0">
                          <a:latin typeface="微软雅黑" panose="020B0503020204020204" pitchFamily="34" charset="-122"/>
                          <a:ea typeface="微软雅黑" panose="020B0503020204020204" pitchFamily="34" charset="-122"/>
                        </a:rPr>
                        <a:t>940.8</a:t>
                      </a:r>
                      <a:endParaRPr lang="en-US" altLang="en-US" sz="1200" dirty="0">
                        <a:latin typeface="微软雅黑" panose="020B0503020204020204" pitchFamily="34" charset="-122"/>
                        <a:ea typeface="微软雅黑" panose="020B0503020204020204" pitchFamily="34" charset="-122"/>
                      </a:endParaRPr>
                    </a:p>
                  </a:txBody>
                  <a:tcPr marL="68580" marR="68580" marT="0" marB="0" anchor="ctr"/>
                </a:tc>
                <a:tc>
                  <a:txBody>
                    <a:bodyPr/>
                    <a:lstStyle/>
                    <a:p>
                      <a:pPr indent="0" algn="ctr" fontAlgn="ctr">
                        <a:lnSpc>
                          <a:spcPct val="90000"/>
                        </a:lnSpc>
                        <a:buNone/>
                      </a:pPr>
                      <a:r>
                        <a:rPr lang="en-US" sz="1200" b="1" dirty="0">
                          <a:solidFill>
                            <a:schemeClr val="tx1"/>
                          </a:solidFill>
                          <a:latin typeface="微软雅黑" panose="020B0503020204020204" pitchFamily="34" charset="-122"/>
                          <a:ea typeface="微软雅黑" panose="020B0503020204020204" pitchFamily="34" charset="-122"/>
                        </a:rPr>
                        <a:t>89.38 </a:t>
                      </a:r>
                      <a:endParaRPr lang="en-US" altLang="en-US" sz="1200" b="1" dirty="0">
                        <a:solidFill>
                          <a:schemeClr val="tx1"/>
                        </a:solidFill>
                        <a:latin typeface="微软雅黑" panose="020B0503020204020204" pitchFamily="34" charset="-122"/>
                        <a:ea typeface="微软雅黑" panose="020B0503020204020204" pitchFamily="34" charset="-122"/>
                      </a:endParaRPr>
                    </a:p>
                  </a:txBody>
                  <a:tcPr marL="68580" marR="68580" marT="0" marB="0" anchor="ctr"/>
                </a:tc>
                <a:extLst>
                  <a:ext uri="{0D108BD9-81ED-4DB2-BD59-A6C34878D82A}">
                    <a16:rowId xmlns:a16="http://schemas.microsoft.com/office/drawing/2014/main" val="10004"/>
                  </a:ext>
                </a:extLst>
              </a:tr>
            </a:tbl>
          </a:graphicData>
        </a:graphic>
      </p:graphicFrame>
      <p:sp>
        <p:nvSpPr>
          <p:cNvPr id="3" name="文本框 2"/>
          <p:cNvSpPr txBox="1"/>
          <p:nvPr/>
        </p:nvSpPr>
        <p:spPr>
          <a:xfrm>
            <a:off x="6337101" y="1103410"/>
            <a:ext cx="4773295" cy="337185"/>
          </a:xfrm>
          <a:prstGeom prst="rect">
            <a:avLst/>
          </a:prstGeom>
          <a:solidFill>
            <a:schemeClr val="bg1"/>
          </a:solidFill>
        </p:spPr>
        <p:txBody>
          <a:bodyPr wrap="square" rtlCol="0">
            <a:spAutoFit/>
          </a:bodyPr>
          <a:lstStyle/>
          <a:p>
            <a:pPr algn="ctr"/>
            <a:r>
              <a:rPr sz="1600" b="1" dirty="0" err="1">
                <a:latin typeface="微软雅黑" panose="020B0503020204020204" pitchFamily="34" charset="-122"/>
                <a:ea typeface="微软雅黑" panose="020B0503020204020204" pitchFamily="34" charset="-122"/>
                <a:sym typeface="+mn-ea"/>
              </a:rPr>
              <a:t>铝钪合金需求预测</a:t>
            </a:r>
            <a:endParaRPr lang="zh-CN" altLang="en-US" sz="1600" b="1" dirty="0">
              <a:latin typeface="微软雅黑" panose="020B0503020204020204" pitchFamily="34" charset="-122"/>
              <a:ea typeface="微软雅黑" panose="020B0503020204020204" pitchFamily="34" charset="-122"/>
            </a:endParaRPr>
          </a:p>
        </p:txBody>
      </p:sp>
      <p:graphicFrame>
        <p:nvGraphicFramePr>
          <p:cNvPr id="5" name="图表 4"/>
          <p:cNvGraphicFramePr/>
          <p:nvPr/>
        </p:nvGraphicFramePr>
        <p:xfrm>
          <a:off x="6138856" y="1555037"/>
          <a:ext cx="5169783" cy="2659737"/>
        </p:xfrm>
        <a:graphic>
          <a:graphicData uri="http://schemas.openxmlformats.org/drawingml/2006/chart">
            <c:chart xmlns:c="http://schemas.openxmlformats.org/drawingml/2006/chart" xmlns:r="http://schemas.openxmlformats.org/officeDocument/2006/relationships" r:id="rId3"/>
          </a:graphicData>
        </a:graphic>
      </p:graphicFrame>
      <p:sp>
        <p:nvSpPr>
          <p:cNvPr id="8" name="文本框 7"/>
          <p:cNvSpPr txBox="1"/>
          <p:nvPr/>
        </p:nvSpPr>
        <p:spPr>
          <a:xfrm>
            <a:off x="624522" y="4005709"/>
            <a:ext cx="10273030" cy="1409285"/>
          </a:xfrm>
          <a:prstGeom prst="rect">
            <a:avLst/>
          </a:prstGeom>
          <a:noFill/>
        </p:spPr>
        <p:txBody>
          <a:bodyPr wrap="square">
            <a:noAutofit/>
          </a:bodyPr>
          <a:lstStyle/>
          <a:p>
            <a:pPr marL="285750" indent="-285750" algn="just">
              <a:lnSpc>
                <a:spcPts val="4700"/>
              </a:lnSpc>
              <a:buFont typeface="Wingdings" panose="05000000000000000000" pitchFamily="2" charset="2"/>
              <a:buChar char="Ø"/>
            </a:pPr>
            <a:r>
              <a:rPr lang="zh-CN" altLang="en-US"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中冶新能源源</a:t>
            </a:r>
            <a:r>
              <a:rPr lang="en-US"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2025</a:t>
            </a:r>
            <a:r>
              <a:rPr lang="zh-CN" altLang="en-US"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年产能规划目标：</a:t>
            </a:r>
          </a:p>
          <a:p>
            <a:pPr indent="0" algn="ctr">
              <a:lnSpc>
                <a:spcPts val="4700"/>
              </a:lnSpc>
              <a:buFont typeface="Wingdings" panose="05000000000000000000" pitchFamily="2" charset="2"/>
              <a:buNone/>
            </a:pPr>
            <a:r>
              <a:rPr lang="en-US"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    60~70</a:t>
            </a:r>
            <a:r>
              <a:rPr lang="zh-CN" altLang="en-US"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吨</a:t>
            </a:r>
            <a:r>
              <a:rPr lang="en-US" altLang="zh-CN"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年高纯氧化钪产能、千吨级铝钪中间合金产线</a:t>
            </a:r>
          </a:p>
          <a:p>
            <a:pPr indent="0" algn="just">
              <a:lnSpc>
                <a:spcPts val="4700"/>
              </a:lnSpc>
              <a:buFont typeface="Wingdings" panose="05000000000000000000" pitchFamily="2" charset="2"/>
              <a:buNone/>
            </a:pPr>
            <a:endParaRPr lang="en-US" altLang="zh-CN" sz="32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4.2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展望</a:t>
            </a:r>
          </a:p>
        </p:txBody>
      </p:sp>
      <p:sp>
        <p:nvSpPr>
          <p:cNvPr id="9" name="文本框 8"/>
          <p:cNvSpPr txBox="1"/>
          <p:nvPr/>
        </p:nvSpPr>
        <p:spPr>
          <a:xfrm>
            <a:off x="1224533" y="1007839"/>
            <a:ext cx="9073008" cy="4437305"/>
          </a:xfrm>
          <a:prstGeom prst="rect">
            <a:avLst/>
          </a:prstGeom>
          <a:noFill/>
        </p:spPr>
        <p:txBody>
          <a:bodyPr wrap="square" rtlCol="0" anchor="t">
            <a:spAutoFit/>
          </a:bodyPr>
          <a:lstStyle/>
          <a:p>
            <a:pPr marL="285750" indent="-285750" algn="just">
              <a:lnSpc>
                <a:spcPct val="150000"/>
              </a:lnSpc>
              <a:buFont typeface="Wingdings" panose="05000000000000000000" pitchFamily="2" charset="2"/>
              <a:buChar char="Ø"/>
            </a:pPr>
            <a:r>
              <a:rPr lang="zh-CN" altLang="en-US" sz="3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根据预测，钪在</a:t>
            </a:r>
            <a:r>
              <a:rPr lang="en-US" altLang="zh-CN" sz="3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2030</a:t>
            </a:r>
            <a:r>
              <a:rPr lang="zh-CN" altLang="en-US" sz="3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年达到消费峰值，其峰值消费量为</a:t>
            </a:r>
            <a:r>
              <a:rPr lang="en-US" altLang="zh-CN" sz="3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90</a:t>
            </a:r>
            <a:r>
              <a:rPr lang="zh-CN" altLang="en-US" sz="3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吨</a:t>
            </a:r>
            <a:r>
              <a:rPr lang="en-US" altLang="zh-CN" sz="3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sz="3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年。</a:t>
            </a:r>
            <a:endParaRPr lang="en-US" altLang="zh-CN" sz="3200"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marL="285750" indent="-285750" algn="just">
              <a:lnSpc>
                <a:spcPct val="150000"/>
              </a:lnSpc>
              <a:buFont typeface="Wingdings" panose="05000000000000000000" pitchFamily="2" charset="2"/>
              <a:buChar char="Ø"/>
            </a:pPr>
            <a:r>
              <a:rPr lang="zh-CN" altLang="zh-CN" sz="32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在21世纪，我们面临的将是一个充满生机的钪科技发展的新时代。</a:t>
            </a:r>
          </a:p>
          <a:p>
            <a:pPr marL="285750" indent="-285750" algn="just">
              <a:lnSpc>
                <a:spcPct val="150000"/>
              </a:lnSpc>
              <a:buFont typeface="Wingdings" panose="05000000000000000000" pitchFamily="2" charset="2"/>
              <a:buChar char="Ø"/>
            </a:pPr>
            <a:r>
              <a:rPr lang="zh-CN" altLang="zh-CN" sz="3200" b="1"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sym typeface="+mn-ea"/>
              </a:rPr>
              <a:t>中冶新能源致力于成为钪基材料研发的技术策源地，为钪基材料广泛应用提供材料支撑！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1.1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概述</a:t>
            </a:r>
          </a:p>
        </p:txBody>
      </p:sp>
      <p:sp>
        <p:nvSpPr>
          <p:cNvPr id="2" name="文本框 1"/>
          <p:cNvSpPr txBox="1"/>
          <p:nvPr/>
        </p:nvSpPr>
        <p:spPr>
          <a:xfrm>
            <a:off x="328060" y="1095226"/>
            <a:ext cx="4536504" cy="2062103"/>
          </a:xfrm>
          <a:prstGeom prst="rect">
            <a:avLst/>
          </a:prstGeom>
          <a:noFill/>
          <a:ln w="19050">
            <a:noFill/>
            <a:prstDash val="sysDash"/>
          </a:ln>
        </p:spPr>
        <p:txBody>
          <a:bodyPr wrap="square" rtlCol="0">
            <a:spAutoFit/>
          </a:bodyPr>
          <a:lstStyle/>
          <a:p>
            <a:pPr algn="just" fontAlgn="auto">
              <a:lnSpc>
                <a:spcPct val="100000"/>
              </a:lnSpc>
            </a:pPr>
            <a:r>
              <a:rPr lang="zh-CN" altLang="en-US" b="1" dirty="0">
                <a:solidFill>
                  <a:srgbClr val="FF0000"/>
                </a:solidFill>
                <a:latin typeface="微软雅黑" panose="020B0503020204020204" pitchFamily="34" charset="-122"/>
                <a:ea typeface="微软雅黑" panose="020B0503020204020204" pitchFamily="34" charset="-122"/>
              </a:rPr>
              <a:t>    全世界钪的储量约为200万吨</a:t>
            </a:r>
            <a:endParaRPr lang="en-US"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00000"/>
              </a:lnSpc>
              <a:buClr>
                <a:schemeClr val="tx1"/>
              </a:buClr>
              <a:buFont typeface="Wingdings" panose="05000000000000000000" pitchFamily="2" charset="2"/>
              <a:buChar char="l"/>
            </a:pPr>
            <a:r>
              <a:rPr lang="zh-CN" altLang="en-US" b="0" i="0" dirty="0">
                <a:effectLst/>
                <a:highlight>
                  <a:srgbClr val="FFFFFF"/>
                </a:highlight>
                <a:latin typeface="微软雅黑" panose="020B0503020204020204" pitchFamily="34" charset="-122"/>
                <a:ea typeface="微软雅黑" panose="020B0503020204020204" pitchFamily="34" charset="-122"/>
              </a:rPr>
              <a:t>钪在地壳中的平均丰度为22×10</a:t>
            </a:r>
            <a:r>
              <a:rPr lang="zh-CN" altLang="en-US" b="0" i="0" baseline="30000" dirty="0">
                <a:solidFill>
                  <a:schemeClr val="tx1"/>
                </a:solidFill>
                <a:effectLst/>
                <a:highlight>
                  <a:srgbClr val="FFFFFF"/>
                </a:highlight>
                <a:uFillTx/>
                <a:latin typeface="微软雅黑" panose="020B0503020204020204" pitchFamily="34" charset="-122"/>
                <a:ea typeface="微软雅黑" panose="020B0503020204020204" pitchFamily="34" charset="-122"/>
              </a:rPr>
              <a:t>-6</a:t>
            </a:r>
            <a:r>
              <a:rPr lang="zh-CN" altLang="en-US" b="0" i="0" dirty="0">
                <a:effectLst/>
                <a:highlight>
                  <a:srgbClr val="FFFFFF"/>
                </a:highlight>
                <a:latin typeface="微软雅黑" panose="020B0503020204020204" pitchFamily="34" charset="-122"/>
                <a:ea typeface="微软雅黑" panose="020B0503020204020204" pitchFamily="34" charset="-122"/>
              </a:rPr>
              <a:t>，排第</a:t>
            </a:r>
            <a:r>
              <a:rPr lang="zh-CN" altLang="en-US" sz="2400" b="1" i="0" dirty="0">
                <a:solidFill>
                  <a:srgbClr val="FF0000"/>
                </a:solidFill>
                <a:effectLst/>
                <a:highlight>
                  <a:srgbClr val="FFFFFF"/>
                </a:highlight>
                <a:latin typeface="微软雅黑" panose="020B0503020204020204" pitchFamily="34" charset="-122"/>
                <a:ea typeface="微软雅黑" panose="020B0503020204020204" pitchFamily="34" charset="-122"/>
              </a:rPr>
              <a:t>36</a:t>
            </a:r>
            <a:r>
              <a:rPr lang="zh-CN" altLang="en-US" b="0" i="0" dirty="0">
                <a:effectLst/>
                <a:highlight>
                  <a:srgbClr val="FFFFFF"/>
                </a:highlight>
                <a:latin typeface="微软雅黑" panose="020B0503020204020204" pitchFamily="34" charset="-122"/>
                <a:ea typeface="微软雅黑" panose="020B0503020204020204" pitchFamily="34" charset="-122"/>
              </a:rPr>
              <a:t>位，与铅(14×10</a:t>
            </a:r>
            <a:r>
              <a:rPr lang="zh-CN" altLang="en-US" b="0" i="0" baseline="30000" dirty="0">
                <a:effectLst/>
                <a:highlight>
                  <a:srgbClr val="FFFFFF"/>
                </a:highlight>
                <a:uFillTx/>
                <a:latin typeface="微软雅黑" panose="020B0503020204020204" pitchFamily="34" charset="-122"/>
                <a:ea typeface="微软雅黑" panose="020B0503020204020204" pitchFamily="34" charset="-122"/>
              </a:rPr>
              <a:t>-6</a:t>
            </a:r>
            <a:r>
              <a:rPr lang="zh-CN" altLang="en-US" b="0" i="0" dirty="0">
                <a:effectLst/>
                <a:highlight>
                  <a:srgbClr val="FFFFFF"/>
                </a:highlight>
                <a:latin typeface="微软雅黑" panose="020B0503020204020204" pitchFamily="34" charset="-122"/>
                <a:ea typeface="微软雅黑" panose="020B0503020204020204" pitchFamily="34" charset="-122"/>
              </a:rPr>
              <a:t>)、钴(25×10</a:t>
            </a:r>
            <a:r>
              <a:rPr lang="zh-CN" altLang="en-US" b="0" i="0" baseline="30000" dirty="0">
                <a:effectLst/>
                <a:highlight>
                  <a:srgbClr val="FFFFFF"/>
                </a:highlight>
                <a:uFillTx/>
                <a:latin typeface="微软雅黑" panose="020B0503020204020204" pitchFamily="34" charset="-122"/>
                <a:ea typeface="微软雅黑" panose="020B0503020204020204" pitchFamily="34" charset="-122"/>
              </a:rPr>
              <a:t>-6</a:t>
            </a:r>
            <a:r>
              <a:rPr lang="zh-CN" altLang="en-US" b="0" i="0" dirty="0">
                <a:effectLst/>
                <a:highlight>
                  <a:srgbClr val="FFFFFF"/>
                </a:highlight>
                <a:latin typeface="微软雅黑" panose="020B0503020204020204" pitchFamily="34" charset="-122"/>
                <a:ea typeface="微软雅黑" panose="020B0503020204020204" pitchFamily="34" charset="-122"/>
              </a:rPr>
              <a:t>)相当。</a:t>
            </a:r>
          </a:p>
          <a:p>
            <a:pPr marL="285750" indent="-285750" algn="just" fontAlgn="auto">
              <a:lnSpc>
                <a:spcPct val="100000"/>
              </a:lnSpc>
              <a:buClr>
                <a:schemeClr val="tx1"/>
              </a:buClr>
              <a:buFont typeface="Wingdings" panose="05000000000000000000" pitchFamily="2" charset="2"/>
              <a:buChar char="l"/>
            </a:pPr>
            <a:r>
              <a:rPr lang="zh-CN" altLang="en-US" b="0" i="0" dirty="0">
                <a:effectLst/>
                <a:highlight>
                  <a:srgbClr val="FFFFFF"/>
                </a:highlight>
                <a:latin typeface="微软雅黑" panose="020B0503020204020204" pitchFamily="34" charset="-122"/>
                <a:ea typeface="微软雅黑" panose="020B0503020204020204" pitchFamily="34" charset="-122"/>
              </a:rPr>
              <a:t>主要分布在俄罗斯、中国、澳大利亚、美国、菲律宾、印度尼西亚和南非等国。</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just" fontAlgn="auto">
              <a:lnSpc>
                <a:spcPct val="100000"/>
              </a:lnSpc>
              <a:buFont typeface="Wingdings" panose="05000000000000000000" pitchFamily="2" charset="2"/>
              <a:buChar char="p"/>
            </a:pP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a:xfrm>
            <a:off x="5040958" y="935831"/>
            <a:ext cx="6252700" cy="4810136"/>
            <a:chOff x="576580" y="1439887"/>
            <a:chExt cx="5442446" cy="4180376"/>
          </a:xfrm>
        </p:grpSpPr>
        <p:pic>
          <p:nvPicPr>
            <p:cNvPr id="15" name="图片 14"/>
            <p:cNvPicPr>
              <a:picLocks noChangeAspect="1"/>
            </p:cNvPicPr>
            <p:nvPr/>
          </p:nvPicPr>
          <p:blipFill>
            <a:blip r:embed="rId3" cstate="print"/>
            <a:stretch>
              <a:fillRect/>
            </a:stretch>
          </p:blipFill>
          <p:spPr>
            <a:xfrm>
              <a:off x="576580" y="1439887"/>
              <a:ext cx="5355715" cy="4180376"/>
            </a:xfrm>
            <a:prstGeom prst="rect">
              <a:avLst/>
            </a:prstGeom>
          </p:spPr>
        </p:pic>
        <p:sp>
          <p:nvSpPr>
            <p:cNvPr id="16" name="文本框 15"/>
            <p:cNvSpPr txBox="1"/>
            <p:nvPr/>
          </p:nvSpPr>
          <p:spPr>
            <a:xfrm>
              <a:off x="5154930" y="3963148"/>
              <a:ext cx="864096" cy="200055"/>
            </a:xfrm>
            <a:prstGeom prst="rect">
              <a:avLst/>
            </a:prstGeom>
            <a:solidFill>
              <a:schemeClr val="bg1"/>
            </a:solidFill>
            <a:ln>
              <a:noFill/>
            </a:ln>
          </p:spPr>
          <p:txBody>
            <a:bodyPr wrap="square" rtlCol="0">
              <a:spAutoFit/>
            </a:bodyPr>
            <a:lstStyle/>
            <a:p>
              <a:r>
                <a:rPr lang="zh-CN" altLang="en-US" sz="700" b="1" dirty="0">
                  <a:solidFill>
                    <a:srgbClr val="FF0000"/>
                  </a:solidFill>
                </a:rPr>
                <a:t>巴布亚新几内亚</a:t>
              </a:r>
            </a:p>
          </p:txBody>
        </p:sp>
      </p:grpSp>
      <p:sp>
        <p:nvSpPr>
          <p:cNvPr id="19" name="文本框 18"/>
          <p:cNvSpPr txBox="1"/>
          <p:nvPr/>
        </p:nvSpPr>
        <p:spPr>
          <a:xfrm>
            <a:off x="328060" y="3127771"/>
            <a:ext cx="4543359" cy="1845310"/>
          </a:xfrm>
          <a:prstGeom prst="rect">
            <a:avLst/>
          </a:prstGeom>
          <a:noFill/>
          <a:ln w="19050">
            <a:noFill/>
            <a:prstDash val="sysDash"/>
          </a:ln>
        </p:spPr>
        <p:txBody>
          <a:bodyPr wrap="square" rtlCol="0">
            <a:spAutoFit/>
          </a:bodyPr>
          <a:lstStyle/>
          <a:p>
            <a:pPr algn="just" fontAlgn="auto">
              <a:lnSpc>
                <a:spcPct val="100000"/>
              </a:lnSpc>
            </a:pPr>
            <a:r>
              <a:rPr lang="zh-CN" altLang="en-US" b="1" dirty="0">
                <a:solidFill>
                  <a:srgbClr val="FF0000"/>
                </a:solidFill>
                <a:latin typeface="微软雅黑" panose="020B0503020204020204" pitchFamily="34" charset="-122"/>
                <a:ea typeface="微软雅黑" panose="020B0503020204020204" pitchFamily="34" charset="-122"/>
                <a:sym typeface="+mn-ea"/>
              </a:rPr>
              <a:t>    我国钪资源丰富</a:t>
            </a:r>
            <a:endParaRPr lang="en-US" altLang="zh-CN" b="1" dirty="0">
              <a:solidFill>
                <a:srgbClr val="FF0000"/>
              </a:solidFill>
              <a:latin typeface="微软雅黑" panose="020B0503020204020204" pitchFamily="34" charset="-122"/>
              <a:ea typeface="微软雅黑" panose="020B0503020204020204" pitchFamily="34" charset="-122"/>
              <a:sym typeface="+mn-ea"/>
            </a:endParaRPr>
          </a:p>
          <a:p>
            <a:pPr marL="285750" indent="-285750" algn="just" fontAlgn="auto">
              <a:lnSpc>
                <a:spcPct val="100000"/>
              </a:lnSpc>
              <a:buClr>
                <a:schemeClr val="tx1"/>
              </a:buClr>
              <a:buFont typeface="Wingdings" panose="05000000000000000000" pitchFamily="2" charset="2"/>
              <a:buChar char="l"/>
            </a:pPr>
            <a:r>
              <a:rPr lang="zh-CN" altLang="en-US" b="0" i="0" dirty="0">
                <a:effectLst/>
                <a:highlight>
                  <a:srgbClr val="FFFFFF"/>
                </a:highlight>
                <a:latin typeface="微软雅黑" panose="020B0503020204020204" pitchFamily="34" charset="-122"/>
                <a:ea typeface="微软雅黑" panose="020B0503020204020204" pitchFamily="34" charset="-122"/>
              </a:rPr>
              <a:t>约</a:t>
            </a:r>
            <a:r>
              <a:rPr lang="en-US" altLang="zh-CN" b="0" i="0" dirty="0">
                <a:effectLst/>
                <a:highlight>
                  <a:srgbClr val="FFFFFF"/>
                </a:highlight>
                <a:latin typeface="微软雅黑" panose="020B0503020204020204" pitchFamily="34" charset="-122"/>
                <a:ea typeface="微软雅黑" panose="020B0503020204020204" pitchFamily="34" charset="-122"/>
              </a:rPr>
              <a:t>65</a:t>
            </a:r>
            <a:r>
              <a:rPr lang="zh-CN" altLang="en-US" b="0" i="0" dirty="0">
                <a:effectLst/>
                <a:highlight>
                  <a:srgbClr val="FFFFFF"/>
                </a:highlight>
                <a:latin typeface="微软雅黑" panose="020B0503020204020204" pitchFamily="34" charset="-122"/>
                <a:ea typeface="微软雅黑" panose="020B0503020204020204" pitchFamily="34" charset="-122"/>
              </a:rPr>
              <a:t>万吨，占全球总资源量的</a:t>
            </a:r>
            <a:r>
              <a:rPr lang="en-US" altLang="zh-CN" sz="2400" b="1" i="0" dirty="0">
                <a:solidFill>
                  <a:srgbClr val="FF0000"/>
                </a:solidFill>
                <a:effectLst/>
                <a:highlight>
                  <a:srgbClr val="FFFFFF"/>
                </a:highlight>
                <a:latin typeface="微软雅黑" panose="020B0503020204020204" pitchFamily="34" charset="-122"/>
                <a:ea typeface="微软雅黑" panose="020B0503020204020204" pitchFamily="34" charset="-122"/>
              </a:rPr>
              <a:t>33</a:t>
            </a:r>
            <a:r>
              <a:rPr lang="en-US" altLang="zh-CN" b="1" i="0" dirty="0">
                <a:effectLst/>
                <a:highlight>
                  <a:srgbClr val="FFFFFF"/>
                </a:highlight>
                <a:latin typeface="微软雅黑" panose="020B0503020204020204" pitchFamily="34" charset="-122"/>
                <a:ea typeface="微软雅黑" panose="020B0503020204020204" pitchFamily="34" charset="-122"/>
              </a:rPr>
              <a:t>%</a:t>
            </a:r>
            <a:r>
              <a:rPr lang="zh-CN" altLang="en-US" b="0" i="0" dirty="0">
                <a:effectLst/>
                <a:highlight>
                  <a:srgbClr val="FFFFFF"/>
                </a:highlight>
                <a:latin typeface="微软雅黑" panose="020B0503020204020204" pitchFamily="34" charset="-122"/>
                <a:ea typeface="微软雅黑" panose="020B0503020204020204" pitchFamily="34" charset="-122"/>
              </a:rPr>
              <a:t>；</a:t>
            </a:r>
            <a:endParaRPr lang="en-US" altLang="zh-CN" b="0" i="0" dirty="0">
              <a:effectLst/>
              <a:highlight>
                <a:srgbClr val="FFFFFF"/>
              </a:highlight>
              <a:latin typeface="微软雅黑" panose="020B0503020204020204" pitchFamily="34" charset="-122"/>
              <a:ea typeface="微软雅黑" panose="020B0503020204020204" pitchFamily="34" charset="-122"/>
            </a:endParaRPr>
          </a:p>
          <a:p>
            <a:pPr marL="285750" indent="-285750" algn="just" fontAlgn="auto">
              <a:lnSpc>
                <a:spcPct val="100000"/>
              </a:lnSpc>
              <a:buClr>
                <a:schemeClr val="tx1"/>
              </a:buClr>
              <a:buFont typeface="Wingdings" panose="05000000000000000000" pitchFamily="2" charset="2"/>
              <a:buChar char="l"/>
            </a:pPr>
            <a:r>
              <a:rPr lang="zh-CN" altLang="en-US" b="0" i="0" dirty="0">
                <a:effectLst/>
                <a:highlight>
                  <a:srgbClr val="FFFFFF"/>
                </a:highlight>
                <a:latin typeface="微软雅黑" panose="020B0503020204020204" pitchFamily="34" charset="-122"/>
                <a:ea typeface="微软雅黑" panose="020B0503020204020204" pitchFamily="34" charset="-122"/>
              </a:rPr>
              <a:t>磷块岩和铝土矿矿床中钪储量约29万t，占总储量的</a:t>
            </a:r>
            <a:r>
              <a:rPr lang="en-US" altLang="zh-CN" b="0" i="0" dirty="0">
                <a:effectLst/>
                <a:highlight>
                  <a:srgbClr val="FFFFFF"/>
                </a:highlight>
                <a:latin typeface="微软雅黑" panose="020B0503020204020204" pitchFamily="34" charset="-122"/>
                <a:ea typeface="微软雅黑" panose="020B0503020204020204" pitchFamily="34" charset="-122"/>
              </a:rPr>
              <a:t>44.6%</a:t>
            </a:r>
            <a:r>
              <a:rPr lang="zh-CN" altLang="en-US" b="0" i="0" dirty="0">
                <a:effectLst/>
                <a:highlight>
                  <a:srgbClr val="FFFFFF"/>
                </a:highlight>
                <a:latin typeface="微软雅黑" panose="020B0503020204020204" pitchFamily="34" charset="-122"/>
                <a:ea typeface="微软雅黑" panose="020B0503020204020204" pitchFamily="34" charset="-122"/>
              </a:rPr>
              <a:t>；</a:t>
            </a:r>
            <a:endParaRPr lang="en-US" altLang="zh-CN" b="0" i="0" dirty="0">
              <a:effectLst/>
              <a:highlight>
                <a:srgbClr val="FFFFFF"/>
              </a:highlight>
              <a:latin typeface="微软雅黑" panose="020B0503020204020204" pitchFamily="34" charset="-122"/>
              <a:ea typeface="微软雅黑" panose="020B0503020204020204" pitchFamily="34" charset="-122"/>
            </a:endParaRPr>
          </a:p>
          <a:p>
            <a:pPr marL="285750" indent="-285750" algn="just" fontAlgn="auto">
              <a:lnSpc>
                <a:spcPct val="100000"/>
              </a:lnSpc>
              <a:buClr>
                <a:schemeClr val="tx1"/>
              </a:buClr>
              <a:buFont typeface="Wingdings" panose="05000000000000000000" pitchFamily="2" charset="2"/>
              <a:buChar char="l"/>
            </a:pPr>
            <a:r>
              <a:rPr lang="zh-CN" altLang="en-US" b="0" i="0" dirty="0">
                <a:effectLst/>
                <a:highlight>
                  <a:srgbClr val="FFFFFF"/>
                </a:highlight>
                <a:latin typeface="微软雅黑" panose="020B0503020204020204" pitchFamily="34" charset="-122"/>
                <a:ea typeface="微软雅黑" panose="020B0503020204020204" pitchFamily="34" charset="-122"/>
              </a:rPr>
              <a:t>白云鄂博多金属矿：平均</a:t>
            </a:r>
            <a:r>
              <a:rPr lang="en-US" altLang="zh-CN" b="0" i="0" dirty="0">
                <a:effectLst/>
                <a:highlight>
                  <a:srgbClr val="FFFFFF"/>
                </a:highlight>
                <a:latin typeface="微软雅黑" panose="020B0503020204020204" pitchFamily="34" charset="-122"/>
                <a:ea typeface="微软雅黑" panose="020B0503020204020204" pitchFamily="34" charset="-122"/>
              </a:rPr>
              <a:t>Sc</a:t>
            </a:r>
            <a:r>
              <a:rPr lang="en-US" altLang="zh-CN" b="0" i="0" baseline="-25000" dirty="0">
                <a:solidFill>
                  <a:schemeClr val="tx1"/>
                </a:solidFill>
                <a:effectLst/>
                <a:highlight>
                  <a:srgbClr val="FFFFFF"/>
                </a:highlight>
                <a:uFillTx/>
                <a:latin typeface="微软雅黑" panose="020B0503020204020204" pitchFamily="34" charset="-122"/>
                <a:ea typeface="微软雅黑" panose="020B0503020204020204" pitchFamily="34" charset="-122"/>
              </a:rPr>
              <a:t>2</a:t>
            </a:r>
            <a:r>
              <a:rPr lang="en-US" altLang="zh-CN" b="0" i="0" dirty="0">
                <a:effectLst/>
                <a:highlight>
                  <a:srgbClr val="FFFFFF"/>
                </a:highlight>
                <a:latin typeface="微软雅黑" panose="020B0503020204020204" pitchFamily="34" charset="-122"/>
                <a:ea typeface="微软雅黑" panose="020B0503020204020204" pitchFamily="34" charset="-122"/>
              </a:rPr>
              <a:t>O</a:t>
            </a:r>
            <a:r>
              <a:rPr lang="en-US" altLang="zh-CN" b="0" i="0" baseline="-25000" dirty="0">
                <a:solidFill>
                  <a:schemeClr val="tx1"/>
                </a:solidFill>
                <a:effectLst/>
                <a:highlight>
                  <a:srgbClr val="FFFFFF"/>
                </a:highlight>
                <a:uFillTx/>
                <a:latin typeface="微软雅黑" panose="020B0503020204020204" pitchFamily="34" charset="-122"/>
                <a:ea typeface="微软雅黑" panose="020B0503020204020204" pitchFamily="34" charset="-122"/>
              </a:rPr>
              <a:t>3</a:t>
            </a:r>
            <a:r>
              <a:rPr lang="zh-CN" altLang="en-US" b="0" i="0" dirty="0">
                <a:solidFill>
                  <a:schemeClr val="tx1"/>
                </a:solidFill>
                <a:effectLst/>
                <a:highlight>
                  <a:srgbClr val="FFFFFF"/>
                </a:highlight>
                <a:latin typeface="微软雅黑" panose="020B0503020204020204" pitchFamily="34" charset="-122"/>
                <a:ea typeface="微软雅黑" panose="020B0503020204020204" pitchFamily="34" charset="-122"/>
              </a:rPr>
              <a:t>含量</a:t>
            </a:r>
            <a:r>
              <a:rPr lang="en-US" altLang="zh-CN" b="0" i="0" dirty="0">
                <a:solidFill>
                  <a:schemeClr val="tx1"/>
                </a:solidFill>
                <a:effectLst/>
                <a:highlight>
                  <a:srgbClr val="FFFFFF"/>
                </a:highlight>
                <a:latin typeface="微软雅黑" panose="020B0503020204020204" pitchFamily="34" charset="-122"/>
                <a:ea typeface="微软雅黑" panose="020B0503020204020204" pitchFamily="34" charset="-122"/>
              </a:rPr>
              <a:t>82</a:t>
            </a:r>
            <a:r>
              <a:rPr lang="zh-CN" altLang="en-US" dirty="0">
                <a:effectLst/>
                <a:highlight>
                  <a:srgbClr val="FFFFFF"/>
                </a:highlight>
                <a:latin typeface="微软雅黑" panose="020B0503020204020204" pitchFamily="34" charset="-122"/>
                <a:ea typeface="微软雅黑" panose="020B0503020204020204" pitchFamily="34" charset="-122"/>
                <a:sym typeface="+mn-ea"/>
              </a:rPr>
              <a:t>×10</a:t>
            </a:r>
            <a:r>
              <a:rPr lang="zh-CN" altLang="en-US" baseline="30000" dirty="0">
                <a:effectLst/>
                <a:highlight>
                  <a:srgbClr val="FFFFFF"/>
                </a:highlight>
                <a:uFillTx/>
                <a:latin typeface="微软雅黑" panose="020B0503020204020204" pitchFamily="34" charset="-122"/>
                <a:ea typeface="微软雅黑" panose="020B0503020204020204" pitchFamily="34" charset="-122"/>
                <a:sym typeface="+mn-ea"/>
              </a:rPr>
              <a:t>-6</a:t>
            </a:r>
            <a:r>
              <a:rPr lang="zh-CN" altLang="en-US" dirty="0">
                <a:effectLst/>
                <a:highlight>
                  <a:srgbClr val="FFFFFF"/>
                </a:highlight>
                <a:latin typeface="微软雅黑" panose="020B0503020204020204" pitchFamily="34" charset="-122"/>
                <a:ea typeface="微软雅黑" panose="020B0503020204020204" pitchFamily="34" charset="-122"/>
                <a:sym typeface="+mn-ea"/>
              </a:rPr>
              <a:t>，约</a:t>
            </a:r>
            <a:r>
              <a:rPr lang="zh-CN" altLang="en-US" b="0" i="0" dirty="0">
                <a:effectLst/>
                <a:highlight>
                  <a:srgbClr val="FFFFFF"/>
                </a:highlight>
                <a:latin typeface="微软雅黑" panose="020B0503020204020204" pitchFamily="34" charset="-122"/>
                <a:ea typeface="微软雅黑" panose="020B0503020204020204" pitchFamily="34" charset="-122"/>
              </a:rPr>
              <a:t>占总储量的</a:t>
            </a:r>
            <a:r>
              <a:rPr lang="en-US" altLang="zh-CN" b="0" i="0" dirty="0">
                <a:effectLst/>
                <a:highlight>
                  <a:srgbClr val="FFFFFF"/>
                </a:highlight>
                <a:latin typeface="微软雅黑" panose="020B0503020204020204" pitchFamily="34" charset="-122"/>
                <a:ea typeface="微软雅黑" panose="020B0503020204020204" pitchFamily="34" charset="-122"/>
              </a:rPr>
              <a:t>30%</a:t>
            </a:r>
            <a:r>
              <a:rPr lang="zh-CN" altLang="en-US" dirty="0">
                <a:highlight>
                  <a:srgbClr val="FFFFFF"/>
                </a:highlight>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1.2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国际分布</a:t>
            </a:r>
          </a:p>
        </p:txBody>
      </p:sp>
      <p:pic>
        <p:nvPicPr>
          <p:cNvPr id="18" name="图片 17"/>
          <p:cNvPicPr>
            <a:picLocks noChangeAspect="1"/>
          </p:cNvPicPr>
          <p:nvPr/>
        </p:nvPicPr>
        <p:blipFill>
          <a:blip r:embed="rId3"/>
          <a:stretch>
            <a:fillRect/>
          </a:stretch>
        </p:blipFill>
        <p:spPr>
          <a:xfrm>
            <a:off x="1008509" y="791815"/>
            <a:ext cx="9505056" cy="51972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8" y="137070"/>
            <a:ext cx="3477216"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1.3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国内分布</a:t>
            </a:r>
          </a:p>
        </p:txBody>
      </p:sp>
      <p:pic>
        <p:nvPicPr>
          <p:cNvPr id="5" name="图片 4"/>
          <p:cNvPicPr>
            <a:picLocks noChangeAspect="1"/>
          </p:cNvPicPr>
          <p:nvPr/>
        </p:nvPicPr>
        <p:blipFill>
          <a:blip r:embed="rId3"/>
          <a:stretch>
            <a:fillRect/>
          </a:stretch>
        </p:blipFill>
        <p:spPr>
          <a:xfrm>
            <a:off x="452918" y="1223863"/>
            <a:ext cx="10616238" cy="4219671"/>
          </a:xfrm>
          <a:prstGeom prst="rect">
            <a:avLst/>
          </a:prstGeom>
        </p:spPr>
      </p:pic>
      <p:sp>
        <p:nvSpPr>
          <p:cNvPr id="2" name="文本框 1"/>
          <p:cNvSpPr txBox="1"/>
          <p:nvPr/>
        </p:nvSpPr>
        <p:spPr>
          <a:xfrm>
            <a:off x="5545013" y="5752107"/>
            <a:ext cx="5907326" cy="368300"/>
          </a:xfrm>
          <a:prstGeom prst="rect">
            <a:avLst/>
          </a:prstGeom>
          <a:noFill/>
        </p:spPr>
        <p:txBody>
          <a:bodyPr wrap="square" rtlCol="0">
            <a:spAutoFit/>
          </a:bodyPr>
          <a:lstStyle/>
          <a:p>
            <a:pPr algn="r"/>
            <a:r>
              <a:rPr lang="en-US" altLang="zh-CN" dirty="0">
                <a:sym typeface="+mn-ea"/>
              </a:rPr>
              <a:t> </a:t>
            </a:r>
            <a:r>
              <a:rPr lang="en-US" altLang="zh-CN" sz="1400"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sym typeface="+mn-ea"/>
              </a:rPr>
              <a:t>赵宏军等.</a:t>
            </a:r>
            <a:r>
              <a:rPr lang="en-US" altLang="zh-CN" sz="1400"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rPr>
              <a:t>全球钪资源供需分析及对策建议.</a:t>
            </a:r>
            <a:r>
              <a:rPr lang="en-US" altLang="zh-CN" sz="1400" dirty="0" err="1">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sym typeface="+mn-ea"/>
              </a:rPr>
              <a:t>《 中国矿业</a:t>
            </a:r>
            <a:r>
              <a:rPr lang="en-US" altLang="zh-CN" sz="1400" dirty="0">
                <a:solidFill>
                  <a:schemeClr val="bg2">
                    <a:lumMod val="50000"/>
                  </a:schemeClr>
                </a:solidFill>
                <a:latin typeface="Arial" panose="020B0604020202020204" pitchFamily="34" charset="0"/>
                <a:ea typeface="Open Sans" panose="020B0606030504020204" pitchFamily="34" charset="0"/>
                <a:cs typeface="Arial" panose="020B0604020202020204" pitchFamily="34" charset="0"/>
                <a:sym typeface="+mn-ea"/>
              </a:rPr>
              <a:t>》， 2019-04-25. </a:t>
            </a:r>
            <a:endParaRPr lang="en-US" altLang="zh-CN" dirty="0">
              <a:sym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7" y="137070"/>
            <a:ext cx="6264195"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1.4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钪属于稀散金属，也属于稀土元素</a:t>
            </a:r>
          </a:p>
        </p:txBody>
      </p:sp>
      <p:grpSp>
        <p:nvGrpSpPr>
          <p:cNvPr id="21" name="组合 20"/>
          <p:cNvGrpSpPr/>
          <p:nvPr/>
        </p:nvGrpSpPr>
        <p:grpSpPr>
          <a:xfrm>
            <a:off x="702258" y="746257"/>
            <a:ext cx="4216598" cy="1136305"/>
            <a:chOff x="291771" y="1020379"/>
            <a:chExt cx="4768215" cy="1136305"/>
          </a:xfrm>
        </p:grpSpPr>
        <p:sp>
          <p:nvSpPr>
            <p:cNvPr id="10" name="文本框 9"/>
            <p:cNvSpPr txBox="1"/>
            <p:nvPr>
              <p:custDataLst>
                <p:tags r:id="rId4"/>
              </p:custDataLst>
            </p:nvPr>
          </p:nvSpPr>
          <p:spPr>
            <a:xfrm>
              <a:off x="291771" y="1479260"/>
              <a:ext cx="4768215" cy="677424"/>
            </a:xfrm>
            <a:prstGeom prst="rect">
              <a:avLst/>
            </a:prstGeom>
            <a:noFill/>
          </p:spPr>
          <p:txBody>
            <a:bodyPr wrap="square" rtlCol="0">
              <a:noAutofit/>
            </a:bodyPr>
            <a:lstStyle/>
            <a:p>
              <a:pPr algn="just"/>
              <a:r>
                <a:rPr lang="zh-CN" altLang="en-US" b="1" i="0" dirty="0">
                  <a:solidFill>
                    <a:srgbClr val="000000"/>
                  </a:solidFill>
                  <a:effectLst/>
                  <a:latin typeface="微软雅黑" panose="020B0503020204020204" pitchFamily="34" charset="-122"/>
                  <a:ea typeface="微软雅黑" panose="020B0503020204020204" pitchFamily="34" charset="-122"/>
                </a:rPr>
                <a:t>类硼，</a:t>
              </a:r>
              <a:r>
                <a:rPr lang="zh-CN" altLang="en-US" b="0" i="0" dirty="0">
                  <a:solidFill>
                    <a:srgbClr val="000000"/>
                  </a:solidFill>
                  <a:effectLst/>
                  <a:latin typeface="微软雅黑" panose="020B0503020204020204" pitchFamily="34" charset="-122"/>
                  <a:ea typeface="微软雅黑" panose="020B0503020204020204" pitchFamily="34" charset="-122"/>
                </a:rPr>
                <a:t>原子序号</a:t>
              </a:r>
              <a:r>
                <a:rPr lang="en-US" altLang="zh-CN" b="0" i="0" dirty="0">
                  <a:solidFill>
                    <a:srgbClr val="000000"/>
                  </a:solidFill>
                  <a:effectLst/>
                  <a:latin typeface="微软雅黑" panose="020B0503020204020204" pitchFamily="34" charset="-122"/>
                  <a:ea typeface="微软雅黑" panose="020B0503020204020204" pitchFamily="34" charset="-122"/>
                </a:rPr>
                <a:t>21</a:t>
              </a:r>
              <a:r>
                <a:rPr lang="zh-CN" altLang="en-US" dirty="0">
                  <a:solidFill>
                    <a:srgbClr val="474747"/>
                  </a:solidFill>
                  <a:latin typeface="微软雅黑" panose="020B0503020204020204" pitchFamily="34" charset="-122"/>
                  <a:ea typeface="微软雅黑" panose="020B0503020204020204" pitchFamily="34" charset="-122"/>
                </a:rPr>
                <a:t>，</a:t>
              </a:r>
              <a:r>
                <a:rPr lang="zh-CN" altLang="en-US" b="0" i="0" dirty="0">
                  <a:solidFill>
                    <a:srgbClr val="000000"/>
                  </a:solidFill>
                  <a:effectLst/>
                  <a:latin typeface="微软雅黑" panose="020B0503020204020204" pitchFamily="34" charset="-122"/>
                  <a:ea typeface="微软雅黑" panose="020B0503020204020204" pitchFamily="34" charset="-122"/>
                </a:rPr>
                <a:t>质量为</a:t>
              </a:r>
              <a:r>
                <a:rPr lang="en-US" altLang="zh-CN" b="0" i="0" dirty="0">
                  <a:solidFill>
                    <a:srgbClr val="000000"/>
                  </a:solidFill>
                  <a:effectLst/>
                  <a:latin typeface="微软雅黑" panose="020B0503020204020204" pitchFamily="34" charset="-122"/>
                  <a:ea typeface="微软雅黑" panose="020B0503020204020204" pitchFamily="34" charset="-122"/>
                </a:rPr>
                <a:t>44.956</a:t>
              </a:r>
              <a:endParaRPr lang="zh-CN" altLang="en-US" b="0" i="0" dirty="0">
                <a:solidFill>
                  <a:srgbClr val="474747"/>
                </a:solidFill>
                <a:effectLst/>
                <a:latin typeface="微软雅黑" panose="020B0503020204020204" pitchFamily="34" charset="-122"/>
                <a:ea typeface="微软雅黑" panose="020B0503020204020204" pitchFamily="34" charset="-122"/>
              </a:endParaRPr>
            </a:p>
            <a:p>
              <a:pPr algn="just"/>
              <a:r>
                <a:rPr lang="zh-CN" altLang="en-US" b="0" i="0" dirty="0">
                  <a:solidFill>
                    <a:srgbClr val="000000"/>
                  </a:solidFill>
                  <a:effectLst/>
                  <a:latin typeface="微软雅黑" panose="020B0503020204020204" pitchFamily="34" charset="-122"/>
                  <a:ea typeface="微软雅黑" panose="020B0503020204020204" pitchFamily="34" charset="-122"/>
                </a:rPr>
                <a:t>位于元素周期表的第四周期第三副族</a:t>
              </a:r>
              <a:endParaRPr lang="zh-CN" altLang="en-US" b="0" i="0" dirty="0">
                <a:solidFill>
                  <a:srgbClr val="474747"/>
                </a:solidFill>
                <a:effectLst/>
                <a:latin typeface="微软雅黑" panose="020B0503020204020204" pitchFamily="34" charset="-122"/>
                <a:ea typeface="微软雅黑" panose="020B0503020204020204" pitchFamily="34" charset="-122"/>
              </a:endParaRPr>
            </a:p>
          </p:txBody>
        </p:sp>
        <p:sp>
          <p:nvSpPr>
            <p:cNvPr id="11" name="文本框 10"/>
            <p:cNvSpPr txBox="1"/>
            <p:nvPr>
              <p:custDataLst>
                <p:tags r:id="rId5"/>
              </p:custDataLst>
            </p:nvPr>
          </p:nvSpPr>
          <p:spPr>
            <a:xfrm>
              <a:off x="303609" y="1020379"/>
              <a:ext cx="3917314" cy="461665"/>
            </a:xfrm>
            <a:prstGeom prst="rect">
              <a:avLst/>
            </a:prstGeom>
            <a:noFill/>
          </p:spPr>
          <p:txBody>
            <a:bodyPr wrap="square">
              <a:spAutoFit/>
            </a:bodyPr>
            <a:lstStyle>
              <a:defPPr>
                <a:defRPr lang="zh-CN"/>
              </a:defPPr>
              <a:lvl1pPr>
                <a:defRPr sz="2400" b="1">
                  <a:latin typeface="+mj-ea"/>
                  <a:ea typeface="+mj-ea"/>
                </a:defRPr>
              </a:lvl1pPr>
            </a:lstStyle>
            <a:p>
              <a:pPr algn="l"/>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最轻的稀土元素</a:t>
              </a:r>
            </a:p>
          </p:txBody>
        </p:sp>
      </p:grpSp>
      <p:pic>
        <p:nvPicPr>
          <p:cNvPr id="13" name="图片 12"/>
          <p:cNvPicPr>
            <a:picLocks noChangeAspect="1"/>
          </p:cNvPicPr>
          <p:nvPr>
            <p:custDataLst>
              <p:tags r:id="rId1"/>
            </p:custDataLst>
          </p:nvPr>
        </p:nvPicPr>
        <p:blipFill>
          <a:blip r:embed="rId7"/>
          <a:stretch>
            <a:fillRect/>
          </a:stretch>
        </p:blipFill>
        <p:spPr>
          <a:xfrm>
            <a:off x="509828" y="3346122"/>
            <a:ext cx="3306097" cy="2387797"/>
          </a:xfrm>
          <a:prstGeom prst="rect">
            <a:avLst/>
          </a:prstGeom>
        </p:spPr>
      </p:pic>
      <p:pic>
        <p:nvPicPr>
          <p:cNvPr id="23" name="图片 22"/>
          <p:cNvPicPr>
            <a:picLocks noChangeAspect="1"/>
          </p:cNvPicPr>
          <p:nvPr/>
        </p:nvPicPr>
        <p:blipFill>
          <a:blip r:embed="rId8"/>
          <a:stretch>
            <a:fillRect/>
          </a:stretch>
        </p:blipFill>
        <p:spPr>
          <a:xfrm>
            <a:off x="6126176" y="710426"/>
            <a:ext cx="5116849" cy="2691123"/>
          </a:xfrm>
          <a:prstGeom prst="rect">
            <a:avLst/>
          </a:prstGeom>
        </p:spPr>
      </p:pic>
      <p:grpSp>
        <p:nvGrpSpPr>
          <p:cNvPr id="2" name="组合 1"/>
          <p:cNvGrpSpPr/>
          <p:nvPr/>
        </p:nvGrpSpPr>
        <p:grpSpPr>
          <a:xfrm>
            <a:off x="702258" y="1825154"/>
            <a:ext cx="5792636" cy="1387187"/>
            <a:chOff x="702258" y="1825154"/>
            <a:chExt cx="5792636" cy="1387187"/>
          </a:xfrm>
        </p:grpSpPr>
        <p:sp>
          <p:nvSpPr>
            <p:cNvPr id="24" name="文本框 23"/>
            <p:cNvSpPr txBox="1"/>
            <p:nvPr>
              <p:custDataLst>
                <p:tags r:id="rId3"/>
              </p:custDataLst>
            </p:nvPr>
          </p:nvSpPr>
          <p:spPr>
            <a:xfrm>
              <a:off x="702258" y="1825154"/>
              <a:ext cx="3917315" cy="461665"/>
            </a:xfrm>
            <a:prstGeom prst="rect">
              <a:avLst/>
            </a:prstGeom>
            <a:noFill/>
          </p:spPr>
          <p:txBody>
            <a:bodyPr wrap="square">
              <a:spAutoFit/>
            </a:bodyPr>
            <a:lstStyle>
              <a:defPPr>
                <a:defRPr lang="zh-CN"/>
              </a:defPPr>
              <a:lvl1pPr>
                <a:defRPr sz="2400" b="1">
                  <a:latin typeface="+mj-ea"/>
                  <a:ea typeface="+mj-ea"/>
                </a:defRPr>
              </a:lvl1pPr>
            </a:lstStyle>
            <a:p>
              <a:pPr algn="l"/>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稀散特性</a:t>
              </a:r>
            </a:p>
          </p:txBody>
        </p:sp>
        <p:sp>
          <p:nvSpPr>
            <p:cNvPr id="26" name="文本框 25"/>
            <p:cNvSpPr txBox="1"/>
            <p:nvPr/>
          </p:nvSpPr>
          <p:spPr>
            <a:xfrm>
              <a:off x="702258" y="2289011"/>
              <a:ext cx="5792636" cy="923330"/>
            </a:xfrm>
            <a:prstGeom prst="rect">
              <a:avLst/>
            </a:prstGeom>
            <a:noFill/>
          </p:spPr>
          <p:txBody>
            <a:bodyPr wrap="square">
              <a:spAutoFit/>
            </a:bodyPr>
            <a:lstStyle/>
            <a:p>
              <a:pPr algn="just"/>
              <a:r>
                <a:rPr lang="zh-CN" altLang="en-US" b="1" i="0" dirty="0">
                  <a:effectLst/>
                  <a:latin typeface="微软雅黑" panose="020B0503020204020204" pitchFamily="34" charset="-122"/>
                  <a:ea typeface="微软雅黑" panose="020B0503020204020204" pitchFamily="34" charset="-122"/>
                </a:rPr>
                <a:t>独立钪矿物极少；</a:t>
              </a:r>
            </a:p>
            <a:p>
              <a:pPr algn="just"/>
              <a:r>
                <a:rPr lang="zh-CN" altLang="en-US" i="0" dirty="0">
                  <a:effectLst/>
                  <a:latin typeface="微软雅黑" panose="020B0503020204020204" pitchFamily="34" charset="-122"/>
                  <a:ea typeface="微软雅黑" panose="020B0503020204020204" pitchFamily="34" charset="-122"/>
                </a:rPr>
                <a:t>与高场强元素 </a:t>
              </a:r>
              <a:r>
                <a:rPr lang="en-US" altLang="zh-CN" i="0" dirty="0">
                  <a:effectLst/>
                  <a:latin typeface="微软雅黑" panose="020B0503020204020204" pitchFamily="34" charset="-122"/>
                  <a:ea typeface="微软雅黑" panose="020B0503020204020204" pitchFamily="34" charset="-122"/>
                </a:rPr>
                <a:t>(</a:t>
              </a:r>
              <a:r>
                <a:rPr lang="zh-CN" altLang="en-US" sz="1400" i="0" dirty="0">
                  <a:effectLst/>
                  <a:latin typeface="微软雅黑" panose="020B0503020204020204" pitchFamily="34" charset="-122"/>
                  <a:ea typeface="微软雅黑" panose="020B0503020204020204" pitchFamily="34" charset="-122"/>
                </a:rPr>
                <a:t>即半径小且离子电价高的元素</a:t>
              </a:r>
              <a:r>
                <a:rPr lang="en-US" altLang="zh-CN" i="0" dirty="0">
                  <a:effectLst/>
                  <a:latin typeface="微软雅黑" panose="020B0503020204020204" pitchFamily="34" charset="-122"/>
                  <a:ea typeface="微软雅黑" panose="020B0503020204020204" pitchFamily="34" charset="-122"/>
                </a:rPr>
                <a:t>) </a:t>
              </a:r>
              <a:r>
                <a:rPr lang="zh-CN" altLang="en-US" i="0" dirty="0">
                  <a:effectLst/>
                  <a:latin typeface="微软雅黑" panose="020B0503020204020204" pitchFamily="34" charset="-122"/>
                  <a:ea typeface="微软雅黑" panose="020B0503020204020204" pitchFamily="34" charset="-122"/>
                </a:rPr>
                <a:t>、钨、锡、铁等元素形成矿石</a:t>
              </a:r>
            </a:p>
          </p:txBody>
        </p:sp>
      </p:grpSp>
      <p:grpSp>
        <p:nvGrpSpPr>
          <p:cNvPr id="3" name="组合 2"/>
          <p:cNvGrpSpPr/>
          <p:nvPr/>
        </p:nvGrpSpPr>
        <p:grpSpPr>
          <a:xfrm>
            <a:off x="3960837" y="3752834"/>
            <a:ext cx="3039875" cy="1704085"/>
            <a:chOff x="3841584" y="3825268"/>
            <a:chExt cx="3039875" cy="1704085"/>
          </a:xfrm>
        </p:grpSpPr>
        <p:sp>
          <p:nvSpPr>
            <p:cNvPr id="27" name="文本框 26"/>
            <p:cNvSpPr txBox="1"/>
            <p:nvPr>
              <p:custDataLst>
                <p:tags r:id="rId2"/>
              </p:custDataLst>
            </p:nvPr>
          </p:nvSpPr>
          <p:spPr>
            <a:xfrm>
              <a:off x="3841584" y="3825268"/>
              <a:ext cx="2038474" cy="461665"/>
            </a:xfrm>
            <a:prstGeom prst="rect">
              <a:avLst/>
            </a:prstGeom>
            <a:noFill/>
          </p:spPr>
          <p:txBody>
            <a:bodyPr wrap="square">
              <a:spAutoFit/>
            </a:bodyPr>
            <a:lstStyle>
              <a:defPPr>
                <a:defRPr lang="zh-CN"/>
              </a:defPPr>
              <a:lvl1pPr>
                <a:defRPr sz="2400" b="1">
                  <a:latin typeface="+mj-ea"/>
                  <a:ea typeface="+mj-ea"/>
                </a:defRPr>
              </a:lvl1pPr>
            </a:lstStyle>
            <a:p>
              <a:pPr algn="l"/>
              <a:r>
                <a:rPr lang="zh-CN" altLang="en-US"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提取成本高</a:t>
              </a:r>
            </a:p>
          </p:txBody>
        </p:sp>
        <p:sp>
          <p:nvSpPr>
            <p:cNvPr id="31" name="文本框 30"/>
            <p:cNvSpPr txBox="1"/>
            <p:nvPr/>
          </p:nvSpPr>
          <p:spPr>
            <a:xfrm>
              <a:off x="3841584" y="4329024"/>
              <a:ext cx="3039875" cy="1200329"/>
            </a:xfrm>
            <a:prstGeom prst="rect">
              <a:avLst/>
            </a:prstGeom>
            <a:noFill/>
          </p:spPr>
          <p:txBody>
            <a:bodyPr wrap="square">
              <a:spAutoFit/>
            </a:bodyPr>
            <a:lstStyle/>
            <a:p>
              <a:pPr algn="just"/>
              <a:r>
                <a:rPr lang="zh-CN" altLang="en-US" dirty="0">
                  <a:latin typeface="微软雅黑" panose="020B0503020204020204" pitchFamily="34" charset="-122"/>
                  <a:ea typeface="微软雅黑" panose="020B0503020204020204" pitchFamily="34" charset="-122"/>
                </a:rPr>
                <a:t>按目前的技术水平，可经济回收极小一部分钪，大量赋存于铝土矿和稀土矿中的钪还没有实现有效回收。</a:t>
              </a:r>
            </a:p>
          </p:txBody>
        </p:sp>
      </p:grpSp>
      <p:grpSp>
        <p:nvGrpSpPr>
          <p:cNvPr id="14" name="组合 13"/>
          <p:cNvGrpSpPr/>
          <p:nvPr/>
        </p:nvGrpSpPr>
        <p:grpSpPr>
          <a:xfrm>
            <a:off x="7175019" y="3346122"/>
            <a:ext cx="4304941" cy="2657096"/>
            <a:chOff x="7175019" y="3346122"/>
            <a:chExt cx="4304941" cy="2657096"/>
          </a:xfrm>
        </p:grpSpPr>
        <p:pic>
          <p:nvPicPr>
            <p:cNvPr id="8" name="图片 7"/>
            <p:cNvPicPr>
              <a:picLocks noChangeAspect="1"/>
            </p:cNvPicPr>
            <p:nvPr/>
          </p:nvPicPr>
          <p:blipFill>
            <a:blip r:embed="rId9"/>
            <a:stretch>
              <a:fillRect/>
            </a:stretch>
          </p:blipFill>
          <p:spPr>
            <a:xfrm>
              <a:off x="7175019" y="3346122"/>
              <a:ext cx="4304941" cy="2657096"/>
            </a:xfrm>
            <a:prstGeom prst="rect">
              <a:avLst/>
            </a:prstGeom>
          </p:spPr>
        </p:pic>
        <p:sp>
          <p:nvSpPr>
            <p:cNvPr id="12" name="文本框 11"/>
            <p:cNvSpPr txBox="1"/>
            <p:nvPr/>
          </p:nvSpPr>
          <p:spPr>
            <a:xfrm>
              <a:off x="7267830" y="5479998"/>
              <a:ext cx="4037823" cy="523220"/>
            </a:xfrm>
            <a:prstGeom prst="rect">
              <a:avLst/>
            </a:prstGeom>
            <a:noFill/>
          </p:spPr>
          <p:txBody>
            <a:bodyPr wrap="square">
              <a:spAutoFit/>
            </a:bodyPr>
            <a:lstStyle/>
            <a:p>
              <a:pPr algn="ctr"/>
              <a:r>
                <a:rPr lang="zh-CN" altLang="en-US" sz="1400" b="0" i="0" dirty="0">
                  <a:effectLst/>
                  <a:highlight>
                    <a:srgbClr val="FFFFFF"/>
                  </a:highlight>
                  <a:latin typeface="微软雅黑" panose="020B0503020204020204" pitchFamily="34" charset="-122"/>
                  <a:ea typeface="微软雅黑" panose="020B0503020204020204" pitchFamily="34" charset="-122"/>
                </a:rPr>
                <a:t>澳大利亚、新喀里多尼亚和阿根廷东北部发现了</a:t>
              </a:r>
              <a:r>
                <a:rPr lang="zh-CN" altLang="en-US" sz="1400" i="1" dirty="0">
                  <a:solidFill>
                    <a:srgbClr val="FF0000"/>
                  </a:solidFill>
                  <a:effectLst/>
                  <a:highlight>
                    <a:srgbClr val="FFFFFF"/>
                  </a:highlight>
                  <a:latin typeface="微软雅黑" panose="020B0503020204020204" pitchFamily="34" charset="-122"/>
                  <a:ea typeface="微软雅黑" panose="020B0503020204020204" pitchFamily="34" charset="-122"/>
                </a:rPr>
                <a:t>富钪的风化壳型红土层</a:t>
              </a:r>
              <a:endParaRPr lang="zh-CN" altLang="en-US" sz="1400" i="1" dirty="0">
                <a:solidFill>
                  <a:srgbClr val="FF0000"/>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7" y="137070"/>
            <a:ext cx="5688131"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1.5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钪已被广泛关注</a:t>
            </a:r>
          </a:p>
        </p:txBody>
      </p:sp>
      <p:grpSp>
        <p:nvGrpSpPr>
          <p:cNvPr id="13" name="组合 12"/>
          <p:cNvGrpSpPr/>
          <p:nvPr/>
        </p:nvGrpSpPr>
        <p:grpSpPr>
          <a:xfrm>
            <a:off x="96852" y="813415"/>
            <a:ext cx="11323956" cy="5155777"/>
            <a:chOff x="384062" y="1196974"/>
            <a:chExt cx="11156315" cy="4086225"/>
          </a:xfrm>
        </p:grpSpPr>
        <p:pic>
          <p:nvPicPr>
            <p:cNvPr id="5" name="图片 4"/>
            <p:cNvPicPr>
              <a:picLocks noChangeAspect="1"/>
            </p:cNvPicPr>
            <p:nvPr/>
          </p:nvPicPr>
          <p:blipFill>
            <a:blip r:embed="rId3"/>
            <a:stretch>
              <a:fillRect/>
            </a:stretch>
          </p:blipFill>
          <p:spPr>
            <a:xfrm>
              <a:off x="940957" y="1403349"/>
              <a:ext cx="6271895" cy="3700145"/>
            </a:xfrm>
            <a:prstGeom prst="rect">
              <a:avLst/>
            </a:prstGeom>
          </p:spPr>
        </p:pic>
        <p:sp>
          <p:nvSpPr>
            <p:cNvPr id="8" name="矩形 7"/>
            <p:cNvSpPr/>
            <p:nvPr/>
          </p:nvSpPr>
          <p:spPr>
            <a:xfrm>
              <a:off x="384062" y="1196974"/>
              <a:ext cx="11156315" cy="4086225"/>
            </a:xfrm>
            <a:prstGeom prst="rect">
              <a:avLst/>
            </a:prstGeom>
            <a:noFill/>
            <a:ln>
              <a:solidFill>
                <a:srgbClr val="F6A8D4"/>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546747" y="1240789"/>
              <a:ext cx="7012305" cy="295606"/>
            </a:xfrm>
            <a:prstGeom prst="rect">
              <a:avLst/>
            </a:prstGeom>
            <a:solidFill>
              <a:schemeClr val="bg1"/>
            </a:solidFill>
          </p:spPr>
          <p:txBody>
            <a:bodyPr wrap="square" rtlCol="0" anchor="t">
              <a:spAutoFit/>
            </a:bodyPr>
            <a:lstStyle/>
            <a:p>
              <a:pPr algn="ctr" fontAlgn="auto">
                <a:lnSpc>
                  <a:spcPct val="100000"/>
                </a:lnSpc>
              </a:pPr>
              <a:r>
                <a:rPr kumimoji="1" lang="zh-CN" altLang="en-US" b="1" dirty="0">
                  <a:solidFill>
                    <a:schemeClr val="tx1"/>
                  </a:solidFill>
                  <a:latin typeface="微软雅黑" panose="020B0503020204020204" pitchFamily="34" charset="-122"/>
                  <a:ea typeface="微软雅黑" panose="020B0503020204020204" pitchFamily="34" charset="-122"/>
                  <a:sym typeface="+mn-ea"/>
                </a:rPr>
                <a:t>中国、美国、欧盟“特别关注”金属关系示意图</a:t>
              </a:r>
            </a:p>
          </p:txBody>
        </p:sp>
        <p:sp>
          <p:nvSpPr>
            <p:cNvPr id="10" name="矩形 9"/>
            <p:cNvSpPr/>
            <p:nvPr/>
          </p:nvSpPr>
          <p:spPr>
            <a:xfrm>
              <a:off x="7879755" y="1621789"/>
              <a:ext cx="3122142" cy="14583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2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中国、美国和欧盟列出的需要“特别关注”的矿产共49种（重稀土、轻稀土合并为稀土，钪归入稀土元素）</a:t>
              </a:r>
            </a:p>
          </p:txBody>
        </p:sp>
        <p:sp>
          <p:nvSpPr>
            <p:cNvPr id="11" name="矩形 10"/>
            <p:cNvSpPr/>
            <p:nvPr/>
          </p:nvSpPr>
          <p:spPr>
            <a:xfrm>
              <a:off x="7879755" y="3669452"/>
              <a:ext cx="3134360" cy="11436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lnSpc>
                  <a:spcPct val="12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中美欧战略共有：</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7</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种；</a:t>
              </a:r>
            </a:p>
            <a:p>
              <a:pPr algn="l" fontAlgn="auto">
                <a:lnSpc>
                  <a:spcPct val="12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中美战略共有：</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种；</a:t>
              </a:r>
            </a:p>
            <a:p>
              <a:pPr algn="l" fontAlgn="auto">
                <a:lnSpc>
                  <a:spcPct val="12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中欧战略共有：</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种；</a:t>
              </a:r>
            </a:p>
            <a:p>
              <a:pPr algn="l" fontAlgn="auto">
                <a:lnSpc>
                  <a:spcPct val="120000"/>
                </a:lnSpc>
              </a:pP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美欧战略共有：</a:t>
              </a:r>
              <a:r>
                <a:rPr lang="en-US" altLang="zh-CN" b="1" dirty="0">
                  <a:latin typeface="微软雅黑" panose="020B0503020204020204" pitchFamily="34" charset="-122"/>
                  <a:ea typeface="微软雅黑" panose="020B0503020204020204" pitchFamily="34" charset="-122"/>
                  <a:cs typeface="微软雅黑" panose="020B0503020204020204" pitchFamily="34" charset="-122"/>
                </a:rPr>
                <a:t>14</a:t>
              </a:r>
              <a:r>
                <a:rPr lang="zh-CN" altLang="en-US" b="1" dirty="0">
                  <a:latin typeface="微软雅黑" panose="020B0503020204020204" pitchFamily="34" charset="-122"/>
                  <a:ea typeface="微软雅黑" panose="020B0503020204020204" pitchFamily="34" charset="-122"/>
                  <a:cs typeface="微软雅黑" panose="020B0503020204020204" pitchFamily="34" charset="-122"/>
                </a:rPr>
                <a:t>种</a:t>
              </a:r>
            </a:p>
          </p:txBody>
        </p:sp>
        <p:sp>
          <p:nvSpPr>
            <p:cNvPr id="12" name="文本框 11"/>
            <p:cNvSpPr txBox="1"/>
            <p:nvPr/>
          </p:nvSpPr>
          <p:spPr>
            <a:xfrm>
              <a:off x="3519262" y="2834458"/>
              <a:ext cx="1587726" cy="591212"/>
            </a:xfrm>
            <a:prstGeom prst="rect">
              <a:avLst/>
            </a:prstGeom>
            <a:solidFill>
              <a:schemeClr val="bg1"/>
            </a:solidFill>
          </p:spPr>
          <p:txBody>
            <a:bodyPr wrap="square" rtlCol="0">
              <a:spAutoFit/>
            </a:bodyPr>
            <a:lstStyle/>
            <a:p>
              <a:r>
                <a:rPr sz="1200" b="1" dirty="0">
                  <a:solidFill>
                    <a:schemeClr val="tx1"/>
                  </a:solidFill>
                  <a:effectLst/>
                  <a:latin typeface="微软雅黑" panose="020B0503020204020204" pitchFamily="34" charset="-122"/>
                  <a:ea typeface="微软雅黑" panose="020B0503020204020204" pitchFamily="34" charset="-122"/>
                  <a:sym typeface="+mn-ea"/>
                </a:rPr>
                <a:t>钴矿、钾盐、石墨、锑矿、钨矿、稀土</a:t>
              </a:r>
              <a:r>
                <a:rPr lang="zh-CN" sz="1200" b="1" dirty="0">
                  <a:solidFill>
                    <a:schemeClr val="tx1"/>
                  </a:solidFill>
                  <a:effectLst/>
                  <a:latin typeface="微软雅黑" panose="020B0503020204020204" pitchFamily="34" charset="-122"/>
                  <a:ea typeface="微软雅黑" panose="020B0503020204020204" pitchFamily="34" charset="-122"/>
                  <a:sym typeface="+mn-ea"/>
                </a:rPr>
                <a:t>（含</a:t>
              </a:r>
              <a:r>
                <a:rPr lang="zh-CN" b="1" dirty="0">
                  <a:solidFill>
                    <a:srgbClr val="FF0000"/>
                  </a:solidFill>
                  <a:effectLst/>
                  <a:latin typeface="微软雅黑" panose="020B0503020204020204" pitchFamily="34" charset="-122"/>
                  <a:ea typeface="微软雅黑" panose="020B0503020204020204" pitchFamily="34" charset="-122"/>
                  <a:sym typeface="+mn-ea"/>
                </a:rPr>
                <a:t>钪</a:t>
              </a:r>
              <a:r>
                <a:rPr lang="zh-CN" sz="1200" b="1" dirty="0">
                  <a:solidFill>
                    <a:schemeClr val="tx1"/>
                  </a:solidFill>
                  <a:effectLst/>
                  <a:latin typeface="微软雅黑" panose="020B0503020204020204" pitchFamily="34" charset="-122"/>
                  <a:ea typeface="微软雅黑" panose="020B0503020204020204" pitchFamily="34" charset="-122"/>
                  <a:sym typeface="+mn-ea"/>
                </a:rPr>
                <a:t>）</a:t>
              </a:r>
              <a:r>
                <a:rPr sz="1200" b="1" dirty="0">
                  <a:solidFill>
                    <a:schemeClr val="tx1"/>
                  </a:solidFill>
                  <a:effectLst/>
                  <a:latin typeface="微软雅黑" panose="020B0503020204020204" pitchFamily="34" charset="-122"/>
                  <a:ea typeface="微软雅黑" panose="020B0503020204020204" pitchFamily="34" charset="-122"/>
                  <a:sym typeface="+mn-ea"/>
                </a:rPr>
                <a:t>、萤石</a:t>
              </a:r>
              <a:endParaRPr lang="zh-CN" altLang="en-US" sz="1200" b="1" dirty="0">
                <a:solidFill>
                  <a:schemeClr val="tx1"/>
                </a:solidFill>
                <a:effectLst/>
                <a:latin typeface="微软雅黑" panose="020B0503020204020204" pitchFamily="34" charset="-122"/>
                <a:ea typeface="微软雅黑" panose="020B0503020204020204" pitchFamily="34" charset="-122"/>
                <a:sym typeface="+mn-ea"/>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flipV="1">
            <a:off x="96852" y="603616"/>
            <a:ext cx="11412908" cy="7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449" y="617416"/>
            <a:ext cx="4694300" cy="0"/>
          </a:xfrm>
          <a:prstGeom prst="line">
            <a:avLst/>
          </a:prstGeom>
          <a:ln w="76200" cap="sq">
            <a:solidFill>
              <a:srgbClr val="FF0000">
                <a:alpha val="94000"/>
              </a:srgb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720977" y="137070"/>
            <a:ext cx="5688131" cy="460375"/>
          </a:xfrm>
          <a:prstGeom prst="rect">
            <a:avLst/>
          </a:prstGeom>
          <a:noFill/>
        </p:spPr>
        <p:txBody>
          <a:bodyPr wrap="square" rtlCol="0">
            <a:spAutoFit/>
          </a:bodyPr>
          <a:lstStyle/>
          <a:p>
            <a:pPr algn="l" defTabSz="1151890">
              <a:defRPr/>
            </a:pPr>
            <a:r>
              <a:rPr lang="en-US" altLang="zh-CN"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1.6 </a:t>
            </a:r>
            <a:r>
              <a:rPr lang="zh-CN" altLang="en-US" sz="2400" b="1" dirty="0">
                <a:solidFill>
                  <a:srgbClr val="0070C0"/>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微软雅黑" panose="020B0503020204020204" pitchFamily="34" charset="-122"/>
                <a:sym typeface="+mn-ea"/>
              </a:rPr>
              <a:t>钪已成为全球性战略矿产</a:t>
            </a:r>
          </a:p>
        </p:txBody>
      </p:sp>
      <p:grpSp>
        <p:nvGrpSpPr>
          <p:cNvPr id="2" name="组合 1"/>
          <p:cNvGrpSpPr/>
          <p:nvPr/>
        </p:nvGrpSpPr>
        <p:grpSpPr>
          <a:xfrm>
            <a:off x="103236" y="1727919"/>
            <a:ext cx="11274425" cy="3907155"/>
            <a:chOff x="529590" y="2390775"/>
            <a:chExt cx="11274425" cy="3907155"/>
          </a:xfrm>
        </p:grpSpPr>
        <p:sp>
          <p:nvSpPr>
            <p:cNvPr id="3" name="TextBox 96"/>
            <p:cNvSpPr txBox="1"/>
            <p:nvPr/>
          </p:nvSpPr>
          <p:spPr>
            <a:xfrm>
              <a:off x="2879725" y="2730500"/>
              <a:ext cx="772795" cy="623570"/>
            </a:xfrm>
            <a:prstGeom prst="rect">
              <a:avLst/>
            </a:prstGeom>
            <a:noFill/>
          </p:spPr>
          <p:txBody>
            <a:bodyPr wrap="square" rtlCol="0">
              <a:spAutoFit/>
            </a:bodyPr>
            <a:lstStyle/>
            <a:p>
              <a:r>
                <a:rPr lang="zh-CN" altLang="en-US" sz="1730" dirty="0">
                  <a:solidFill>
                    <a:schemeClr val="bg1"/>
                  </a:solidFill>
                  <a:latin typeface="思源黑体 CN Medium" pitchFamily="34" charset="-122"/>
                  <a:ea typeface="思源黑体 CN Medium" pitchFamily="34" charset="-122"/>
                </a:rPr>
                <a:t>家分店</a:t>
              </a:r>
            </a:p>
          </p:txBody>
        </p:sp>
        <p:cxnSp>
          <p:nvCxnSpPr>
            <p:cNvPr id="14" name="Straight Connector 5"/>
            <p:cNvCxnSpPr/>
            <p:nvPr/>
          </p:nvCxnSpPr>
          <p:spPr bwMode="auto">
            <a:xfrm flipV="1">
              <a:off x="1153795" y="4667885"/>
              <a:ext cx="10299643" cy="12065"/>
            </a:xfrm>
            <a:prstGeom prst="line">
              <a:avLst/>
            </a:prstGeom>
            <a:noFill/>
            <a:ln w="19050" cap="flat" cmpd="sng" algn="ctr">
              <a:solidFill>
                <a:srgbClr val="2D2D8A"/>
              </a:solidFill>
              <a:prstDash val="solid"/>
            </a:ln>
            <a:effectLst/>
          </p:spPr>
        </p:cxnSp>
        <p:grpSp>
          <p:nvGrpSpPr>
            <p:cNvPr id="15" name="组合 14"/>
            <p:cNvGrpSpPr/>
            <p:nvPr/>
          </p:nvGrpSpPr>
          <p:grpSpPr>
            <a:xfrm>
              <a:off x="6043930" y="2392680"/>
              <a:ext cx="5760085" cy="3905250"/>
              <a:chOff x="10412" y="4340"/>
              <a:chExt cx="9071" cy="6150"/>
            </a:xfrm>
          </p:grpSpPr>
          <p:sp>
            <p:nvSpPr>
              <p:cNvPr id="39" name="矩形 38"/>
              <p:cNvSpPr/>
              <p:nvPr/>
            </p:nvSpPr>
            <p:spPr bwMode="auto">
              <a:xfrm>
                <a:off x="10412" y="4340"/>
                <a:ext cx="9071" cy="579"/>
              </a:xfrm>
              <a:prstGeom prst="rect">
                <a:avLst/>
              </a:prstGeom>
            </p:spPr>
            <p:style>
              <a:lnRef idx="1">
                <a:schemeClr val="accent2"/>
              </a:lnRef>
              <a:fillRef idx="3">
                <a:schemeClr val="accent2"/>
              </a:fillRef>
              <a:effectRef idx="2">
                <a:schemeClr val="accent2"/>
              </a:effectRef>
              <a:fontRef idx="minor">
                <a:schemeClr val="lt1"/>
              </a:fontRef>
            </p:style>
            <p:txBody>
              <a:bodyPr anchor="ctr"/>
              <a:lstStyle/>
              <a:p>
                <a:pPr marL="0" lvl="2" algn="ctr" defTabSz="914400" eaLnBrk="0" fontAlgn="auto" hangingPunct="0">
                  <a:spcBef>
                    <a:spcPts val="0"/>
                  </a:spcBef>
                  <a:spcAft>
                    <a:spcPts val="0"/>
                  </a:spcAft>
                  <a:defRPr/>
                </a:pPr>
                <a:r>
                  <a:rPr lang="zh-CN" altLang="en-US" sz="2200" u="none" kern="0" dirty="0">
                    <a:solidFill>
                      <a:srgbClr val="FFFFFF"/>
                    </a:solidFill>
                    <a:effectLst>
                      <a:outerShdw blurRad="38100" dist="38100" dir="2700000" algn="tl">
                        <a:srgbClr val="000000">
                          <a:alpha val="43137"/>
                        </a:srgbClr>
                      </a:outerShdw>
                    </a:effectLst>
                    <a:latin typeface="黑体" panose="02010609060101010101" charset="-122"/>
                    <a:ea typeface="黑体" panose="02010609060101010101" charset="-122"/>
                    <a:sym typeface="Gill Sans" pitchFamily="5" charset="0"/>
                  </a:rPr>
                  <a:t>发达国家钪产业政策</a:t>
                </a:r>
                <a:endParaRPr lang="zh-CN" altLang="zh-CN" sz="2200" u="none" kern="0" dirty="0">
                  <a:solidFill>
                    <a:sysClr val="window" lastClr="FFFFFF"/>
                  </a:solidFill>
                  <a:effectLst>
                    <a:outerShdw blurRad="38100" dist="38100" dir="2700000" algn="tl">
                      <a:srgbClr val="000000">
                        <a:alpha val="43137"/>
                      </a:srgbClr>
                    </a:outerShdw>
                  </a:effectLst>
                  <a:latin typeface="黑体" panose="02010609060101010101" charset="-122"/>
                  <a:ea typeface="黑体" panose="02010609060101010101" charset="-122"/>
                  <a:sym typeface="Gill Sans" pitchFamily="5" charset="0"/>
                </a:endParaRPr>
              </a:p>
            </p:txBody>
          </p:sp>
          <p:sp>
            <p:nvSpPr>
              <p:cNvPr id="40" name="矩形 39"/>
              <p:cNvSpPr/>
              <p:nvPr/>
            </p:nvSpPr>
            <p:spPr>
              <a:xfrm>
                <a:off x="10412" y="5059"/>
                <a:ext cx="9071" cy="5431"/>
              </a:xfrm>
              <a:prstGeom prst="rect">
                <a:avLst/>
              </a:prstGeom>
              <a:noFill/>
              <a:ln w="19050" cap="flat" cmpd="sng" algn="ctr">
                <a:solidFill>
                  <a:srgbClr val="99CC00"/>
                </a:solidFill>
                <a:prstDash val="sysDash"/>
              </a:ln>
              <a:effectLst>
                <a:outerShdw blurRad="40000" dist="23000" dir="5400000" rotWithShape="0">
                  <a:srgbClr val="000000">
                    <a:alpha val="35000"/>
                  </a:srgbClr>
                </a:outerShdw>
              </a:effectLst>
            </p:spPr>
            <p:txBody>
              <a:bodyPr anchor="ctr"/>
              <a:lstStyle/>
              <a:p>
                <a:pPr algn="ctr" defTabSz="914400" eaLnBrk="0" fontAlgn="auto" hangingPunct="0">
                  <a:spcBef>
                    <a:spcPts val="0"/>
                  </a:spcBef>
                  <a:spcAft>
                    <a:spcPts val="0"/>
                  </a:spcAft>
                </a:pPr>
                <a:endParaRPr lang="zh-CN" altLang="en-US" sz="2800" b="0" kern="0">
                  <a:solidFill>
                    <a:srgbClr val="000000"/>
                  </a:solidFill>
                  <a:latin typeface="Gill Sans"/>
                  <a:ea typeface="华文楷体" panose="02010600040101010101" pitchFamily="2" charset="-122"/>
                  <a:sym typeface="Gill Sans" pitchFamily="5" charset="0"/>
                </a:endParaRPr>
              </a:p>
            </p:txBody>
          </p:sp>
          <p:sp>
            <p:nvSpPr>
              <p:cNvPr id="41" name="矩形 59"/>
              <p:cNvSpPr>
                <a:spLocks noChangeArrowheads="1"/>
              </p:cNvSpPr>
              <p:nvPr/>
            </p:nvSpPr>
            <p:spPr bwMode="auto">
              <a:xfrm>
                <a:off x="10412" y="6082"/>
                <a:ext cx="3011"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914400" eaLnBrk="0" fontAlgn="auto" hangingPunct="0">
                  <a:spcBef>
                    <a:spcPts val="0"/>
                  </a:spcBef>
                  <a:spcAft>
                    <a:spcPts val="0"/>
                  </a:spcAft>
                  <a:buNone/>
                  <a:defRPr/>
                </a:pPr>
                <a:r>
                  <a:rPr lang="en-US" altLang="zh-CN" sz="1400" u="none" kern="0" dirty="0">
                    <a:solidFill>
                      <a:schemeClr val="tx1"/>
                    </a:solidFill>
                    <a:latin typeface="微软雅黑" panose="020B0503020204020204" pitchFamily="34" charset="-122"/>
                    <a:ea typeface="微软雅黑" panose="020B0503020204020204" pitchFamily="34" charset="-122"/>
                    <a:cs typeface="黑体" panose="02010609060101010101" charset="-122"/>
                  </a:rPr>
                  <a:t>2018</a:t>
                </a:r>
                <a:r>
                  <a:rPr lang="zh-CN" altLang="en-US" sz="1400" u="none" kern="0" dirty="0">
                    <a:solidFill>
                      <a:schemeClr val="tx1"/>
                    </a:solidFill>
                    <a:latin typeface="微软雅黑" panose="020B0503020204020204" pitchFamily="34" charset="-122"/>
                    <a:ea typeface="微软雅黑" panose="020B0503020204020204" pitchFamily="34" charset="-122"/>
                    <a:cs typeface="黑体" panose="02010609060101010101" charset="-122"/>
                  </a:rPr>
                  <a:t>年</a:t>
                </a:r>
                <a:r>
                  <a:rPr lang="en-US" altLang="zh-CN" sz="1400" u="none" kern="0" dirty="0">
                    <a:solidFill>
                      <a:schemeClr val="tx1"/>
                    </a:solidFill>
                    <a:latin typeface="微软雅黑" panose="020B0503020204020204" pitchFamily="34" charset="-122"/>
                    <a:ea typeface="微软雅黑" panose="020B0503020204020204" pitchFamily="34" charset="-122"/>
                    <a:cs typeface="黑体" panose="02010609060101010101" charset="-122"/>
                  </a:rPr>
                  <a:t>5</a:t>
                </a:r>
                <a:r>
                  <a:rPr lang="zh-CN" altLang="en-US" sz="1400" u="none" kern="0" dirty="0">
                    <a:solidFill>
                      <a:schemeClr val="tx1"/>
                    </a:solidFill>
                    <a:latin typeface="微软雅黑" panose="020B0503020204020204" pitchFamily="34" charset="-122"/>
                    <a:ea typeface="微软雅黑" panose="020B0503020204020204" pitchFamily="34" charset="-122"/>
                    <a:cs typeface="黑体" panose="02010609060101010101" charset="-122"/>
                  </a:rPr>
                  <a:t>月，美国内政部将</a:t>
                </a:r>
                <a:r>
                  <a:rPr lang="zh-CN" altLang="en-US" sz="140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钪</a:t>
                </a:r>
                <a:r>
                  <a:rPr lang="zh-CN" altLang="en-US" sz="1400" u="none" kern="0" dirty="0">
                    <a:solidFill>
                      <a:schemeClr val="tx1"/>
                    </a:solidFill>
                    <a:latin typeface="微软雅黑" panose="020B0503020204020204" pitchFamily="34" charset="-122"/>
                    <a:ea typeface="微软雅黑" panose="020B0503020204020204" pitchFamily="34" charset="-122"/>
                    <a:cs typeface="黑体" panose="02010609060101010101" charset="-122"/>
                  </a:rPr>
                  <a:t>、稀土等列为</a:t>
                </a:r>
                <a:r>
                  <a:rPr lang="en-US" altLang="zh-CN" sz="1400" u="none" kern="0" dirty="0">
                    <a:solidFill>
                      <a:schemeClr val="tx1"/>
                    </a:solidFill>
                    <a:latin typeface="微软雅黑" panose="020B0503020204020204" pitchFamily="34" charset="-122"/>
                    <a:ea typeface="微软雅黑" panose="020B0503020204020204" pitchFamily="34" charset="-122"/>
                    <a:cs typeface="黑体" panose="02010609060101010101" charset="-122"/>
                  </a:rPr>
                  <a:t>35</a:t>
                </a:r>
                <a:r>
                  <a:rPr lang="zh-CN" altLang="en-US" sz="1400" u="none" kern="0" dirty="0">
                    <a:solidFill>
                      <a:schemeClr val="tx1"/>
                    </a:solidFill>
                    <a:latin typeface="微软雅黑" panose="020B0503020204020204" pitchFamily="34" charset="-122"/>
                    <a:ea typeface="微软雅黑" panose="020B0503020204020204" pitchFamily="34" charset="-122"/>
                    <a:cs typeface="黑体" panose="02010609060101010101" charset="-122"/>
                  </a:rPr>
                  <a:t>种战略矿产。</a:t>
                </a:r>
              </a:p>
            </p:txBody>
          </p:sp>
          <p:sp>
            <p:nvSpPr>
              <p:cNvPr id="42" name="矩形 67"/>
              <p:cNvSpPr>
                <a:spLocks noChangeArrowheads="1"/>
              </p:cNvSpPr>
              <p:nvPr/>
            </p:nvSpPr>
            <p:spPr bwMode="auto">
              <a:xfrm>
                <a:off x="11644" y="8622"/>
                <a:ext cx="2638"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895985" eaLnBrk="0" fontAlgn="auto" hangingPunct="0">
                  <a:spcBef>
                    <a:spcPts val="0"/>
                  </a:spcBef>
                  <a:spcAft>
                    <a:spcPts val="0"/>
                  </a:spcAft>
                  <a:buNone/>
                  <a:defRPr/>
                </a:pP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2019</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澳大利亚关键矿产战略</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将</a:t>
                </a:r>
                <a:r>
                  <a:rPr lang="zh-CN" altLang="en-US" sz="140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钪</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、稀土等列入</a:t>
                </a:r>
                <a:r>
                  <a:rPr lang="en-US" altLang="zh-CN" sz="1400" u="none" kern="0" dirty="0">
                    <a:latin typeface="微软雅黑" panose="020B0503020204020204" pitchFamily="34" charset="-122"/>
                    <a:ea typeface="微软雅黑" panose="020B0503020204020204" pitchFamily="34" charset="-122"/>
                    <a:cs typeface="黑体" panose="02010609060101010101" charset="-122"/>
                  </a:rPr>
                  <a:t>24</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种关键矿产。</a:t>
                </a:r>
              </a:p>
            </p:txBody>
          </p:sp>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t="36996"/>
              <a:stretch>
                <a:fillRect/>
              </a:stretch>
            </p:blipFill>
            <p:spPr>
              <a:xfrm>
                <a:off x="13680" y="5117"/>
                <a:ext cx="3081" cy="949"/>
              </a:xfrm>
              <a:prstGeom prst="rect">
                <a:avLst/>
              </a:prstGeom>
            </p:spPr>
          </p:pic>
          <p:cxnSp>
            <p:nvCxnSpPr>
              <p:cNvPr id="44" name="Straight Connector 40"/>
              <p:cNvCxnSpPr/>
              <p:nvPr/>
            </p:nvCxnSpPr>
            <p:spPr>
              <a:xfrm flipH="1" flipV="1">
                <a:off x="11781" y="7260"/>
                <a:ext cx="0" cy="680"/>
              </a:xfrm>
              <a:prstGeom prst="line">
                <a:avLst/>
              </a:prstGeom>
              <a:noFill/>
              <a:ln w="19050" cap="flat" cmpd="sng" algn="ctr">
                <a:solidFill>
                  <a:srgbClr val="005BAC"/>
                </a:solidFill>
                <a:prstDash val="solid"/>
              </a:ln>
              <a:effectLst/>
            </p:spPr>
          </p:cxnSp>
          <p:cxnSp>
            <p:nvCxnSpPr>
              <p:cNvPr id="45" name="Straight Connector 54"/>
              <p:cNvCxnSpPr/>
              <p:nvPr/>
            </p:nvCxnSpPr>
            <p:spPr>
              <a:xfrm>
                <a:off x="14727" y="7213"/>
                <a:ext cx="0" cy="680"/>
              </a:xfrm>
              <a:prstGeom prst="line">
                <a:avLst/>
              </a:prstGeom>
              <a:noFill/>
              <a:ln w="19050" cap="flat" cmpd="sng" algn="ctr">
                <a:solidFill>
                  <a:srgbClr val="005BAC"/>
                </a:solidFill>
                <a:prstDash val="solid"/>
              </a:ln>
              <a:effectLst/>
            </p:spPr>
          </p:cxnSp>
          <p:cxnSp>
            <p:nvCxnSpPr>
              <p:cNvPr id="46" name="Straight Connector 40"/>
              <p:cNvCxnSpPr/>
              <p:nvPr/>
            </p:nvCxnSpPr>
            <p:spPr>
              <a:xfrm flipV="1">
                <a:off x="15842" y="7942"/>
                <a:ext cx="0" cy="680"/>
              </a:xfrm>
              <a:prstGeom prst="line">
                <a:avLst/>
              </a:prstGeom>
              <a:noFill/>
              <a:ln w="19050" cap="flat" cmpd="sng" algn="ctr">
                <a:solidFill>
                  <a:srgbClr val="005BAC"/>
                </a:solidFill>
                <a:prstDash val="solid"/>
              </a:ln>
              <a:effectLst/>
            </p:spPr>
          </p:cxnSp>
          <p:cxnSp>
            <p:nvCxnSpPr>
              <p:cNvPr id="47" name="Straight Connector 40"/>
              <p:cNvCxnSpPr/>
              <p:nvPr/>
            </p:nvCxnSpPr>
            <p:spPr>
              <a:xfrm flipV="1">
                <a:off x="13004" y="7940"/>
                <a:ext cx="0" cy="680"/>
              </a:xfrm>
              <a:prstGeom prst="line">
                <a:avLst/>
              </a:prstGeom>
              <a:noFill/>
              <a:ln w="19050" cap="flat" cmpd="sng" algn="ctr">
                <a:solidFill>
                  <a:srgbClr val="005BAC"/>
                </a:solidFill>
                <a:prstDash val="solid"/>
              </a:ln>
              <a:effectLst/>
            </p:spPr>
          </p:cxnSp>
          <p:sp>
            <p:nvSpPr>
              <p:cNvPr id="48" name="Oval 7"/>
              <p:cNvSpPr>
                <a:spLocks noChangeAspect="1"/>
              </p:cNvSpPr>
              <p:nvPr/>
            </p:nvSpPr>
            <p:spPr bwMode="gray">
              <a:xfrm>
                <a:off x="11562" y="7713"/>
                <a:ext cx="454" cy="45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dirty="0"/>
              </a:p>
            </p:txBody>
          </p:sp>
          <p:sp>
            <p:nvSpPr>
              <p:cNvPr id="49" name="Oval 7"/>
              <p:cNvSpPr>
                <a:spLocks noChangeAspect="1"/>
              </p:cNvSpPr>
              <p:nvPr/>
            </p:nvSpPr>
            <p:spPr bwMode="gray">
              <a:xfrm>
                <a:off x="14508" y="7694"/>
                <a:ext cx="454" cy="45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dirty="0"/>
              </a:p>
            </p:txBody>
          </p:sp>
          <p:sp>
            <p:nvSpPr>
              <p:cNvPr id="50" name="Oval 42"/>
              <p:cNvSpPr>
                <a:spLocks noChangeAspect="1" noChangeArrowheads="1"/>
              </p:cNvSpPr>
              <p:nvPr/>
            </p:nvSpPr>
            <p:spPr bwMode="gray">
              <a:xfrm>
                <a:off x="12865" y="7786"/>
                <a:ext cx="283" cy="28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a:p>
            </p:txBody>
          </p:sp>
          <p:sp>
            <p:nvSpPr>
              <p:cNvPr id="51" name="Oval 42"/>
              <p:cNvSpPr>
                <a:spLocks noChangeAspect="1" noChangeArrowheads="1"/>
              </p:cNvSpPr>
              <p:nvPr/>
            </p:nvSpPr>
            <p:spPr bwMode="gray">
              <a:xfrm>
                <a:off x="15700" y="7786"/>
                <a:ext cx="283" cy="28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a:p>
            </p:txBody>
          </p:sp>
          <p:sp>
            <p:nvSpPr>
              <p:cNvPr id="52" name="矩形: 圆角 1"/>
              <p:cNvSpPr/>
              <p:nvPr/>
            </p:nvSpPr>
            <p:spPr>
              <a:xfrm>
                <a:off x="13705" y="5341"/>
                <a:ext cx="589" cy="154"/>
              </a:xfrm>
              <a:prstGeom prst="round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6" name="组合 15"/>
            <p:cNvGrpSpPr/>
            <p:nvPr/>
          </p:nvGrpSpPr>
          <p:grpSpPr>
            <a:xfrm>
              <a:off x="529590" y="2390775"/>
              <a:ext cx="5277485" cy="3907155"/>
              <a:chOff x="1338" y="4337"/>
              <a:chExt cx="8311" cy="6153"/>
            </a:xfrm>
          </p:grpSpPr>
          <p:sp>
            <p:nvSpPr>
              <p:cNvPr id="22" name="矩形 21"/>
              <p:cNvSpPr/>
              <p:nvPr/>
            </p:nvSpPr>
            <p:spPr>
              <a:xfrm>
                <a:off x="1381" y="5059"/>
                <a:ext cx="8252" cy="5431"/>
              </a:xfrm>
              <a:prstGeom prst="rect">
                <a:avLst/>
              </a:prstGeom>
              <a:noFill/>
              <a:ln w="19050" cap="flat" cmpd="sng" algn="ctr">
                <a:solidFill>
                  <a:srgbClr val="99CC00"/>
                </a:solidFill>
                <a:prstDash val="sysDash"/>
              </a:ln>
              <a:effectLst>
                <a:outerShdw blurRad="40000" dist="23000" dir="5400000" rotWithShape="0">
                  <a:srgbClr val="000000">
                    <a:alpha val="35000"/>
                  </a:srgbClr>
                </a:outerShdw>
              </a:effectLst>
            </p:spPr>
            <p:txBody>
              <a:bodyPr anchor="ctr"/>
              <a:lstStyle/>
              <a:p>
                <a:pPr algn="ctr" defTabSz="914400" eaLnBrk="0" fontAlgn="auto" hangingPunct="0">
                  <a:spcBef>
                    <a:spcPts val="0"/>
                  </a:spcBef>
                  <a:spcAft>
                    <a:spcPts val="0"/>
                  </a:spcAft>
                  <a:defRPr/>
                </a:pPr>
                <a:endParaRPr lang="zh-CN" altLang="en-US" sz="2800" b="0" u="none" kern="0">
                  <a:latin typeface="Gill Sans"/>
                  <a:ea typeface="Heiti SC Light"/>
                  <a:sym typeface="Gill Sans" pitchFamily="5" charset="0"/>
                </a:endParaRPr>
              </a:p>
            </p:txBody>
          </p:sp>
          <p:sp>
            <p:nvSpPr>
              <p:cNvPr id="23" name="矩形 22"/>
              <p:cNvSpPr/>
              <p:nvPr/>
            </p:nvSpPr>
            <p:spPr bwMode="auto">
              <a:xfrm>
                <a:off x="1381" y="4337"/>
                <a:ext cx="8268" cy="57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marL="0" lvl="2" algn="ctr" defTabSz="914400" eaLnBrk="0" fontAlgn="auto" hangingPunct="0">
                  <a:spcBef>
                    <a:spcPts val="0"/>
                  </a:spcBef>
                  <a:spcAft>
                    <a:spcPts val="0"/>
                  </a:spcAft>
                </a:pPr>
                <a:r>
                  <a:rPr lang="zh-CN" altLang="en-US" sz="2200" u="none" kern="0" dirty="0">
                    <a:solidFill>
                      <a:srgbClr val="FFFFFF"/>
                    </a:solidFill>
                    <a:effectLst>
                      <a:outerShdw blurRad="38100" dist="38100" dir="2700000" algn="tl">
                        <a:srgbClr val="000000">
                          <a:alpha val="43137"/>
                        </a:srgbClr>
                      </a:outerShdw>
                    </a:effectLst>
                    <a:latin typeface="黑体" panose="02010609060101010101" charset="-122"/>
                    <a:ea typeface="黑体" panose="02010609060101010101" charset="-122"/>
                    <a:sym typeface="Gill Sans" pitchFamily="5" charset="0"/>
                  </a:rPr>
                  <a:t>中国钪产业政策</a:t>
                </a:r>
              </a:p>
            </p:txBody>
          </p:sp>
          <p:sp>
            <p:nvSpPr>
              <p:cNvPr id="24" name="矩形 59"/>
              <p:cNvSpPr>
                <a:spLocks noChangeArrowheads="1"/>
              </p:cNvSpPr>
              <p:nvPr/>
            </p:nvSpPr>
            <p:spPr bwMode="auto">
              <a:xfrm>
                <a:off x="2306" y="5662"/>
                <a:ext cx="2683" cy="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914400" eaLnBrk="0" fontAlgn="auto" hangingPunct="0">
                  <a:spcBef>
                    <a:spcPts val="0"/>
                  </a:spcBef>
                  <a:spcAft>
                    <a:spcPts val="0"/>
                  </a:spcAft>
                  <a:buNone/>
                  <a:defRPr/>
                </a:pP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2017</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战略性新兴</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产业重点产品和服务指导目录</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将“</a:t>
                </a:r>
                <a:r>
                  <a:rPr lang="zh-CN" altLang="en-US" sz="1400" b="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钪合金材料</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”列入。</a:t>
                </a:r>
              </a:p>
            </p:txBody>
          </p:sp>
          <p:sp>
            <p:nvSpPr>
              <p:cNvPr id="25" name="矩形 61"/>
              <p:cNvSpPr>
                <a:spLocks noChangeArrowheads="1"/>
              </p:cNvSpPr>
              <p:nvPr/>
            </p:nvSpPr>
            <p:spPr bwMode="auto">
              <a:xfrm>
                <a:off x="5210" y="5654"/>
                <a:ext cx="2735" cy="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914400" eaLnBrk="0" fontAlgn="auto" hangingPunct="0">
                  <a:spcBef>
                    <a:spcPts val="0"/>
                  </a:spcBef>
                  <a:spcAft>
                    <a:spcPts val="0"/>
                  </a:spcAft>
                  <a:buNone/>
                  <a:defRPr/>
                </a:pP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2018</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重点新材料</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首批次应用示范指导目录</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将“</a:t>
                </a:r>
                <a:r>
                  <a:rPr lang="zh-CN" altLang="en-US" sz="1400" b="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高纯氧化钪</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”列入。</a:t>
                </a:r>
              </a:p>
            </p:txBody>
          </p:sp>
          <p:sp>
            <p:nvSpPr>
              <p:cNvPr id="26" name="矩形 62"/>
              <p:cNvSpPr>
                <a:spLocks noChangeArrowheads="1"/>
              </p:cNvSpPr>
              <p:nvPr/>
            </p:nvSpPr>
            <p:spPr bwMode="auto">
              <a:xfrm>
                <a:off x="3783" y="8603"/>
                <a:ext cx="2906" cy="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914400" eaLnBrk="0" fontAlgn="auto" hangingPunct="0">
                  <a:spcBef>
                    <a:spcPts val="0"/>
                  </a:spcBef>
                  <a:spcAft>
                    <a:spcPts val="0"/>
                  </a:spcAft>
                  <a:buNone/>
                  <a:defRPr/>
                </a:pP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2017</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技术改造申请资金专项重点方向</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将“</a:t>
                </a:r>
                <a:r>
                  <a:rPr lang="zh-CN" altLang="en-US" sz="1400" b="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轨道列车用铝钪合金”、“硅铝合金焊丝”</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列入</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a:t>
                </a:r>
                <a:endParaRPr lang="zh-CN" altLang="en-US" sz="1400" b="0" u="none" kern="0" dirty="0">
                  <a:latin typeface="微软雅黑" panose="020B0503020204020204" pitchFamily="34" charset="-122"/>
                  <a:ea typeface="微软雅黑" panose="020B0503020204020204" pitchFamily="34" charset="-122"/>
                  <a:cs typeface="黑体" panose="02010609060101010101" charset="-122"/>
                </a:endParaRPr>
              </a:p>
            </p:txBody>
          </p:sp>
          <p:sp>
            <p:nvSpPr>
              <p:cNvPr id="27" name="矩形 61"/>
              <p:cNvSpPr>
                <a:spLocks noChangeArrowheads="1"/>
              </p:cNvSpPr>
              <p:nvPr/>
            </p:nvSpPr>
            <p:spPr bwMode="auto">
              <a:xfrm>
                <a:off x="1338" y="8603"/>
                <a:ext cx="2332" cy="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895985" eaLnBrk="0" fontAlgn="auto" hangingPunct="0">
                  <a:spcBef>
                    <a:spcPts val="0"/>
                  </a:spcBef>
                  <a:spcAft>
                    <a:spcPts val="0"/>
                  </a:spcAft>
                  <a:buNone/>
                  <a:defRPr/>
                </a:pP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2016</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全国矿产资源规划</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确定稀土</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含钪</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等</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24</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种矿产</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为战略性矿产 。</a:t>
                </a:r>
              </a:p>
            </p:txBody>
          </p:sp>
          <p:cxnSp>
            <p:nvCxnSpPr>
              <p:cNvPr id="28" name="Straight Connector 40"/>
              <p:cNvCxnSpPr/>
              <p:nvPr/>
            </p:nvCxnSpPr>
            <p:spPr>
              <a:xfrm flipV="1">
                <a:off x="3476" y="7313"/>
                <a:ext cx="0" cy="680"/>
              </a:xfrm>
              <a:prstGeom prst="line">
                <a:avLst/>
              </a:prstGeom>
              <a:noFill/>
              <a:ln w="19050" cap="flat" cmpd="sng" algn="ctr">
                <a:solidFill>
                  <a:srgbClr val="005BAC"/>
                </a:solidFill>
                <a:prstDash val="solid"/>
              </a:ln>
              <a:effectLst/>
            </p:spPr>
          </p:cxnSp>
          <p:cxnSp>
            <p:nvCxnSpPr>
              <p:cNvPr id="29" name="Straight Connector 40"/>
              <p:cNvCxnSpPr/>
              <p:nvPr/>
            </p:nvCxnSpPr>
            <p:spPr>
              <a:xfrm flipV="1">
                <a:off x="4985" y="7923"/>
                <a:ext cx="0" cy="680"/>
              </a:xfrm>
              <a:prstGeom prst="line">
                <a:avLst/>
              </a:prstGeom>
              <a:noFill/>
              <a:ln w="19050" cap="flat" cmpd="sng" algn="ctr">
                <a:solidFill>
                  <a:srgbClr val="005BAC"/>
                </a:solidFill>
                <a:prstDash val="solid"/>
              </a:ln>
              <a:effectLst/>
            </p:spPr>
          </p:cxnSp>
          <p:cxnSp>
            <p:nvCxnSpPr>
              <p:cNvPr id="30" name="Straight Connector 40"/>
              <p:cNvCxnSpPr/>
              <p:nvPr/>
            </p:nvCxnSpPr>
            <p:spPr>
              <a:xfrm flipV="1">
                <a:off x="6378" y="7243"/>
                <a:ext cx="0" cy="680"/>
              </a:xfrm>
              <a:prstGeom prst="line">
                <a:avLst/>
              </a:prstGeom>
              <a:noFill/>
              <a:ln w="19050" cap="flat" cmpd="sng" algn="ctr">
                <a:solidFill>
                  <a:srgbClr val="005BAC"/>
                </a:solidFill>
                <a:prstDash val="solid"/>
              </a:ln>
              <a:effectLst/>
            </p:spPr>
          </p:cxnSp>
          <p:sp>
            <p:nvSpPr>
              <p:cNvPr id="31" name="Oval 42"/>
              <p:cNvSpPr>
                <a:spLocks noChangeAspect="1" noChangeArrowheads="1"/>
              </p:cNvSpPr>
              <p:nvPr/>
            </p:nvSpPr>
            <p:spPr bwMode="gray">
              <a:xfrm>
                <a:off x="3342" y="7786"/>
                <a:ext cx="283" cy="28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a:p>
            </p:txBody>
          </p:sp>
          <p:sp>
            <p:nvSpPr>
              <p:cNvPr id="32" name="Oval 7"/>
              <p:cNvSpPr>
                <a:spLocks noChangeAspect="1"/>
              </p:cNvSpPr>
              <p:nvPr/>
            </p:nvSpPr>
            <p:spPr bwMode="gray">
              <a:xfrm>
                <a:off x="1867" y="7715"/>
                <a:ext cx="454" cy="45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dirty="0"/>
              </a:p>
            </p:txBody>
          </p:sp>
          <p:cxnSp>
            <p:nvCxnSpPr>
              <p:cNvPr id="33" name="Straight Connector 40"/>
              <p:cNvCxnSpPr/>
              <p:nvPr/>
            </p:nvCxnSpPr>
            <p:spPr>
              <a:xfrm flipV="1">
                <a:off x="2090" y="7923"/>
                <a:ext cx="0" cy="680"/>
              </a:xfrm>
              <a:prstGeom prst="line">
                <a:avLst/>
              </a:prstGeom>
              <a:noFill/>
              <a:ln w="19050" cap="flat" cmpd="sng" algn="ctr">
                <a:solidFill>
                  <a:srgbClr val="005BAC"/>
                </a:solidFill>
                <a:prstDash val="solid"/>
              </a:ln>
              <a:effectLst/>
            </p:spPr>
          </p:cxnSp>
          <p:sp>
            <p:nvSpPr>
              <p:cNvPr id="34" name="Oval 42"/>
              <p:cNvSpPr>
                <a:spLocks noChangeAspect="1" noChangeArrowheads="1"/>
              </p:cNvSpPr>
              <p:nvPr/>
            </p:nvSpPr>
            <p:spPr bwMode="gray">
              <a:xfrm>
                <a:off x="6229" y="7798"/>
                <a:ext cx="283" cy="28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a:p>
            </p:txBody>
          </p:sp>
          <p:sp>
            <p:nvSpPr>
              <p:cNvPr id="35" name="Oval 7"/>
              <p:cNvSpPr>
                <a:spLocks noChangeAspect="1"/>
              </p:cNvSpPr>
              <p:nvPr/>
            </p:nvSpPr>
            <p:spPr bwMode="gray">
              <a:xfrm>
                <a:off x="4753" y="7713"/>
                <a:ext cx="454" cy="45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dirty="0"/>
              </a:p>
            </p:txBody>
          </p:sp>
          <p:sp>
            <p:nvSpPr>
              <p:cNvPr id="36" name="Oval 7"/>
              <p:cNvSpPr>
                <a:spLocks noChangeAspect="1"/>
              </p:cNvSpPr>
              <p:nvPr/>
            </p:nvSpPr>
            <p:spPr bwMode="gray">
              <a:xfrm>
                <a:off x="7698" y="7688"/>
                <a:ext cx="454" cy="453"/>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dirty="0"/>
              </a:p>
            </p:txBody>
          </p:sp>
          <p:cxnSp>
            <p:nvCxnSpPr>
              <p:cNvPr id="37" name="Straight Connector 40"/>
              <p:cNvCxnSpPr/>
              <p:nvPr/>
            </p:nvCxnSpPr>
            <p:spPr>
              <a:xfrm flipV="1">
                <a:off x="7945" y="8123"/>
                <a:ext cx="0" cy="340"/>
              </a:xfrm>
              <a:prstGeom prst="line">
                <a:avLst/>
              </a:prstGeom>
              <a:noFill/>
              <a:ln w="19050" cap="flat" cmpd="sng" algn="ctr">
                <a:solidFill>
                  <a:srgbClr val="005BAC"/>
                </a:solidFill>
                <a:prstDash val="solid"/>
              </a:ln>
              <a:effectLst/>
            </p:spPr>
          </p:cxnSp>
          <p:sp>
            <p:nvSpPr>
              <p:cNvPr id="38" name="矩形 62"/>
              <p:cNvSpPr>
                <a:spLocks noChangeArrowheads="1"/>
              </p:cNvSpPr>
              <p:nvPr/>
            </p:nvSpPr>
            <p:spPr bwMode="auto">
              <a:xfrm>
                <a:off x="6688" y="8278"/>
                <a:ext cx="2961" cy="2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914400" eaLnBrk="0" fontAlgn="auto" hangingPunct="0">
                  <a:spcBef>
                    <a:spcPts val="0"/>
                  </a:spcBef>
                  <a:spcAft>
                    <a:spcPts val="0"/>
                  </a:spcAft>
                  <a:buNone/>
                  <a:defRPr/>
                </a:pP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2021</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年，</a:t>
                </a:r>
                <a:r>
                  <a:rPr lang="en-US" altLang="zh-CN" sz="1400" kern="0" dirty="0">
                    <a:latin typeface="微软雅黑" panose="020B0503020204020204" pitchFamily="34" charset="-122"/>
                    <a:ea typeface="微软雅黑" panose="020B0503020204020204" pitchFamily="34" charset="-122"/>
                    <a:cs typeface="黑体" panose="02010609060101010101" charset="-122"/>
                    <a:sym typeface="+mn-ea"/>
                  </a:rPr>
                  <a:t>《</a:t>
                </a:r>
                <a:r>
                  <a:rPr lang="zh-CN" altLang="en-US" sz="1400" kern="0" dirty="0">
                    <a:latin typeface="微软雅黑" panose="020B0503020204020204" pitchFamily="34" charset="-122"/>
                    <a:ea typeface="微软雅黑" panose="020B0503020204020204" pitchFamily="34" charset="-122"/>
                    <a:cs typeface="黑体" panose="02010609060101010101" charset="-122"/>
                    <a:sym typeface="+mn-ea"/>
                  </a:rPr>
                  <a:t>重点新材料首批次应用示范指导目录</a:t>
                </a:r>
                <a:r>
                  <a:rPr lang="en-US" altLang="zh-CN" sz="1400" kern="0" dirty="0">
                    <a:latin typeface="微软雅黑" panose="020B0503020204020204" pitchFamily="34" charset="-122"/>
                    <a:ea typeface="微软雅黑" panose="020B0503020204020204" pitchFamily="34" charset="-122"/>
                    <a:cs typeface="黑体" panose="02010609060101010101" charset="-122"/>
                    <a:sym typeface="+mn-ea"/>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将“</a:t>
                </a:r>
                <a:r>
                  <a:rPr lang="zh-CN" altLang="en-US" sz="1400" b="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含钪铝合金、铝钪合金靶材</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、铝合金焊丝、稀土化合物</a:t>
                </a:r>
                <a:r>
                  <a:rPr lang="en-US" altLang="zh-CN" sz="1400" b="0" u="none" kern="0" dirty="0">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latin typeface="微软雅黑" panose="020B0503020204020204" pitchFamily="34" charset="-122"/>
                    <a:ea typeface="微软雅黑" panose="020B0503020204020204" pitchFamily="34" charset="-122"/>
                    <a:cs typeface="黑体" panose="02010609060101010101" charset="-122"/>
                  </a:rPr>
                  <a:t>等列入</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a:t>
                </a:r>
                <a:endParaRPr lang="zh-CN" altLang="en-US" sz="1400" b="0" u="none" kern="0" dirty="0">
                  <a:latin typeface="微软雅黑" panose="020B0503020204020204" pitchFamily="34" charset="-122"/>
                  <a:ea typeface="微软雅黑" panose="020B0503020204020204" pitchFamily="34" charset="-122"/>
                  <a:cs typeface="黑体" panose="02010609060101010101" charset="-122"/>
                </a:endParaRPr>
              </a:p>
            </p:txBody>
          </p:sp>
        </p:grpSp>
        <p:sp>
          <p:nvSpPr>
            <p:cNvPr id="17" name="矩形 67"/>
            <p:cNvSpPr>
              <a:spLocks noChangeArrowheads="1"/>
            </p:cNvSpPr>
            <p:nvPr/>
          </p:nvSpPr>
          <p:spPr bwMode="auto">
            <a:xfrm>
              <a:off x="9794241" y="3269615"/>
              <a:ext cx="151518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895985" eaLnBrk="0" fontAlgn="auto" hangingPunct="0">
                <a:spcBef>
                  <a:spcPts val="0"/>
                </a:spcBef>
                <a:spcAft>
                  <a:spcPts val="0"/>
                </a:spcAft>
                <a:buNone/>
                <a:defRPr/>
              </a:pP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2022</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澳大利亚关键矿产战略</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将</a:t>
              </a:r>
              <a:r>
                <a:rPr lang="zh-CN" altLang="en-US" sz="140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钪</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、稀土等列入</a:t>
              </a:r>
              <a:r>
                <a:rPr lang="en-US" altLang="zh-CN" sz="1400" u="none" kern="0" dirty="0">
                  <a:latin typeface="微软雅黑" panose="020B0503020204020204" pitchFamily="34" charset="-122"/>
                  <a:ea typeface="微软雅黑" panose="020B0503020204020204" pitchFamily="34" charset="-122"/>
                  <a:cs typeface="黑体" panose="02010609060101010101" charset="-122"/>
                </a:rPr>
                <a:t>26</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种关键矿产。</a:t>
              </a:r>
            </a:p>
          </p:txBody>
        </p:sp>
        <p:sp>
          <p:nvSpPr>
            <p:cNvPr id="18" name="矩形 67"/>
            <p:cNvSpPr>
              <a:spLocks noChangeArrowheads="1"/>
            </p:cNvSpPr>
            <p:nvPr/>
          </p:nvSpPr>
          <p:spPr bwMode="auto">
            <a:xfrm>
              <a:off x="7925046" y="3448050"/>
              <a:ext cx="167513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895985" eaLnBrk="0" fontAlgn="auto" hangingPunct="0">
                <a:spcBef>
                  <a:spcPts val="0"/>
                </a:spcBef>
                <a:spcAft>
                  <a:spcPts val="0"/>
                </a:spcAft>
                <a:buNone/>
                <a:defRPr/>
              </a:pP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2021</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加拿大公布</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31</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种关键矿产清单，包括</a:t>
              </a:r>
              <a:r>
                <a:rPr lang="zh-CN" altLang="en-US" sz="1400" b="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钪</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a:t>
              </a:r>
            </a:p>
          </p:txBody>
        </p:sp>
        <p:sp>
          <p:nvSpPr>
            <p:cNvPr id="19" name="矩形 67"/>
            <p:cNvSpPr>
              <a:spLocks noChangeArrowheads="1"/>
            </p:cNvSpPr>
            <p:nvPr/>
          </p:nvSpPr>
          <p:spPr bwMode="auto">
            <a:xfrm>
              <a:off x="8645126" y="5099685"/>
              <a:ext cx="1675130"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895985" eaLnBrk="0" fontAlgn="auto" hangingPunct="0">
                <a:spcBef>
                  <a:spcPts val="0"/>
                </a:spcBef>
                <a:spcAft>
                  <a:spcPts val="0"/>
                </a:spcAft>
                <a:buNone/>
                <a:defRPr/>
              </a:pP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2022</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a:t>
              </a:r>
              <a:r>
                <a:rPr 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美国更新</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50</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种关键矿物商品清单，包含</a:t>
              </a:r>
              <a:r>
                <a:rPr lang="zh-CN" altLang="en-US" sz="1400" b="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钪</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a:t>
              </a:r>
            </a:p>
          </p:txBody>
        </p:sp>
        <p:sp>
          <p:nvSpPr>
            <p:cNvPr id="20" name="Oval 7"/>
            <p:cNvSpPr>
              <a:spLocks noChangeAspect="1"/>
            </p:cNvSpPr>
            <p:nvPr/>
          </p:nvSpPr>
          <p:spPr bwMode="gray">
            <a:xfrm>
              <a:off x="10229302" y="4528185"/>
              <a:ext cx="288290" cy="287655"/>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dirty="0"/>
            </a:p>
          </p:txBody>
        </p:sp>
        <p:cxnSp>
          <p:nvCxnSpPr>
            <p:cNvPr id="21" name="Straight Connector 54"/>
            <p:cNvCxnSpPr/>
            <p:nvPr/>
          </p:nvCxnSpPr>
          <p:spPr>
            <a:xfrm>
              <a:off x="10381702" y="4144010"/>
              <a:ext cx="0" cy="431800"/>
            </a:xfrm>
            <a:prstGeom prst="line">
              <a:avLst/>
            </a:prstGeom>
            <a:noFill/>
            <a:ln w="19050" cap="flat" cmpd="sng" algn="ctr">
              <a:solidFill>
                <a:srgbClr val="005BAC"/>
              </a:solidFill>
              <a:prstDash val="solid"/>
            </a:ln>
            <a:effectLst/>
          </p:spPr>
        </p:cxnSp>
      </p:grpSp>
      <p:sp>
        <p:nvSpPr>
          <p:cNvPr id="53" name="文本框 52"/>
          <p:cNvSpPr txBox="1"/>
          <p:nvPr/>
        </p:nvSpPr>
        <p:spPr>
          <a:xfrm>
            <a:off x="873368" y="922852"/>
            <a:ext cx="9775338" cy="499624"/>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zh-CN" altLang="en-US" sz="2000" b="1" kern="0"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被</a:t>
            </a:r>
            <a:r>
              <a:rPr lang="zh-CN" altLang="en-US" sz="2000" b="1" kern="0"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美国</a:t>
            </a:r>
            <a:r>
              <a:rPr lang="zh-CN" altLang="en-US" sz="2000" b="1" kern="0" dirty="0">
                <a:solidFill>
                  <a:srgbClr val="FF0000"/>
                </a:solidFill>
                <a:latin typeface="微软雅黑" panose="020B0503020204020204" pitchFamily="34" charset="-122"/>
                <a:ea typeface="微软雅黑" panose="020B0503020204020204" pitchFamily="34" charset="-122"/>
                <a:sym typeface="+mn-ea"/>
              </a:rPr>
              <a:t>、欧盟、日本、加拿大、澳大利亚等发达国家和地区</a:t>
            </a:r>
            <a:r>
              <a:rPr lang="zh-CN" altLang="en-US" sz="2000" b="1" kern="0" dirty="0">
                <a:solidFill>
                  <a:srgbClr val="FF0000"/>
                </a:solidFill>
                <a:latin typeface="微软雅黑" panose="020B0503020204020204" pitchFamily="34" charset="-122"/>
                <a:ea typeface="微软雅黑" panose="020B0503020204020204" pitchFamily="34" charset="-122"/>
                <a:sym typeface="Times New Roman" panose="02020603050405020304" pitchFamily="18" charset="0"/>
              </a:rPr>
              <a:t>列为关键战略矿产之一</a:t>
            </a:r>
            <a:endParaRPr lang="zh-CN" altLang="en-US" sz="2000" b="1" kern="0" dirty="0">
              <a:solidFill>
                <a:srgbClr val="FF0000"/>
              </a:solidFill>
              <a:latin typeface="微软雅黑" panose="020B0503020204020204" pitchFamily="34" charset="-122"/>
              <a:ea typeface="微软雅黑" panose="020B0503020204020204" pitchFamily="34" charset="-122"/>
              <a:sym typeface="+mn-ea"/>
            </a:endParaRPr>
          </a:p>
        </p:txBody>
      </p:sp>
      <p:sp>
        <p:nvSpPr>
          <p:cNvPr id="8" name="Oval 42"/>
          <p:cNvSpPr>
            <a:spLocks noChangeAspect="1" noChangeArrowheads="1"/>
          </p:cNvSpPr>
          <p:nvPr/>
        </p:nvSpPr>
        <p:spPr bwMode="gray">
          <a:xfrm>
            <a:off x="10801597" y="3918034"/>
            <a:ext cx="179705" cy="179705"/>
          </a:xfrm>
          <a:prstGeom prst="ellipse">
            <a:avLst/>
          </a:prstGeom>
          <a:solidFill>
            <a:srgbClr val="005BAC"/>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88899" tIns="88899" rIns="88899" bIns="88899" anchor="ct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defTabSz="914400" eaLnBrk="0" fontAlgn="auto" hangingPunct="0">
              <a:lnSpc>
                <a:spcPct val="106000"/>
              </a:lnSpc>
              <a:spcBef>
                <a:spcPts val="0"/>
              </a:spcBef>
              <a:spcAft>
                <a:spcPts val="0"/>
              </a:spcAft>
              <a:buNone/>
              <a:defRPr/>
            </a:pPr>
            <a:endParaRPr lang="en-GB" altLang="zh-CN" sz="1600" b="0" kern="0"/>
          </a:p>
        </p:txBody>
      </p:sp>
      <p:cxnSp>
        <p:nvCxnSpPr>
          <p:cNvPr id="9" name="Straight Connector 40"/>
          <p:cNvCxnSpPr/>
          <p:nvPr/>
        </p:nvCxnSpPr>
        <p:spPr>
          <a:xfrm flipV="1">
            <a:off x="10891449" y="4049479"/>
            <a:ext cx="0" cy="431800"/>
          </a:xfrm>
          <a:prstGeom prst="line">
            <a:avLst/>
          </a:prstGeom>
          <a:noFill/>
          <a:ln w="19050" cap="flat" cmpd="sng" algn="ctr">
            <a:solidFill>
              <a:srgbClr val="005BAC"/>
            </a:solidFill>
            <a:prstDash val="solid"/>
          </a:ln>
          <a:effectLst/>
        </p:spPr>
      </p:cxnSp>
      <p:sp>
        <p:nvSpPr>
          <p:cNvPr id="10" name="矩形 67"/>
          <p:cNvSpPr>
            <a:spLocks noChangeArrowheads="1"/>
          </p:cNvSpPr>
          <p:nvPr/>
        </p:nvSpPr>
        <p:spPr bwMode="auto">
          <a:xfrm>
            <a:off x="10047033" y="4434289"/>
            <a:ext cx="142017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buChar char="•"/>
              <a:defRPr sz="2400">
                <a:solidFill>
                  <a:schemeClr val="tx1"/>
                </a:solidFill>
                <a:latin typeface="Gill Sans"/>
                <a:ea typeface="Heiti SC Light"/>
                <a:cs typeface="Heiti SC Light"/>
                <a:sym typeface="Gill Sans"/>
              </a:defRPr>
            </a:lvl1pPr>
            <a:lvl2pPr marL="742950" indent="-285750" algn="ctr">
              <a:buChar char="–"/>
              <a:defRPr sz="2400">
                <a:solidFill>
                  <a:schemeClr val="tx1"/>
                </a:solidFill>
                <a:latin typeface="Gill Sans"/>
                <a:ea typeface="Heiti SC Light"/>
                <a:cs typeface="Heiti SC Light"/>
                <a:sym typeface="Gill Sans"/>
              </a:defRPr>
            </a:lvl2pPr>
            <a:lvl3pPr marL="1143000" indent="-228600" algn="ctr">
              <a:buChar char="•"/>
              <a:defRPr sz="2400">
                <a:solidFill>
                  <a:schemeClr val="tx1"/>
                </a:solidFill>
                <a:latin typeface="Gill Sans"/>
                <a:ea typeface="Heiti SC Light"/>
                <a:cs typeface="Heiti SC Light"/>
                <a:sym typeface="Gill Sans"/>
              </a:defRPr>
            </a:lvl3pPr>
            <a:lvl4pPr marL="1600200" indent="-228600" algn="ctr">
              <a:buChar char="–"/>
              <a:defRPr sz="2400">
                <a:solidFill>
                  <a:schemeClr val="tx1"/>
                </a:solidFill>
                <a:latin typeface="Gill Sans"/>
                <a:ea typeface="Heiti SC Light"/>
                <a:cs typeface="Heiti SC Light"/>
                <a:sym typeface="Gill Sans"/>
              </a:defRPr>
            </a:lvl4pPr>
            <a:lvl5pPr marL="2057400" indent="-228600" algn="ctr">
              <a:buChar char="»"/>
              <a:defRPr sz="2400">
                <a:solidFill>
                  <a:schemeClr val="tx1"/>
                </a:solidFill>
                <a:latin typeface="Gill Sans"/>
                <a:ea typeface="Heiti SC Light"/>
                <a:cs typeface="Heiti SC Light"/>
                <a:sym typeface="Gill Sans"/>
              </a:defRPr>
            </a:lvl5pPr>
            <a:lvl6pPr marL="25146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6pPr>
            <a:lvl7pPr marL="29718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7pPr>
            <a:lvl8pPr marL="34290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8pPr>
            <a:lvl9pPr marL="3886200" indent="-228600" algn="ctr" eaLnBrk="0" fontAlgn="base" hangingPunct="0">
              <a:spcBef>
                <a:spcPct val="0"/>
              </a:spcBef>
              <a:spcAft>
                <a:spcPct val="0"/>
              </a:spcAft>
              <a:buChar char="»"/>
              <a:defRPr sz="2400">
                <a:solidFill>
                  <a:schemeClr val="tx1"/>
                </a:solidFill>
                <a:latin typeface="Gill Sans"/>
                <a:ea typeface="Heiti SC Light"/>
                <a:cs typeface="Heiti SC Light"/>
                <a:sym typeface="Gill Sans"/>
              </a:defRPr>
            </a:lvl9pPr>
          </a:lstStyle>
          <a:p>
            <a:pPr algn="just" defTabSz="895985" eaLnBrk="0" fontAlgn="auto" hangingPunct="0">
              <a:spcBef>
                <a:spcPts val="0"/>
              </a:spcBef>
              <a:spcAft>
                <a:spcPts val="0"/>
              </a:spcAft>
              <a:buNone/>
              <a:defRPr/>
            </a:pP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2024</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年</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欧盟</a:t>
            </a:r>
            <a:r>
              <a:rPr 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更新</a:t>
            </a:r>
            <a:r>
              <a:rPr lang="en-US" altLang="zh-CN"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34</a:t>
            </a:r>
            <a:r>
              <a:rPr lang="zh-CN" altLang="en-US" sz="1400" b="0" u="none" kern="0" dirty="0">
                <a:solidFill>
                  <a:srgbClr val="000000"/>
                </a:solidFill>
                <a:latin typeface="微软雅黑" panose="020B0503020204020204" pitchFamily="34" charset="-122"/>
                <a:ea typeface="微软雅黑" panose="020B0503020204020204" pitchFamily="34" charset="-122"/>
                <a:cs typeface="黑体" panose="02010609060101010101" charset="-122"/>
              </a:rPr>
              <a:t>种关键原材料目录，包含</a:t>
            </a:r>
            <a:r>
              <a:rPr lang="zh-CN" altLang="en-US" sz="1400" b="0" u="none" kern="0" dirty="0">
                <a:solidFill>
                  <a:srgbClr val="FF0000"/>
                </a:solidFill>
                <a:latin typeface="微软雅黑" panose="020B0503020204020204" pitchFamily="34" charset="-122"/>
                <a:ea typeface="微软雅黑" panose="020B0503020204020204" pitchFamily="34" charset="-122"/>
                <a:cs typeface="黑体" panose="02010609060101010101" charset="-122"/>
              </a:rPr>
              <a:t>钪</a:t>
            </a:r>
            <a:r>
              <a:rPr lang="zh-CN" altLang="en-US" sz="1400" u="none" kern="0" dirty="0">
                <a:latin typeface="微软雅黑" panose="020B0503020204020204" pitchFamily="34" charset="-122"/>
                <a:ea typeface="微软雅黑" panose="020B0503020204020204" pitchFamily="34" charset="-122"/>
                <a:cs typeface="黑体" panose="02010609060101010101" charset="-122"/>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PP_MARK_KEY" val="e18a841d-eb0b-4a38-b525-3094ddad633c"/>
  <p:tag name="COMMONDATA" val="eyJoZGlkIjoiZmM5ZDZhZjJlZWNhOTFjYTg5ODFjNmJmNWQ1MTEzOW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TABLE_ENDDRAG_ORIGIN_RECT" val="850*331"/>
  <p:tag name="TABLE_ENDDRAG_RECT" val="28*102*850*331"/>
</p:tagLst>
</file>

<file path=ppt/tags/tag19.xml><?xml version="1.0" encoding="utf-8"?>
<p:tagLst xmlns:a="http://schemas.openxmlformats.org/drawingml/2006/main" xmlns:r="http://schemas.openxmlformats.org/officeDocument/2006/relationships" xmlns:p="http://schemas.openxmlformats.org/presentationml/2006/main">
  <p:tag name="TABLE_ENDDRAG_ORIGIN_RECT" val="490*327"/>
  <p:tag name="TABLE_ENDDRAG_RECT" val="95*98*490*327"/>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TABLE_ENDDRAG_ORIGIN_RECT" val="435*192"/>
  <p:tag name="TABLE_ENDDRAG_RECT" val="64*298*435*192"/>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3858</Words>
  <Application>Microsoft Office PowerPoint</Application>
  <PresentationFormat>自定义</PresentationFormat>
  <Paragraphs>654</Paragraphs>
  <Slides>38</Slides>
  <Notes>25</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38</vt:i4>
      </vt:variant>
    </vt:vector>
  </HeadingPairs>
  <TitlesOfParts>
    <vt:vector size="60" baseType="lpstr">
      <vt:lpstr>-apple-system</vt:lpstr>
      <vt:lpstr>Gill Sans</vt:lpstr>
      <vt:lpstr>mp-quote</vt:lpstr>
      <vt:lpstr>system-ui</vt:lpstr>
      <vt:lpstr>等线</vt:lpstr>
      <vt:lpstr>仿宋</vt:lpstr>
      <vt:lpstr>仿宋_GB2312</vt:lpstr>
      <vt:lpstr>黑体</vt:lpstr>
      <vt:lpstr>思源黑体 CN Bold</vt:lpstr>
      <vt:lpstr>思源黑体 CN Light</vt:lpstr>
      <vt:lpstr>思源黑体 CN Medium</vt:lpstr>
      <vt:lpstr>思源黑体 CN Regular</vt:lpstr>
      <vt:lpstr>宋体</vt:lpstr>
      <vt:lpstr>微软雅黑</vt:lpstr>
      <vt:lpstr>Arial</vt:lpstr>
      <vt:lpstr>Calibri</vt:lpstr>
      <vt:lpstr>Cascadia Mono SemiBold</vt:lpstr>
      <vt:lpstr>Montserrat</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AAA</dc:creator>
  <cp:lastModifiedBy>zhang wh</cp:lastModifiedBy>
  <cp:revision>405</cp:revision>
  <dcterms:created xsi:type="dcterms:W3CDTF">2021-09-27T07:22:00Z</dcterms:created>
  <dcterms:modified xsi:type="dcterms:W3CDTF">2024-04-23T01:03:15Z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ICV">
    <vt:lpwstr>F7A62A888134477692C00E2CC7A83D8F_12</vt:lpwstr>
  </property>
</Properties>
</file>